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handoutMasterIdLst>
    <p:handoutMasterId r:id="rId33"/>
  </p:handoutMasterIdLst>
  <p:sldIdLst>
    <p:sldId id="271" r:id="rId2"/>
    <p:sldId id="272" r:id="rId3"/>
    <p:sldId id="274" r:id="rId4"/>
    <p:sldId id="278" r:id="rId5"/>
    <p:sldId id="280" r:id="rId6"/>
    <p:sldId id="277" r:id="rId7"/>
    <p:sldId id="310" r:id="rId8"/>
    <p:sldId id="304" r:id="rId9"/>
    <p:sldId id="329" r:id="rId10"/>
    <p:sldId id="306" r:id="rId11"/>
    <p:sldId id="307" r:id="rId12"/>
    <p:sldId id="337" r:id="rId13"/>
    <p:sldId id="309" r:id="rId14"/>
    <p:sldId id="311" r:id="rId15"/>
    <p:sldId id="312" r:id="rId16"/>
    <p:sldId id="314" r:id="rId17"/>
    <p:sldId id="313" r:id="rId18"/>
    <p:sldId id="335" r:id="rId19"/>
    <p:sldId id="330" r:id="rId20"/>
    <p:sldId id="331" r:id="rId21"/>
    <p:sldId id="332" r:id="rId22"/>
    <p:sldId id="333" r:id="rId23"/>
    <p:sldId id="334" r:id="rId24"/>
    <p:sldId id="319" r:id="rId25"/>
    <p:sldId id="320" r:id="rId26"/>
    <p:sldId id="290" r:id="rId27"/>
    <p:sldId id="302" r:id="rId28"/>
    <p:sldId id="300" r:id="rId29"/>
    <p:sldId id="328" r:id="rId30"/>
    <p:sldId id="32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  <a:srgbClr val="008000"/>
    <a:srgbClr val="00FFFF"/>
    <a:srgbClr val="FF9900"/>
    <a:srgbClr val="996600"/>
    <a:srgbClr val="FFCC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779669871196347E-2"/>
          <c:y val="0.24030458820781053"/>
          <c:w val="0.94522033012880369"/>
          <c:h val="0.576199572874021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Лист1!$S$25</c:f>
              <c:strCache>
                <c:ptCount val="1"/>
                <c:pt idx="0">
                  <c:v>госпитализаций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Лист1!$T$23:$Y$24</c:f>
              <c:multiLvlStrCache>
                <c:ptCount val="6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2018</c:v>
                  </c:pt>
                </c:lvl>
                <c:lvl>
                  <c:pt idx="0">
                    <c:v>количество обращений и госпитализаций </c:v>
                  </c:pt>
                </c:lvl>
              </c:multiLvlStrCache>
            </c:multiLvlStrRef>
          </c:cat>
          <c:val>
            <c:numRef>
              <c:f>Лист1!$T$25:$Y$25</c:f>
              <c:numCache>
                <c:formatCode>General</c:formatCode>
                <c:ptCount val="6"/>
                <c:pt idx="0">
                  <c:v>20467</c:v>
                </c:pt>
                <c:pt idx="1">
                  <c:v>20118</c:v>
                </c:pt>
                <c:pt idx="2">
                  <c:v>19652</c:v>
                </c:pt>
                <c:pt idx="3">
                  <c:v>19363</c:v>
                </c:pt>
                <c:pt idx="4">
                  <c:v>18674</c:v>
                </c:pt>
                <c:pt idx="5">
                  <c:v>17206</c:v>
                </c:pt>
              </c:numCache>
            </c:numRef>
          </c:val>
        </c:ser>
        <c:ser>
          <c:idx val="1"/>
          <c:order val="1"/>
          <c:tx>
            <c:strRef>
              <c:f>Лист1!$S$26</c:f>
              <c:strCache>
                <c:ptCount val="1"/>
                <c:pt idx="0">
                  <c:v> обращений по приемному отделению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628807201091132E-3"/>
                  <c:y val="-0.20199844591090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57614402182229E-2"/>
                  <c:y val="-0.20199844591090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86421603273395E-2"/>
                  <c:y val="-0.21883164973681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57614402182264E-2"/>
                  <c:y val="-0.21462334878033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86421603273395E-2"/>
                  <c:y val="-0.21041504782386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3388346921264E-2"/>
                  <c:y val="-0.21883164973681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Лист1!$T$23:$Y$24</c:f>
              <c:multiLvlStrCache>
                <c:ptCount val="6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2018</c:v>
                  </c:pt>
                </c:lvl>
                <c:lvl>
                  <c:pt idx="0">
                    <c:v>количество обращений и госпитализаций </c:v>
                  </c:pt>
                </c:lvl>
              </c:multiLvlStrCache>
            </c:multiLvlStrRef>
          </c:cat>
          <c:val>
            <c:numRef>
              <c:f>Лист1!$T$26:$Y$26</c:f>
              <c:numCache>
                <c:formatCode>General</c:formatCode>
                <c:ptCount val="6"/>
                <c:pt idx="0">
                  <c:v>35413</c:v>
                </c:pt>
                <c:pt idx="1">
                  <c:v>35753</c:v>
                </c:pt>
                <c:pt idx="2">
                  <c:v>37983</c:v>
                </c:pt>
                <c:pt idx="3">
                  <c:v>37968</c:v>
                </c:pt>
                <c:pt idx="4">
                  <c:v>36715</c:v>
                </c:pt>
                <c:pt idx="5">
                  <c:v>37272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29504"/>
        <c:axId val="25431040"/>
        <c:axId val="0"/>
      </c:bar3DChart>
      <c:catAx>
        <c:axId val="25429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431040"/>
        <c:crosses val="autoZero"/>
        <c:auto val="1"/>
        <c:lblAlgn val="ctr"/>
        <c:lblOffset val="100"/>
        <c:noMultiLvlLbl val="0"/>
      </c:catAx>
      <c:valAx>
        <c:axId val="2543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542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890493241898638E-2"/>
          <c:y val="1.9555676318697601E-2"/>
          <c:w val="0.91290390811277378"/>
          <c:h val="0.1697277361826071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06279299954632E-2"/>
          <c:y val="8.2081272113603526E-2"/>
          <c:w val="0.72209261548423498"/>
          <c:h val="0.732711076856087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Лист1!$R$103</c:f>
              <c:strCache>
                <c:ptCount val="1"/>
                <c:pt idx="0">
                  <c:v>LS гистерэктомии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Лист1!$S$102:$V$102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Лист1!$S$103:$V$103</c:f>
              <c:numCache>
                <c:formatCode>General</c:formatCode>
                <c:ptCount val="4"/>
                <c:pt idx="0">
                  <c:v>63</c:v>
                </c:pt>
                <c:pt idx="1">
                  <c:v>124</c:v>
                </c:pt>
                <c:pt idx="2">
                  <c:v>171</c:v>
                </c:pt>
                <c:pt idx="3">
                  <c:v>186</c:v>
                </c:pt>
              </c:numCache>
            </c:numRef>
          </c:val>
        </c:ser>
        <c:ser>
          <c:idx val="1"/>
          <c:order val="1"/>
          <c:tx>
            <c:strRef>
              <c:f>Лист1!$R$104</c:f>
              <c:strCache>
                <c:ptCount val="1"/>
                <c:pt idx="0">
                  <c:v>Vag гистерэктомии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3"/>
              <c:layout>
                <c:manualLayout>
                  <c:x val="1.5679554354965358E-2"/>
                  <c:y val="2.21779287172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Лист1!$S$102:$V$102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Лист1!$S$104:$V$104</c:f>
              <c:numCache>
                <c:formatCode>General</c:formatCode>
                <c:ptCount val="4"/>
                <c:pt idx="0">
                  <c:v>142</c:v>
                </c:pt>
                <c:pt idx="1">
                  <c:v>171</c:v>
                </c:pt>
                <c:pt idx="2">
                  <c:v>162</c:v>
                </c:pt>
                <c:pt idx="3">
                  <c:v>174</c:v>
                </c:pt>
              </c:numCache>
            </c:numRef>
          </c:val>
        </c:ser>
        <c:ser>
          <c:idx val="2"/>
          <c:order val="2"/>
          <c:tx>
            <c:strRef>
              <c:f>Лист1!$R$105</c:f>
              <c:strCache>
                <c:ptCount val="1"/>
                <c:pt idx="0">
                  <c:v>LT гистерэктомии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9597453456944903E-3"/>
                  <c:y val="7.393030991353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594270278126E-2"/>
                  <c:y val="1.478606198270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79554354965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594270278126E-2"/>
                  <c:y val="1.4786061982706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Лист1!$S$102:$V$102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Лист1!$S$105:$V$105</c:f>
              <c:numCache>
                <c:formatCode>General</c:formatCode>
                <c:ptCount val="4"/>
                <c:pt idx="0">
                  <c:v>192</c:v>
                </c:pt>
                <c:pt idx="1">
                  <c:v>172</c:v>
                </c:pt>
                <c:pt idx="2">
                  <c:v>151</c:v>
                </c:pt>
                <c:pt idx="3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721536"/>
        <c:axId val="116723072"/>
        <c:axId val="0"/>
      </c:bar3DChart>
      <c:catAx>
        <c:axId val="1167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6723072"/>
        <c:crosses val="autoZero"/>
        <c:auto val="1"/>
        <c:lblAlgn val="ctr"/>
        <c:lblOffset val="100"/>
        <c:noMultiLvlLbl val="0"/>
      </c:catAx>
      <c:valAx>
        <c:axId val="11672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2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06549040772644"/>
          <c:y val="0.23301194790944466"/>
          <c:w val="0.21525833857621895"/>
          <c:h val="0.36694164332136475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5507436570428"/>
          <c:y val="8.0140772943949432E-2"/>
          <c:w val="0.80751290463692038"/>
          <c:h val="0.73903010579000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Лист1!$J$103</c:f>
              <c:strCache>
                <c:ptCount val="1"/>
                <c:pt idx="0">
                  <c:v>HRS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layout>
                <c:manualLayout>
                  <c:x val="1.3447979298159491E-2"/>
                  <c:y val="7.2182509211795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7575157791389E-2"/>
                  <c:y val="-7.2182509211795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7575157791389E-2"/>
                  <c:y val="-2.8873003684718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375751577913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827171017423285E-2"/>
                  <c:y val="-1.443650184235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Лист1!$K$102:$O$102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Лист1!$K$103:$O$103</c:f>
              <c:numCache>
                <c:formatCode>General</c:formatCode>
                <c:ptCount val="5"/>
                <c:pt idx="0">
                  <c:v>601</c:v>
                </c:pt>
                <c:pt idx="1">
                  <c:v>805</c:v>
                </c:pt>
                <c:pt idx="2">
                  <c:v>1059</c:v>
                </c:pt>
                <c:pt idx="3">
                  <c:v>1343</c:v>
                </c:pt>
                <c:pt idx="4">
                  <c:v>1571</c:v>
                </c:pt>
              </c:numCache>
            </c:numRef>
          </c:val>
        </c:ser>
        <c:ser>
          <c:idx val="1"/>
          <c:order val="1"/>
          <c:tx>
            <c:strRef>
              <c:f>Лист1!$J$104</c:f>
              <c:strCache>
                <c:ptCount val="1"/>
                <c:pt idx="0">
                  <c:v>HS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789799400622501E-3"/>
                  <c:y val="-0.28151178592600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58383438527593E-2"/>
                  <c:y val="-0.27429353500482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7575157791389E-2"/>
                  <c:y val="-0.25263878224128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37575157791389E-2"/>
                  <c:y val="-0.22376577855656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516766877055185E-2"/>
                  <c:y val="-0.23820228039892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Лист1!$K$102:$O$102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Лист1!$K$104:$O$104</c:f>
              <c:numCache>
                <c:formatCode>General</c:formatCode>
                <c:ptCount val="5"/>
                <c:pt idx="0">
                  <c:v>2583</c:v>
                </c:pt>
                <c:pt idx="1">
                  <c:v>2188</c:v>
                </c:pt>
                <c:pt idx="2">
                  <c:v>2072</c:v>
                </c:pt>
                <c:pt idx="3">
                  <c:v>1901</c:v>
                </c:pt>
                <c:pt idx="4">
                  <c:v>1758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819072"/>
        <c:axId val="116820608"/>
        <c:axId val="0"/>
      </c:bar3DChart>
      <c:catAx>
        <c:axId val="11681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6820608"/>
        <c:crosses val="autoZero"/>
        <c:auto val="1"/>
        <c:lblAlgn val="ctr"/>
        <c:lblOffset val="100"/>
        <c:noMultiLvlLbl val="0"/>
      </c:catAx>
      <c:valAx>
        <c:axId val="11682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819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Лист1!$A$103</c:f>
              <c:strCache>
                <c:ptCount val="1"/>
                <c:pt idx="0">
                  <c:v>LS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0104912585470299E-2"/>
                  <c:y val="-7.9918014365465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100716082051492E-2"/>
                  <c:y val="-6.850115517039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079733564957426E-2"/>
                  <c:y val="-5.137586637779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083930068376239E-2"/>
                  <c:y val="-5.137586637779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083930068376241E-3"/>
                  <c:y val="-2.2833718390132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Лист1!$B$102:$F$102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Лист1!$B$103:$F$103</c:f>
              <c:numCache>
                <c:formatCode>General</c:formatCode>
                <c:ptCount val="5"/>
                <c:pt idx="0">
                  <c:v>2276</c:v>
                </c:pt>
                <c:pt idx="1">
                  <c:v>2313</c:v>
                </c:pt>
                <c:pt idx="2">
                  <c:v>2396</c:v>
                </c:pt>
                <c:pt idx="3">
                  <c:v>2394</c:v>
                </c:pt>
                <c:pt idx="4">
                  <c:v>2506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Лист1!$A$104</c:f>
              <c:strCache>
                <c:ptCount val="1"/>
                <c:pt idx="0">
                  <c:v>LT</c:v>
                </c:pt>
              </c:strCache>
            </c:strRef>
          </c:tx>
          <c:spPr>
            <a:ln cap="flat" cmpd="dbl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</c:marker>
          <c:dLbls>
            <c:dLbl>
              <c:idx val="0"/>
              <c:layout>
                <c:manualLayout>
                  <c:x val="-2.8058751047863369E-2"/>
                  <c:y val="-8.562644396299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071340558119806E-2"/>
                  <c:y val="-8.562644396299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067144054700993E-2"/>
                  <c:y val="-6.2792725572865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062947551282179E-2"/>
                  <c:y val="5.708429597533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893725258596998E-3"/>
                  <c:y val="4.56674367802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Лист1!$B$102:$F$102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Лист1!$B$104:$F$104</c:f>
              <c:numCache>
                <c:formatCode>General</c:formatCode>
                <c:ptCount val="5"/>
                <c:pt idx="0">
                  <c:v>484</c:v>
                </c:pt>
                <c:pt idx="1">
                  <c:v>348</c:v>
                </c:pt>
                <c:pt idx="2">
                  <c:v>271</c:v>
                </c:pt>
                <c:pt idx="3">
                  <c:v>268</c:v>
                </c:pt>
                <c:pt idx="4">
                  <c:v>273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Лист1!$A$105</c:f>
              <c:strCache>
                <c:ptCount val="1"/>
                <c:pt idx="0">
                  <c:v>Vag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0062947551282179E-2"/>
                  <c:y val="6.2792725572865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083930068376239E-2"/>
                  <c:y val="6.2792725572865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092323075213866E-2"/>
                  <c:y val="5.708429597533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083930068376239E-2"/>
                  <c:y val="-7.420958476793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50180389313468E-2"/>
                  <c:y val="-7.420958476793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Лист1!$B$102:$F$102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Лист1!$B$105:$F$105</c:f>
              <c:numCache>
                <c:formatCode>General</c:formatCode>
                <c:ptCount val="5"/>
                <c:pt idx="0">
                  <c:v>235</c:v>
                </c:pt>
                <c:pt idx="1">
                  <c:v>300</c:v>
                </c:pt>
                <c:pt idx="2">
                  <c:v>276</c:v>
                </c:pt>
                <c:pt idx="3">
                  <c:v>354</c:v>
                </c:pt>
                <c:pt idx="4">
                  <c:v>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88704"/>
        <c:axId val="116890240"/>
      </c:lineChart>
      <c:catAx>
        <c:axId val="1168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890240"/>
        <c:crosses val="autoZero"/>
        <c:auto val="1"/>
        <c:lblAlgn val="ctr"/>
        <c:lblOffset val="100"/>
        <c:noMultiLvlLbl val="0"/>
      </c:catAx>
      <c:valAx>
        <c:axId val="11689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688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04193686081665"/>
          <c:y val="0.11963115454112316"/>
          <c:w val="0.1268189499412346"/>
          <c:h val="0.7436119526425084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Лист1!$A$110</c:f>
              <c:strCache>
                <c:ptCount val="1"/>
                <c:pt idx="0">
                  <c:v>LS</c:v>
                </c:pt>
              </c:strCache>
            </c:strRef>
          </c:tx>
          <c:dLbls>
            <c:dLbl>
              <c:idx val="0"/>
              <c:layout>
                <c:manualLayout>
                  <c:x val="-3.8444132653447337E-2"/>
                  <c:y val="-8.720461154465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521926020774968E-2"/>
                  <c:y val="-6.540345865849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444132653447337E-2"/>
                  <c:y val="7.267050962054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366339286119768E-2"/>
                  <c:y val="7.993756058260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110331633618342E-3"/>
                  <c:y val="5.0869356734381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Лист1!$B$109:$F$109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Лист1!$B$110:$F$110</c:f>
              <c:numCache>
                <c:formatCode>General</c:formatCode>
                <c:ptCount val="5"/>
                <c:pt idx="0">
                  <c:v>293</c:v>
                </c:pt>
                <c:pt idx="1">
                  <c:v>346</c:v>
                </c:pt>
                <c:pt idx="2">
                  <c:v>398</c:v>
                </c:pt>
                <c:pt idx="3">
                  <c:v>384</c:v>
                </c:pt>
                <c:pt idx="4">
                  <c:v>424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Лист1!$A$111</c:f>
              <c:strCache>
                <c:ptCount val="1"/>
                <c:pt idx="0">
                  <c:v>LT</c:v>
                </c:pt>
              </c:strCache>
            </c:strRef>
          </c:tx>
          <c:dLbls>
            <c:dLbl>
              <c:idx val="0"/>
              <c:layout>
                <c:manualLayout>
                  <c:x val="-3.45997193881026E-2"/>
                  <c:y val="-7.993756058260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444132653447332E-3"/>
                  <c:y val="-5.7390819711904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444132653447337E-2"/>
                  <c:y val="-0.12353986635492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366339286119768E-2"/>
                  <c:y val="-9.4471662506709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110331633618342E-3"/>
                  <c:y val="-5.8136407696436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Лист1!$B$109:$F$109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Лист1!$B$111:$F$111</c:f>
              <c:numCache>
                <c:formatCode>General</c:formatCode>
                <c:ptCount val="5"/>
                <c:pt idx="0">
                  <c:v>666</c:v>
                </c:pt>
                <c:pt idx="1">
                  <c:v>754</c:v>
                </c:pt>
                <c:pt idx="2">
                  <c:v>492</c:v>
                </c:pt>
                <c:pt idx="3">
                  <c:v>530</c:v>
                </c:pt>
                <c:pt idx="4">
                  <c:v>624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226880"/>
        <c:axId val="117232768"/>
      </c:lineChart>
      <c:catAx>
        <c:axId val="11722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232768"/>
        <c:crosses val="autoZero"/>
        <c:auto val="1"/>
        <c:lblAlgn val="ctr"/>
        <c:lblOffset val="100"/>
        <c:noMultiLvlLbl val="0"/>
      </c:catAx>
      <c:valAx>
        <c:axId val="11723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22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900191502204219"/>
          <c:y val="0.1551645934987286"/>
          <c:w val="8.2087909925699906E-2"/>
          <c:h val="0.3967757965352632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3018291103166E-2"/>
          <c:y val="8.0674967083227467E-2"/>
          <c:w val="0.77895950168801098"/>
          <c:h val="0.735594003372525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Лист1!$H$110</c:f>
              <c:strCache>
                <c:ptCount val="1"/>
                <c:pt idx="0">
                  <c:v>LS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Лист1!$I$109:$L$109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Лист1!$I$110:$L$110</c:f>
              <c:numCache>
                <c:formatCode>General</c:formatCode>
                <c:ptCount val="4"/>
                <c:pt idx="0">
                  <c:v>37</c:v>
                </c:pt>
                <c:pt idx="1">
                  <c:v>69</c:v>
                </c:pt>
                <c:pt idx="2">
                  <c:v>58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Лист1!$H$111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637749265605634E-2"/>
                  <c:y val="-0.3373680441662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46424485923941E-2"/>
                  <c:y val="-0.29336351666628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146424485923941E-2"/>
                  <c:y val="-0.24935898916633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82649559363379E-2"/>
                  <c:y val="-0.27136125291631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Лист1!$I$109:$L$109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Лист1!$I$111:$L$111</c:f>
              <c:numCache>
                <c:formatCode>General</c:formatCode>
                <c:ptCount val="4"/>
                <c:pt idx="0">
                  <c:v>201</c:v>
                </c:pt>
                <c:pt idx="1">
                  <c:v>146</c:v>
                </c:pt>
                <c:pt idx="2">
                  <c:v>125</c:v>
                </c:pt>
                <c:pt idx="3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172864"/>
        <c:axId val="117510528"/>
        <c:axId val="0"/>
      </c:bar3DChart>
      <c:catAx>
        <c:axId val="11717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510528"/>
        <c:crosses val="autoZero"/>
        <c:auto val="1"/>
        <c:lblAlgn val="ctr"/>
        <c:lblOffset val="100"/>
        <c:noMultiLvlLbl val="0"/>
      </c:catAx>
      <c:valAx>
        <c:axId val="11751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717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6417433107583"/>
          <c:y val="0.21989756008986255"/>
          <c:w val="0.1480016401806391"/>
          <c:h val="0.4886737285134711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64975803097866"/>
          <c:y val="7.9367143256787342E-2"/>
          <c:w val="0.76897420374885384"/>
          <c:h val="0.741549348495057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Лист1!$N$110</c:f>
              <c:strCache>
                <c:ptCount val="1"/>
                <c:pt idx="0">
                  <c:v>LS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Лист1!$O$109:$R$109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Лист1!$O$110:$R$110</c:f>
              <c:numCache>
                <c:formatCode>General</c:formatCode>
                <c:ptCount val="4"/>
                <c:pt idx="0">
                  <c:v>155</c:v>
                </c:pt>
                <c:pt idx="1">
                  <c:v>207</c:v>
                </c:pt>
                <c:pt idx="2">
                  <c:v>206</c:v>
                </c:pt>
                <c:pt idx="3">
                  <c:v>264</c:v>
                </c:pt>
              </c:numCache>
            </c:numRef>
          </c:val>
        </c:ser>
        <c:ser>
          <c:idx val="1"/>
          <c:order val="1"/>
          <c:tx>
            <c:strRef>
              <c:f>Лист1!$N$111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719733157808965E-3"/>
                  <c:y val="-0.19301139999966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59199473426894E-2"/>
                  <c:y val="-0.20730854074037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3946631561793E-2"/>
                  <c:y val="-0.19301139999966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98665789044825E-3"/>
                  <c:y val="-0.22875425185145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Лист1!$O$109:$R$109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Лист1!$O$111:$R$111</c:f>
              <c:numCache>
                <c:formatCode>General</c:formatCode>
                <c:ptCount val="4"/>
                <c:pt idx="0">
                  <c:v>171</c:v>
                </c:pt>
                <c:pt idx="1">
                  <c:v>264</c:v>
                </c:pt>
                <c:pt idx="2">
                  <c:v>226</c:v>
                </c:pt>
                <c:pt idx="3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569408"/>
        <c:axId val="117570944"/>
        <c:axId val="0"/>
      </c:bar3DChart>
      <c:catAx>
        <c:axId val="11756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570944"/>
        <c:crosses val="autoZero"/>
        <c:auto val="1"/>
        <c:lblAlgn val="ctr"/>
        <c:lblOffset val="100"/>
        <c:noMultiLvlLbl val="0"/>
      </c:catAx>
      <c:valAx>
        <c:axId val="11757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6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82523118625485"/>
          <c:y val="0.35342869638783303"/>
          <c:w val="0.15717482311757522"/>
          <c:h val="0.36462774804835585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570139130252"/>
          <c:y val="0.19920887167622614"/>
          <c:w val="0.70435848420697866"/>
          <c:h val="0.654452626592030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Лист1!$T$110</c:f>
              <c:strCache>
                <c:ptCount val="1"/>
                <c:pt idx="0">
                  <c:v>эндопротез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Лист1!$U$109:$X$109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Лист1!$U$110:$X$110</c:f>
              <c:numCache>
                <c:formatCode>General</c:formatCode>
                <c:ptCount val="4"/>
                <c:pt idx="0">
                  <c:v>89</c:v>
                </c:pt>
                <c:pt idx="1">
                  <c:v>61</c:v>
                </c:pt>
                <c:pt idx="2">
                  <c:v>153</c:v>
                </c:pt>
                <c:pt idx="3">
                  <c:v>211</c:v>
                </c:pt>
              </c:numCache>
            </c:numRef>
          </c:val>
        </c:ser>
        <c:ser>
          <c:idx val="1"/>
          <c:order val="1"/>
          <c:tx>
            <c:strRef>
              <c:f>Лист1!$T$111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6879416937870601E-3"/>
                  <c:y val="-0.1752441228824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879416937870601E-3"/>
                  <c:y val="-0.13435382754322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7588338757412E-2"/>
                  <c:y val="-0.19861000593346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1912540680591E-2"/>
                  <c:y val="-0.21029294745896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Лист1!$U$109:$X$109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Лист1!$U$111:$X$111</c:f>
              <c:numCache>
                <c:formatCode>General</c:formatCode>
                <c:ptCount val="4"/>
                <c:pt idx="0">
                  <c:v>233</c:v>
                </c:pt>
                <c:pt idx="1">
                  <c:v>177</c:v>
                </c:pt>
                <c:pt idx="2">
                  <c:v>265</c:v>
                </c:pt>
                <c:pt idx="3">
                  <c:v>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359744"/>
        <c:axId val="117361280"/>
        <c:axId val="0"/>
      </c:bar3DChart>
      <c:catAx>
        <c:axId val="11735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361280"/>
        <c:crosses val="autoZero"/>
        <c:auto val="1"/>
        <c:lblAlgn val="ctr"/>
        <c:lblOffset val="100"/>
        <c:noMultiLvlLbl val="0"/>
      </c:catAx>
      <c:valAx>
        <c:axId val="11736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5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0680776519196"/>
          <c:y val="0.47614978082985687"/>
          <c:w val="0.26559317303337654"/>
          <c:h val="0.3047251519012377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85460874717625E-2"/>
          <c:y val="3.0375240154168981E-2"/>
          <c:w val="0.70990889901122101"/>
          <c:h val="0.73195135075533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Нефрэктомии всего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18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Гнойный пиелонефрит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3277224962425713E-3"/>
                  <c:y val="1.975887943816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831674887276671E-3"/>
                  <c:y val="1.317258629210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38612481212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10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Гидронефроз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Травма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Вторично сморщенная почка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Опухоль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3.9940006665926009E-4"/>
                  <c:y val="3.0248230743213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94912"/>
        <c:axId val="117496448"/>
      </c:barChart>
      <c:catAx>
        <c:axId val="11749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496448"/>
        <c:crosses val="autoZero"/>
        <c:auto val="1"/>
        <c:lblAlgn val="ctr"/>
        <c:lblOffset val="100"/>
        <c:noMultiLvlLbl val="0"/>
      </c:catAx>
      <c:valAx>
        <c:axId val="11749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74949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70819575602710816"/>
          <c:y val="2.1217453500871571E-2"/>
          <c:w val="0.28945263943419286"/>
          <c:h val="0.5293617956165133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09516036679685"/>
          <c:y val="0.11251031483427723"/>
          <c:w val="0.80133904343703044"/>
          <c:h val="0.771509669353163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Лист1!$C$124</c:f>
              <c:strCache>
                <c:ptCount val="1"/>
                <c:pt idx="0">
                  <c:v>КЛТ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Лист1!$D$123:$F$123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2018Г</c:v>
                </c:pt>
              </c:strCache>
            </c:strRef>
          </c:cat>
          <c:val>
            <c:numRef>
              <c:f>Лист1!$D$124:$F$124</c:f>
              <c:numCache>
                <c:formatCode>General</c:formatCode>
                <c:ptCount val="3"/>
                <c:pt idx="0">
                  <c:v>90</c:v>
                </c:pt>
                <c:pt idx="1">
                  <c:v>106</c:v>
                </c:pt>
                <c:pt idx="2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Лист1!$C$125</c:f>
              <c:strCache>
                <c:ptCount val="1"/>
                <c:pt idx="0">
                  <c:v>трансуретральные операции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Лист1!$D$123:$F$123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2018Г</c:v>
                </c:pt>
              </c:strCache>
            </c:strRef>
          </c:cat>
          <c:val>
            <c:numRef>
              <c:f>Лист1!$D$125:$F$125</c:f>
              <c:numCache>
                <c:formatCode>General</c:formatCode>
                <c:ptCount val="3"/>
                <c:pt idx="0">
                  <c:v>484</c:v>
                </c:pt>
                <c:pt idx="1">
                  <c:v>595</c:v>
                </c:pt>
                <c:pt idx="2">
                  <c:v>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400320"/>
        <c:axId val="117401856"/>
        <c:axId val="0"/>
      </c:bar3DChart>
      <c:catAx>
        <c:axId val="11740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401856"/>
        <c:crosses val="autoZero"/>
        <c:auto val="1"/>
        <c:lblAlgn val="ctr"/>
        <c:lblOffset val="100"/>
        <c:noMultiLvlLbl val="0"/>
      </c:catAx>
      <c:valAx>
        <c:axId val="1174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740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15724738705904"/>
          <c:y val="1.1145204835617352E-2"/>
          <c:w val="0.72217964029637749"/>
          <c:h val="0.1265354330708661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344516186654639E-2"/>
          <c:y val="4.9852900672863187E-2"/>
          <c:w val="0.6937085273353466"/>
          <c:h val="0.83765933697996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Лист1!$S$200</c:f>
              <c:strCache>
                <c:ptCount val="1"/>
                <c:pt idx="0">
                  <c:v>круглосуточный стац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103774961823414E-2"/>
                  <c:y val="4.4902330360233368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74664252991498E-2"/>
                  <c:y val="-8.9804660720466736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328856706553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03774961823414E-2"/>
                  <c:y val="-1.3470699108070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Лист1!$T$199:$W$199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Лист1!$T$200:$W$200</c:f>
              <c:numCache>
                <c:formatCode>General</c:formatCode>
                <c:ptCount val="4"/>
                <c:pt idx="0">
                  <c:v>3970</c:v>
                </c:pt>
                <c:pt idx="1">
                  <c:v>3335</c:v>
                </c:pt>
                <c:pt idx="2">
                  <c:v>2901</c:v>
                </c:pt>
                <c:pt idx="3">
                  <c:v>1786</c:v>
                </c:pt>
              </c:numCache>
            </c:numRef>
          </c:val>
        </c:ser>
        <c:ser>
          <c:idx val="1"/>
          <c:order val="1"/>
          <c:tx>
            <c:strRef>
              <c:f>Лист1!$S$201</c:f>
              <c:strCache>
                <c:ptCount val="1"/>
                <c:pt idx="0">
                  <c:v>дневной стац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6455535441595822E-3"/>
                  <c:y val="-1.3470699108070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3288567065533E-2"/>
                  <c:y val="-4.4902330360233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02021779715108E-2"/>
                  <c:y val="-1.796093214409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78439214814912E-2"/>
                  <c:y val="-4.4902330360232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Лист1!$T$199:$W$199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Лист1!$T$201:$W$201</c:f>
              <c:numCache>
                <c:formatCode>General</c:formatCode>
                <c:ptCount val="4"/>
                <c:pt idx="0">
                  <c:v>817</c:v>
                </c:pt>
                <c:pt idx="1">
                  <c:v>865</c:v>
                </c:pt>
                <c:pt idx="2">
                  <c:v>663</c:v>
                </c:pt>
                <c:pt idx="3">
                  <c:v>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53888"/>
        <c:axId val="139655424"/>
        <c:axId val="0"/>
      </c:bar3DChart>
      <c:catAx>
        <c:axId val="13965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9655424"/>
        <c:crosses val="autoZero"/>
        <c:auto val="1"/>
        <c:lblAlgn val="ctr"/>
        <c:lblOffset val="100"/>
        <c:noMultiLvlLbl val="0"/>
      </c:catAx>
      <c:valAx>
        <c:axId val="13965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65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69684681500035"/>
          <c:y val="0.40606874440709656"/>
          <c:w val="0.26532509459733233"/>
          <c:h val="0.2058230897682438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62885366381037E-2"/>
          <c:y val="0.35914085361264703"/>
          <c:w val="0.91957016723350926"/>
          <c:h val="0.464799877815013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Лист1!$T$34</c:f>
              <c:strCache>
                <c:ptCount val="1"/>
                <c:pt idx="0">
                  <c:v>среднее количество обращений в сутки</c:v>
                </c:pt>
              </c:strCache>
            </c:strRef>
          </c:tx>
          <c:spPr>
            <a:ln w="38100"/>
          </c:spPr>
          <c:marker>
            <c:spPr>
              <a:solidFill>
                <a:srgbClr val="00B0F0"/>
              </a:solidFill>
              <a:ln w="38100"/>
            </c:spPr>
          </c:marker>
          <c:dLbls>
            <c:dLbl>
              <c:idx val="0"/>
              <c:layout>
                <c:manualLayout>
                  <c:x val="-2.4941112042545233E-2"/>
                  <c:y val="-7.7306352291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72262004558416E-2"/>
                  <c:y val="-0.10541775312434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72262004558416E-2"/>
                  <c:y val="-0.11244560333263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84865205774E-2"/>
                  <c:y val="-7.73063522911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72262004558416E-2"/>
                  <c:y val="-7.73063522911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630160060778883E-2"/>
                  <c:y val="-9.1362052707769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033572027350628E-2"/>
                  <c:y val="-8.433420249947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Лист1!$U$33:$AA$33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Лист1!$U$34:$AA$34</c:f>
              <c:numCache>
                <c:formatCode>General</c:formatCode>
                <c:ptCount val="7"/>
                <c:pt idx="0">
                  <c:v>92</c:v>
                </c:pt>
                <c:pt idx="1">
                  <c:v>96</c:v>
                </c:pt>
                <c:pt idx="2">
                  <c:v>99</c:v>
                </c:pt>
                <c:pt idx="3">
                  <c:v>104</c:v>
                </c:pt>
                <c:pt idx="4">
                  <c:v>104</c:v>
                </c:pt>
                <c:pt idx="5">
                  <c:v>100</c:v>
                </c:pt>
                <c:pt idx="6">
                  <c:v>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51520"/>
        <c:axId val="116175616"/>
      </c:lineChart>
      <c:catAx>
        <c:axId val="2545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175616"/>
        <c:crosses val="autoZero"/>
        <c:auto val="1"/>
        <c:lblAlgn val="ctr"/>
        <c:lblOffset val="100"/>
        <c:noMultiLvlLbl val="0"/>
      </c:catAx>
      <c:valAx>
        <c:axId val="11617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5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217084745914872"/>
          <c:y val="3.5579183397008239E-2"/>
          <c:w val="0.73852278062294152"/>
          <c:h val="0.2120009119604049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62385917022667E-2"/>
          <c:y val="5.5870521704399205E-2"/>
          <c:w val="0.79162455422986489"/>
          <c:h val="0.756467749829598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Лист1!$A$131</c:f>
              <c:strCache>
                <c:ptCount val="1"/>
                <c:pt idx="0">
                  <c:v>стационар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6861668835475929E-2"/>
                  <c:y val="-3.766422155286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580782690812131E-2"/>
                  <c:y val="-4.269424199230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092323075213866E-2"/>
                  <c:y val="-9.0725264233655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766683331481687E-2"/>
                  <c:y val="-5.3367802490385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417962818946045E-2"/>
                  <c:y val="-7.471492348653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580782690812061E-2"/>
                  <c:y val="-7.471492348653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394882050142578E-2"/>
                  <c:y val="-5.87045827394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Лист1!$B$130:$H$130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Лист1!$B$131:$H$131</c:f>
              <c:numCache>
                <c:formatCode>General</c:formatCode>
                <c:ptCount val="7"/>
                <c:pt idx="0">
                  <c:v>3239</c:v>
                </c:pt>
                <c:pt idx="1">
                  <c:v>2787</c:v>
                </c:pt>
                <c:pt idx="2">
                  <c:v>2566</c:v>
                </c:pt>
                <c:pt idx="3">
                  <c:v>2498</c:v>
                </c:pt>
                <c:pt idx="4">
                  <c:v>2260</c:v>
                </c:pt>
                <c:pt idx="5">
                  <c:v>2133</c:v>
                </c:pt>
                <c:pt idx="6">
                  <c:v>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Лист1!$A$132</c:f>
              <c:strCache>
                <c:ptCount val="1"/>
                <c:pt idx="0">
                  <c:v>дневной стац</c:v>
                </c:pt>
              </c:strCache>
            </c:strRef>
          </c:tx>
          <c:spPr>
            <a:ln>
              <a:solidFill>
                <a:srgbClr val="FF9999"/>
              </a:solidFill>
            </a:ln>
          </c:spPr>
          <c:marker>
            <c:spPr>
              <a:solidFill>
                <a:srgbClr val="FF9999"/>
              </a:solidFill>
              <a:ln>
                <a:solidFill>
                  <a:srgbClr val="FF9999"/>
                </a:solidFill>
              </a:ln>
            </c:spPr>
          </c:marker>
          <c:dLbls>
            <c:dLbl>
              <c:idx val="0"/>
              <c:layout>
                <c:manualLayout>
                  <c:x val="-3.490642243454431E-2"/>
                  <c:y val="-7.471492348653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580782690812131E-2"/>
                  <c:y val="-7.471492348653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092323075213866E-2"/>
                  <c:y val="-8.005170373557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603863459615601E-2"/>
                  <c:y val="-5.87045827394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32062178276489E-2"/>
                  <c:y val="-5.87045827394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417962818945975E-2"/>
                  <c:y val="-5.87045827394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208981409473022E-2"/>
                  <c:y val="-4.80310222413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Лист1!$B$130:$H$130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Лист1!$B$132:$H$132</c:f>
              <c:numCache>
                <c:formatCode>General</c:formatCode>
                <c:ptCount val="7"/>
                <c:pt idx="0">
                  <c:v>222</c:v>
                </c:pt>
                <c:pt idx="1">
                  <c:v>348</c:v>
                </c:pt>
                <c:pt idx="2">
                  <c:v>334</c:v>
                </c:pt>
                <c:pt idx="3">
                  <c:v>299</c:v>
                </c:pt>
                <c:pt idx="4">
                  <c:v>574</c:v>
                </c:pt>
                <c:pt idx="5">
                  <c:v>822</c:v>
                </c:pt>
                <c:pt idx="6">
                  <c:v>880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14016"/>
        <c:axId val="139815552"/>
      </c:lineChart>
      <c:catAx>
        <c:axId val="1398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9815552"/>
        <c:crosses val="autoZero"/>
        <c:auto val="1"/>
        <c:lblAlgn val="ctr"/>
        <c:lblOffset val="100"/>
        <c:noMultiLvlLbl val="0"/>
      </c:catAx>
      <c:valAx>
        <c:axId val="1398155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981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05748488244932"/>
          <c:y val="0"/>
          <c:w val="0.18691941825924208"/>
          <c:h val="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25597960935097"/>
          <c:y val="0.10825978135961351"/>
          <c:w val="0.81144405855066026"/>
          <c:h val="0.86308653562683124"/>
        </c:manualLayout>
      </c:layout>
      <c:pie3DChart>
        <c:varyColors val="1"/>
        <c:ser>
          <c:idx val="0"/>
          <c:order val="0"/>
          <c:tx>
            <c:strRef>
              <c:f>Лист1!$C$133</c:f>
              <c:strCache>
                <c:ptCount val="1"/>
                <c:pt idx="0">
                  <c:v>аборт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6209825897938751"/>
                  <c:y val="0.10044540919204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567896261045664"/>
                  <c:y val="-0.16759458645274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Лист1!$B$134:$B$135</c:f>
              <c:strCache>
                <c:ptCount val="2"/>
                <c:pt idx="0">
                  <c:v>таблетки</c:v>
                </c:pt>
                <c:pt idx="1">
                  <c:v>вакуум</c:v>
                </c:pt>
              </c:strCache>
            </c:strRef>
          </c:cat>
          <c:val>
            <c:numRef>
              <c:f>Лист1!$C$134:$C$135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9924989019848505"/>
          <c:w val="0.2437923564048439"/>
          <c:h val="0.2079997708036606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56820877174444E-2"/>
          <c:y val="7.3347069195852252E-2"/>
          <c:w val="0.74925248537757794"/>
          <c:h val="0.733382597502522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Лист1!$M$131</c:f>
              <c:strCache>
                <c:ptCount val="1"/>
                <c:pt idx="0">
                  <c:v>несостоявшийся</c:v>
                </c:pt>
              </c:strCache>
            </c:strRef>
          </c:tx>
          <c:spPr>
            <a:ln>
              <a:solidFill>
                <a:srgbClr val="FF9999"/>
              </a:solidFill>
            </a:ln>
          </c:spPr>
          <c:marker>
            <c:spPr>
              <a:solidFill>
                <a:srgbClr val="FF9999"/>
              </a:solidFill>
              <a:ln>
                <a:solidFill>
                  <a:srgbClr val="FF9999"/>
                </a:solidFill>
              </a:ln>
            </c:spPr>
          </c:marker>
          <c:dLbls>
            <c:dLbl>
              <c:idx val="0"/>
              <c:layout>
                <c:manualLayout>
                  <c:x val="-6.1998799904423529E-2"/>
                  <c:y val="-8.331470114431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41352044894741E-2"/>
                  <c:y val="-7.1412739864100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5656803805333E-2"/>
                  <c:y val="-7.1412898566825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49407108470315E-2"/>
                  <c:y val="-8.618243806243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395569826818541E-2"/>
                  <c:y val="-8.5683535162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Лист1!$N$130:$R$130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Лист1!$N$131:$R$131</c:f>
              <c:numCache>
                <c:formatCode>General</c:formatCode>
                <c:ptCount val="5"/>
                <c:pt idx="0">
                  <c:v>1524</c:v>
                </c:pt>
                <c:pt idx="1">
                  <c:v>1650</c:v>
                </c:pt>
                <c:pt idx="2">
                  <c:v>1463</c:v>
                </c:pt>
                <c:pt idx="3">
                  <c:v>1457</c:v>
                </c:pt>
                <c:pt idx="4">
                  <c:v>1397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Лист1!$M$132</c:f>
              <c:strCache>
                <c:ptCount val="1"/>
                <c:pt idx="0">
                  <c:v>самопроизвольный</c:v>
                </c:pt>
              </c:strCache>
            </c:strRef>
          </c:tx>
          <c:dLbls>
            <c:dLbl>
              <c:idx val="0"/>
              <c:layout>
                <c:manualLayout>
                  <c:x val="-7.3065699244311069E-2"/>
                  <c:y val="-5.445263026330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20264308474864E-2"/>
                  <c:y val="-7.2954741139873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5656803805333E-2"/>
                  <c:y val="-8.6182438062437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05825793311683E-2"/>
                  <c:y val="-8.772393345183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235756500367993E-2"/>
                  <c:y val="-9.521685090545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Лист1!$N$130:$R$130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Лист1!$N$132:$R$132</c:f>
              <c:numCache>
                <c:formatCode>General</c:formatCode>
                <c:ptCount val="5"/>
                <c:pt idx="0">
                  <c:v>993</c:v>
                </c:pt>
                <c:pt idx="1">
                  <c:v>898</c:v>
                </c:pt>
                <c:pt idx="2">
                  <c:v>798</c:v>
                </c:pt>
                <c:pt idx="3">
                  <c:v>606</c:v>
                </c:pt>
                <c:pt idx="4">
                  <c:v>476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Лист1!$M$133</c:f>
              <c:strCache>
                <c:ptCount val="1"/>
                <c:pt idx="0">
                  <c:v>неуточненный</c:v>
                </c:pt>
              </c:strCache>
            </c:strRef>
          </c:tx>
          <c:dLbls>
            <c:dLbl>
              <c:idx val="0"/>
              <c:layout>
                <c:manualLayout>
                  <c:x val="-6.3558954096344197E-2"/>
                  <c:y val="-5.5994472836351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20264308474864E-2"/>
                  <c:y val="-7.714767803577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249822890086458E-2"/>
                  <c:y val="-6.965476058215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05825793311683E-2"/>
                  <c:y val="-4.165752416398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5119006483749903E-2"/>
                  <c:y val="-4.0814909454504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Лист1!$N$130:$R$130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Лист1!$N$133:$R$133</c:f>
              <c:numCache>
                <c:formatCode>General</c:formatCode>
                <c:ptCount val="5"/>
                <c:pt idx="0">
                  <c:v>254</c:v>
                </c:pt>
                <c:pt idx="1">
                  <c:v>208</c:v>
                </c:pt>
                <c:pt idx="2">
                  <c:v>157</c:v>
                </c:pt>
                <c:pt idx="3">
                  <c:v>167</c:v>
                </c:pt>
                <c:pt idx="4">
                  <c:v>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78080"/>
        <c:axId val="140096256"/>
      </c:lineChart>
      <c:catAx>
        <c:axId val="14007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0096256"/>
        <c:crosses val="autoZero"/>
        <c:auto val="1"/>
        <c:lblAlgn val="ctr"/>
        <c:lblOffset val="100"/>
        <c:noMultiLvlLbl val="0"/>
      </c:catAx>
      <c:valAx>
        <c:axId val="1400962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007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60948579308662"/>
          <c:y val="0.19995625486057106"/>
          <c:w val="0.24012033893253054"/>
          <c:h val="0.64500055549383406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Лист1!$N$134</c:f>
              <c:strCache>
                <c:ptCount val="1"/>
                <c:pt idx="0">
                  <c:v>медикаметозн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0194892366456637E-2"/>
                  <c:y val="-3.64903908436595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</a:t>
                    </a:r>
                    <a:r>
                      <a:rPr lang="en-US" dirty="0" smtClean="0"/>
                      <a:t>%</a:t>
                    </a:r>
                    <a:endParaRPr lang="ru-RU" dirty="0" smtClean="0"/>
                  </a:p>
                  <a:p>
                    <a:r>
                      <a:rPr lang="ru-RU" sz="800" dirty="0" smtClean="0"/>
                      <a:t>В 2017 62%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62082975100725E-2"/>
                  <c:y val="-3.6490198407073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63333072800529E-2"/>
                  <c:y val="-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Лист1!$M$135:$M$137</c:f>
              <c:strCache>
                <c:ptCount val="3"/>
                <c:pt idx="0">
                  <c:v>несостоявшийся</c:v>
                </c:pt>
                <c:pt idx="1">
                  <c:v>самопроизвольный</c:v>
                </c:pt>
                <c:pt idx="2">
                  <c:v>неуточненный</c:v>
                </c:pt>
              </c:strCache>
            </c:strRef>
          </c:cat>
          <c:val>
            <c:numRef>
              <c:f>Лист1!$N$135:$N$137</c:f>
              <c:numCache>
                <c:formatCode>0%</c:formatCode>
                <c:ptCount val="3"/>
                <c:pt idx="0">
                  <c:v>0.61</c:v>
                </c:pt>
                <c:pt idx="1">
                  <c:v>0.21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190848"/>
        <c:axId val="140192384"/>
        <c:axId val="0"/>
      </c:bar3DChart>
      <c:catAx>
        <c:axId val="14019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0192384"/>
        <c:crosses val="autoZero"/>
        <c:auto val="1"/>
        <c:lblAlgn val="ctr"/>
        <c:lblOffset val="100"/>
        <c:noMultiLvlLbl val="0"/>
      </c:catAx>
      <c:valAx>
        <c:axId val="140192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019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94746167955347E-2"/>
          <c:y val="0.15560873692994107"/>
          <c:w val="0.93630136774926243"/>
          <c:h val="0.66102514815571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Лист1!$H$225</c:f>
              <c:strCache>
                <c:ptCount val="1"/>
                <c:pt idx="0">
                  <c:v>шеечная беременность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Лист1!$I$224:$O$224</c:f>
              <c:numCache>
                <c:formatCode>General</c:formatCode>
                <c:ptCount val="7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Лист1!$I$225:$O$225</c:f>
              <c:numCache>
                <c:formatCode>General</c:formatCode>
                <c:ptCount val="7"/>
                <c:pt idx="0">
                  <c:v>8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  <c:pt idx="4">
                  <c:v>15</c:v>
                </c:pt>
                <c:pt idx="5">
                  <c:v>11</c:v>
                </c:pt>
                <c:pt idx="6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Лист1!$H$226</c:f>
              <c:strCache>
                <c:ptCount val="1"/>
                <c:pt idx="0">
                  <c:v>гистерэктомия при ШБ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dLbl>
              <c:idx val="0"/>
              <c:layout>
                <c:manualLayout>
                  <c:x val="9.7982940167141916E-3"/>
                  <c:y val="1.35170804809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3863521337135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89764100285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1931760668567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757952820057031E-2"/>
                  <c:y val="6.7585402404550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9829401671419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9829401671419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Лист1!$I$224:$O$224</c:f>
              <c:numCache>
                <c:formatCode>General</c:formatCode>
                <c:ptCount val="7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Лист1!$I$226:$O$226</c:f>
              <c:numCache>
                <c:formatCode>General</c:formatCode>
                <c:ptCount val="7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333056"/>
        <c:axId val="140334592"/>
        <c:axId val="0"/>
      </c:bar3DChart>
      <c:catAx>
        <c:axId val="1403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334592"/>
        <c:crosses val="autoZero"/>
        <c:auto val="1"/>
        <c:lblAlgn val="ctr"/>
        <c:lblOffset val="100"/>
        <c:noMultiLvlLbl val="0"/>
      </c:catAx>
      <c:valAx>
        <c:axId val="14033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3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93573244948092"/>
          <c:y val="1.6661979104229891E-3"/>
          <c:w val="0.60087366835783673"/>
          <c:h val="0.16224306778676356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501892648574763E-2"/>
          <c:y val="7.5313213061796558E-2"/>
          <c:w val="0.89664446939225606"/>
          <c:h val="0.75475054053823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Лист1!$L$172</c:f>
              <c:strCache>
                <c:ptCount val="1"/>
                <c:pt idx="0">
                  <c:v>состоит на учете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Лист1!$M$171:$Q$171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Лист1!$M$172:$Q$172</c:f>
              <c:numCache>
                <c:formatCode>General</c:formatCode>
                <c:ptCount val="5"/>
                <c:pt idx="0">
                  <c:v>1366</c:v>
                </c:pt>
                <c:pt idx="1">
                  <c:v>972</c:v>
                </c:pt>
                <c:pt idx="2">
                  <c:v>792</c:v>
                </c:pt>
                <c:pt idx="3">
                  <c:v>608</c:v>
                </c:pt>
                <c:pt idx="4">
                  <c:v>556</c:v>
                </c:pt>
              </c:numCache>
            </c:numRef>
          </c:val>
        </c:ser>
        <c:ser>
          <c:idx val="1"/>
          <c:order val="1"/>
          <c:tx>
            <c:strRef>
              <c:f>Лист1!$L$173</c:f>
              <c:strCache>
                <c:ptCount val="1"/>
                <c:pt idx="0">
                  <c:v>подготовлены к ЭКО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77115918826227E-3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Лист1!$M$171:$Q$171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Лист1!$M$173:$Q$173</c:f>
              <c:numCache>
                <c:formatCode>General</c:formatCode>
                <c:ptCount val="5"/>
                <c:pt idx="0">
                  <c:v>215</c:v>
                </c:pt>
                <c:pt idx="1">
                  <c:v>308</c:v>
                </c:pt>
                <c:pt idx="2">
                  <c:v>234</c:v>
                </c:pt>
                <c:pt idx="3">
                  <c:v>245</c:v>
                </c:pt>
                <c:pt idx="4">
                  <c:v>250</c:v>
                </c:pt>
              </c:numCache>
            </c:numRef>
          </c:val>
        </c:ser>
        <c:ser>
          <c:idx val="2"/>
          <c:order val="2"/>
          <c:tx>
            <c:strRef>
              <c:f>Лист1!$L$174</c:f>
              <c:strCache>
                <c:ptCount val="1"/>
                <c:pt idx="0">
                  <c:v>комл услуги женщины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4269905715891795E-2"/>
                  <c:y val="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69905715891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4241375535442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Лист1!$M$171:$Q$171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Лист1!$M$174:$Q$174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299</c:v>
                </c:pt>
                <c:pt idx="3">
                  <c:v>1047</c:v>
                </c:pt>
                <c:pt idx="4">
                  <c:v>1161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762496"/>
        <c:axId val="140768384"/>
        <c:axId val="0"/>
      </c:bar3DChart>
      <c:catAx>
        <c:axId val="14076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768384"/>
        <c:crosses val="autoZero"/>
        <c:auto val="1"/>
        <c:lblAlgn val="ctr"/>
        <c:lblOffset val="100"/>
        <c:noMultiLvlLbl val="0"/>
      </c:catAx>
      <c:valAx>
        <c:axId val="14076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76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07019991030345"/>
          <c:y val="4.2166096771140658E-3"/>
          <c:w val="0.73927180783493263"/>
          <c:h val="7.228517819007764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66270990506188"/>
          <c:y val="0.16289784918769798"/>
          <c:w val="0.69761167748163599"/>
          <c:h val="0.60020413984537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Лист1!$S$172</c:f>
              <c:strCache>
                <c:ptCount val="1"/>
                <c:pt idx="0">
                  <c:v>состоит на учете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Лист1!$T$171:$V$171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Лист1!$T$172:$V$172</c:f>
              <c:numCache>
                <c:formatCode>General</c:formatCode>
                <c:ptCount val="3"/>
                <c:pt idx="0">
                  <c:v>401</c:v>
                </c:pt>
                <c:pt idx="1">
                  <c:v>352</c:v>
                </c:pt>
                <c:pt idx="2">
                  <c:v>285</c:v>
                </c:pt>
              </c:numCache>
            </c:numRef>
          </c:val>
        </c:ser>
        <c:ser>
          <c:idx val="1"/>
          <c:order val="1"/>
          <c:tx>
            <c:strRef>
              <c:f>Лист1!$S$173</c:f>
              <c:strCache>
                <c:ptCount val="1"/>
                <c:pt idx="0">
                  <c:v>комл услуги мужчины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20092749606904E-2"/>
                  <c:y val="-1.351708048090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257672854896806E-3"/>
                  <c:y val="-1.351708048090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314418213724203E-2"/>
                  <c:y val="-1.35170804809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Лист1!$T$171:$V$171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Лист1!$T$173:$V$173</c:f>
              <c:numCache>
                <c:formatCode>General</c:formatCode>
                <c:ptCount val="3"/>
                <c:pt idx="0">
                  <c:v>269</c:v>
                </c:pt>
                <c:pt idx="1">
                  <c:v>1054</c:v>
                </c:pt>
                <c:pt idx="2">
                  <c:v>2258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003392"/>
        <c:axId val="141021568"/>
        <c:axId val="0"/>
      </c:bar3DChart>
      <c:catAx>
        <c:axId val="1410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021568"/>
        <c:crosses val="autoZero"/>
        <c:auto val="1"/>
        <c:lblAlgn val="ctr"/>
        <c:lblOffset val="100"/>
        <c:noMultiLvlLbl val="0"/>
      </c:catAx>
      <c:valAx>
        <c:axId val="14102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0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094491011693052"/>
          <c:y val="3.9858890194475652E-2"/>
          <c:w val="0.50475630403288929"/>
          <c:h val="0.1903598736419059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17544770795214E-2"/>
          <c:y val="0.15777722228394375"/>
          <c:w val="0.80760688571417094"/>
          <c:h val="0.645750780777444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Лист1!$L$176</c:f>
              <c:strCache>
                <c:ptCount val="1"/>
                <c:pt idx="0">
                  <c:v>наступила беременность</c:v>
                </c:pt>
              </c:strCache>
            </c:strRef>
          </c:tx>
          <c:dLbls>
            <c:dLbl>
              <c:idx val="0"/>
              <c:layout>
                <c:manualLayout>
                  <c:x val="-3.1532191387987477E-2"/>
                  <c:y val="-7.668230100037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49143540990607E-2"/>
                  <c:y val="-7.668230100037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6142942623826E-2"/>
                  <c:y val="-0.10735522140052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64914354099068E-2"/>
                  <c:y val="-8.4350531100409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36857655742955E-2"/>
                  <c:y val="-0.10735522140052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301</a:t>
                    </a:r>
                    <a:r>
                      <a:rPr lang="ru-RU" dirty="0" smtClean="0"/>
                      <a:t> </a:t>
                    </a:r>
                    <a:r>
                      <a:rPr lang="ru-RU" sz="1000" dirty="0" smtClean="0"/>
                      <a:t>(37%)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Лист1!$M$175:$Q$175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Лист1!$M$176:$Q$176</c:f>
              <c:numCache>
                <c:formatCode>General</c:formatCode>
                <c:ptCount val="5"/>
                <c:pt idx="0">
                  <c:v>347</c:v>
                </c:pt>
                <c:pt idx="1">
                  <c:v>320</c:v>
                </c:pt>
                <c:pt idx="2">
                  <c:v>273</c:v>
                </c:pt>
                <c:pt idx="3">
                  <c:v>314</c:v>
                </c:pt>
                <c:pt idx="4">
                  <c:v>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52032"/>
        <c:axId val="117853568"/>
      </c:lineChart>
      <c:catAx>
        <c:axId val="11785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53568"/>
        <c:crosses val="autoZero"/>
        <c:auto val="1"/>
        <c:lblAlgn val="ctr"/>
        <c:lblOffset val="100"/>
        <c:noMultiLvlLbl val="0"/>
      </c:catAx>
      <c:valAx>
        <c:axId val="11785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5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494553869148855"/>
          <c:y val="2.010646160088492E-3"/>
          <c:w val="0.51541277876755331"/>
          <c:h val="0.1771817020331074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34450338851242E-2"/>
          <c:y val="5.1400554097404488E-2"/>
          <c:w val="0.71763085351627587"/>
          <c:h val="0.8339384660250801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урология</c:v>
                </c:pt>
              </c:strCache>
            </c:strRef>
          </c:tx>
          <c:dLbls>
            <c:dLbl>
              <c:idx val="0"/>
              <c:layout>
                <c:manualLayout>
                  <c:x val="-3.3069242306410382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78474613931785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6462615264970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u="sng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Лист1!$C$17:$E$17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Лист1!$C$18:$E$18</c:f>
              <c:numCache>
                <c:formatCode>General</c:formatCode>
                <c:ptCount val="3"/>
                <c:pt idx="0">
                  <c:v>8.1</c:v>
                </c:pt>
                <c:pt idx="1">
                  <c:v>8.4</c:v>
                </c:pt>
                <c:pt idx="2" formatCode="0.0">
                  <c:v>8.6999999999999993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Лист1!$B$19</c:f>
              <c:strCache>
                <c:ptCount val="1"/>
                <c:pt idx="0">
                  <c:v>хирургия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5.9524636151538697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98002999666704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046161537606934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Лист1!$C$17:$E$17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Лист1!$C$19:$E$19</c:f>
              <c:numCache>
                <c:formatCode>0.0</c:formatCode>
                <c:ptCount val="3"/>
                <c:pt idx="0">
                  <c:v>5.7</c:v>
                </c:pt>
                <c:pt idx="1">
                  <c:v>6.9</c:v>
                </c:pt>
                <c:pt idx="2" formatCode="General">
                  <c:v>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Лист1!$B$20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3069242306410382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3692923008554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227696922564159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Лист1!$C$17:$E$17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Лист1!$C$20:$E$20</c:f>
              <c:numCache>
                <c:formatCode>General</c:formatCode>
                <c:ptCount val="3"/>
                <c:pt idx="0">
                  <c:v>5.3</c:v>
                </c:pt>
                <c:pt idx="1">
                  <c:v>5.3</c:v>
                </c:pt>
                <c:pt idx="2">
                  <c:v>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69312"/>
        <c:axId val="140670848"/>
      </c:lineChart>
      <c:catAx>
        <c:axId val="1406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0670848"/>
        <c:crosses val="autoZero"/>
        <c:auto val="1"/>
        <c:lblAlgn val="ctr"/>
        <c:lblOffset val="100"/>
        <c:noMultiLvlLbl val="0"/>
      </c:catAx>
      <c:valAx>
        <c:axId val="14067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066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73602238640148"/>
          <c:y val="9.6646252551764358E-2"/>
          <c:w val="0.23826397761359849"/>
          <c:h val="0.4455960192475940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16416790630772E-2"/>
          <c:y val="6.6394281320351634E-2"/>
          <c:w val="0.74544749092919216"/>
          <c:h val="0.78379409212287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Лист1!$G$18</c:f>
              <c:strCache>
                <c:ptCount val="1"/>
                <c:pt idx="0">
                  <c:v>урология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1564706501927372E-3"/>
                  <c:y val="-4.6047543544841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95588312740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54225140296064E-2"/>
                  <c:y val="-1.028345493316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u="sng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Лист1!$H$17:$J$17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Лист1!$H$18:$J$18</c:f>
              <c:numCache>
                <c:formatCode>General</c:formatCode>
                <c:ptCount val="3"/>
                <c:pt idx="0">
                  <c:v>314</c:v>
                </c:pt>
                <c:pt idx="1">
                  <c:v>300</c:v>
                </c:pt>
                <c:pt idx="2" formatCode="0">
                  <c:v>308</c:v>
                </c:pt>
              </c:numCache>
            </c:numRef>
          </c:val>
        </c:ser>
        <c:ser>
          <c:idx val="1"/>
          <c:order val="1"/>
          <c:tx>
            <c:strRef>
              <c:f>Лист1!$G$19</c:f>
              <c:strCache>
                <c:ptCount val="1"/>
                <c:pt idx="0">
                  <c:v>хирургия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2"/>
              <c:layout>
                <c:manualLayout>
                  <c:x val="1.2905070168355277E-2"/>
                  <c:y val="-5.1417274665818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Лист1!$H$17:$J$17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Лист1!$H$19:$J$19</c:f>
              <c:numCache>
                <c:formatCode>General</c:formatCode>
                <c:ptCount val="3"/>
                <c:pt idx="0">
                  <c:v>217</c:v>
                </c:pt>
                <c:pt idx="1">
                  <c:v>281</c:v>
                </c:pt>
                <c:pt idx="2">
                  <c:v>281</c:v>
                </c:pt>
              </c:numCache>
            </c:numRef>
          </c:val>
        </c:ser>
        <c:ser>
          <c:idx val="2"/>
          <c:order val="2"/>
          <c:tx>
            <c:strRef>
              <c:f>Лист1!$G$20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505591519641449E-2"/>
                  <c:y val="-1.028345493316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Лист1!$H$17:$J$17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Лист1!$H$20:$J$20</c:f>
              <c:numCache>
                <c:formatCode>General</c:formatCode>
                <c:ptCount val="3"/>
                <c:pt idx="0">
                  <c:v>265</c:v>
                </c:pt>
                <c:pt idx="1">
                  <c:v>273</c:v>
                </c:pt>
                <c:pt idx="2">
                  <c:v>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099776"/>
        <c:axId val="141101312"/>
        <c:axId val="0"/>
      </c:bar3DChart>
      <c:catAx>
        <c:axId val="14109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1101312"/>
        <c:crosses val="autoZero"/>
        <c:auto val="1"/>
        <c:lblAlgn val="ctr"/>
        <c:lblOffset val="100"/>
        <c:noMultiLvlLbl val="0"/>
      </c:catAx>
      <c:valAx>
        <c:axId val="14110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109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41507583168267"/>
          <c:y val="0.17983342391767423"/>
          <c:w val="0.2231323143027398"/>
          <c:h val="0.4111739519622998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013601663307255E-2"/>
          <c:y val="0.16714129483814524"/>
          <c:w val="0.92598643473864783"/>
          <c:h val="0.71687882764654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Лист1!$AC$24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4483549446886857E-3"/>
                  <c:y val="-1.2970618994705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4725824114781E-2"/>
                  <c:y val="-3.026477765431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23080768803466E-2"/>
                  <c:y val="-1.2970618994705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736291205739051E-3"/>
                  <c:y val="-2.5941237989411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Лист1!$AD$23:$AG$23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Лист1!$AD$24:$AG$24</c:f>
              <c:numCache>
                <c:formatCode>General</c:formatCode>
                <c:ptCount val="4"/>
                <c:pt idx="0">
                  <c:v>16083</c:v>
                </c:pt>
                <c:pt idx="1">
                  <c:v>15325</c:v>
                </c:pt>
                <c:pt idx="2">
                  <c:v>15007</c:v>
                </c:pt>
                <c:pt idx="3">
                  <c:v>13153</c:v>
                </c:pt>
              </c:numCache>
            </c:numRef>
          </c:val>
        </c:ser>
        <c:ser>
          <c:idx val="1"/>
          <c:order val="1"/>
          <c:tx>
            <c:strRef>
              <c:f>Лист1!$AC$25</c:f>
              <c:strCache>
                <c:ptCount val="1"/>
                <c:pt idx="0">
                  <c:v>урология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180669018426811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722676073708423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2646831289897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7226760737084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Лист1!$AD$23:$AG$23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Лист1!$AD$25:$AG$25</c:f>
              <c:numCache>
                <c:formatCode>General</c:formatCode>
                <c:ptCount val="4"/>
                <c:pt idx="0">
                  <c:v>1913</c:v>
                </c:pt>
                <c:pt idx="1">
                  <c:v>2130</c:v>
                </c:pt>
                <c:pt idx="2">
                  <c:v>1858</c:v>
                </c:pt>
                <c:pt idx="3">
                  <c:v>2134</c:v>
                </c:pt>
              </c:numCache>
            </c:numRef>
          </c:val>
        </c:ser>
        <c:ser>
          <c:idx val="2"/>
          <c:order val="2"/>
          <c:tx>
            <c:strRef>
              <c:f>Лист1!$AC$26</c:f>
              <c:strCache>
                <c:ptCount val="1"/>
                <c:pt idx="0">
                  <c:v>хирургия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18066901842710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98735920269759E-2"/>
                  <c:y val="-4.6296296296297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9873592026981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98735920269818E-2"/>
                  <c:y val="-4.6296296296297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Лист1!$AD$23:$AG$23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Лист1!$AD$26:$AG$26</c:f>
              <c:numCache>
                <c:formatCode>General</c:formatCode>
                <c:ptCount val="4"/>
                <c:pt idx="0">
                  <c:v>1948</c:v>
                </c:pt>
                <c:pt idx="1">
                  <c:v>1909</c:v>
                </c:pt>
                <c:pt idx="2">
                  <c:v>1715</c:v>
                </c:pt>
                <c:pt idx="3">
                  <c:v>1914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869952"/>
        <c:axId val="115904512"/>
        <c:axId val="0"/>
      </c:bar3DChart>
      <c:catAx>
        <c:axId val="11586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904512"/>
        <c:crosses val="autoZero"/>
        <c:auto val="1"/>
        <c:lblAlgn val="ctr"/>
        <c:lblOffset val="100"/>
        <c:noMultiLvlLbl val="0"/>
      </c:catAx>
      <c:valAx>
        <c:axId val="11590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586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402447347120163"/>
          <c:y val="8.6832895888014124E-3"/>
          <c:w val="0.63179714725574709"/>
          <c:h val="0.1862986006710678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148325896605807E-2"/>
          <c:y val="4.4503262263788874E-2"/>
          <c:w val="0.88888669992739822"/>
          <c:h val="0.855079864863499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Лист1!$L$250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Лист1!$K$251:$K$255</c:f>
              <c:strCache>
                <c:ptCount val="5"/>
                <c:pt idx="0">
                  <c:v>онкология</c:v>
                </c:pt>
                <c:pt idx="1">
                  <c:v>урология </c:v>
                </c:pt>
                <c:pt idx="2">
                  <c:v>хирургия</c:v>
                </c:pt>
                <c:pt idx="3">
                  <c:v>гинекология</c:v>
                </c:pt>
                <c:pt idx="4">
                  <c:v>дн стационар</c:v>
                </c:pt>
              </c:strCache>
            </c:strRef>
          </c:cat>
          <c:val>
            <c:numRef>
              <c:f>Лист1!$L$251:$L$255</c:f>
              <c:numCache>
                <c:formatCode>General</c:formatCode>
                <c:ptCount val="5"/>
                <c:pt idx="0">
                  <c:v>27.2</c:v>
                </c:pt>
                <c:pt idx="1">
                  <c:v>27.3</c:v>
                </c:pt>
                <c:pt idx="2">
                  <c:v>23</c:v>
                </c:pt>
                <c:pt idx="3">
                  <c:v>18</c:v>
                </c:pt>
                <c:pt idx="4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Лист1!$M$250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493773132182512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49136884234659E-2"/>
                  <c:y val="-1.202517902051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3840938013036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66091256156439E-2"/>
                  <c:y val="-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21455008208585E-2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Лист1!$K$251:$K$255</c:f>
              <c:strCache>
                <c:ptCount val="5"/>
                <c:pt idx="0">
                  <c:v>онкология</c:v>
                </c:pt>
                <c:pt idx="1">
                  <c:v>урология </c:v>
                </c:pt>
                <c:pt idx="2">
                  <c:v>хирургия</c:v>
                </c:pt>
                <c:pt idx="3">
                  <c:v>гинекология</c:v>
                </c:pt>
                <c:pt idx="4">
                  <c:v>дн стационар</c:v>
                </c:pt>
              </c:strCache>
            </c:strRef>
          </c:cat>
          <c:val>
            <c:numRef>
              <c:f>Лист1!$M$251:$M$255</c:f>
              <c:numCache>
                <c:formatCode>General</c:formatCode>
                <c:ptCount val="5"/>
                <c:pt idx="0">
                  <c:v>56.4</c:v>
                </c:pt>
                <c:pt idx="1">
                  <c:v>41.9</c:v>
                </c:pt>
                <c:pt idx="2">
                  <c:v>34</c:v>
                </c:pt>
                <c:pt idx="3">
                  <c:v>26.5</c:v>
                </c:pt>
                <c:pt idx="4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647424"/>
        <c:axId val="140876800"/>
        <c:axId val="0"/>
      </c:bar3DChart>
      <c:catAx>
        <c:axId val="14064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0876800"/>
        <c:crosses val="autoZero"/>
        <c:auto val="1"/>
        <c:lblAlgn val="ctr"/>
        <c:lblOffset val="100"/>
        <c:noMultiLvlLbl val="0"/>
      </c:catAx>
      <c:valAx>
        <c:axId val="14087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64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216506305500941"/>
          <c:y val="2.6677275757239095E-2"/>
          <c:w val="0.45377047899070644"/>
          <c:h val="0.1449668471179969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93509871452187E-2"/>
          <c:y val="0.10737091254786507"/>
          <c:w val="0.91098982829068376"/>
          <c:h val="0.75181944840308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Лист1!$B$217</c:f>
              <c:strCache>
                <c:ptCount val="1"/>
                <c:pt idx="0">
                  <c:v>штрафы СК (тыс. руб.)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566868638527343E-2"/>
                  <c:y val="-1.3310889984970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6868638527343E-2"/>
                  <c:y val="-1.6638612481212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04992729745535E-2"/>
                  <c:y val="-1.996633497745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04992729745535E-2"/>
                  <c:y val="-1.6638612481212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Лист1!$C$216:$F$216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Лист1!$C$217:$F$217</c:f>
              <c:numCache>
                <c:formatCode>General</c:formatCode>
                <c:ptCount val="4"/>
                <c:pt idx="0">
                  <c:v>768</c:v>
                </c:pt>
                <c:pt idx="1">
                  <c:v>553</c:v>
                </c:pt>
                <c:pt idx="2">
                  <c:v>478</c:v>
                </c:pt>
                <c:pt idx="3">
                  <c:v>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023552"/>
        <c:axId val="144025088"/>
        <c:axId val="0"/>
      </c:bar3DChart>
      <c:catAx>
        <c:axId val="1440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4025088"/>
        <c:crosses val="autoZero"/>
        <c:auto val="1"/>
        <c:lblAlgn val="ctr"/>
        <c:lblOffset val="100"/>
        <c:noMultiLvlLbl val="0"/>
      </c:catAx>
      <c:valAx>
        <c:axId val="14402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02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134178619957976"/>
          <c:y val="0.11445033361073088"/>
          <c:w val="0.32103977473010542"/>
          <c:h val="0.101639937755479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51046039211717E-2"/>
          <c:y val="5.0208808707864365E-2"/>
          <c:w val="0.73788771495872085"/>
          <c:h val="0.819699520566090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Лист1!$I$201</c:f>
              <c:strCache>
                <c:ptCount val="1"/>
                <c:pt idx="0">
                  <c:v>КМП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5.2910787690256637E-2"/>
                  <c:y val="-6.8406084371094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73858460171094E-2"/>
                  <c:y val="-5.435859869866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54297141587445E-2"/>
                  <c:y val="-6.8406084371094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636929230085547E-2"/>
                  <c:y val="-3.4203042185547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Лист1!$J$200:$M$200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Лист1!$J$201:$M$201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Лист1!$I$202</c:f>
              <c:strCache>
                <c:ptCount val="1"/>
                <c:pt idx="0">
                  <c:v>этика</c:v>
                </c:pt>
              </c:strCache>
            </c:strRef>
          </c:tx>
          <c:spPr>
            <a:ln>
              <a:solidFill>
                <a:srgbClr val="FF9999"/>
              </a:solidFill>
            </a:ln>
          </c:spPr>
          <c:marker>
            <c:spPr>
              <a:solidFill>
                <a:srgbClr val="FF9999"/>
              </a:solidFill>
              <a:ln>
                <a:solidFill>
                  <a:srgbClr val="FF9999"/>
                </a:solidFill>
              </a:ln>
            </c:spPr>
          </c:marker>
          <c:dLbls>
            <c:dLbl>
              <c:idx val="0"/>
              <c:layout>
                <c:manualLayout>
                  <c:x val="-6.8028155601758539E-2"/>
                  <c:y val="-4.8861488836496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70420746901138E-2"/>
                  <c:y val="4.8861488836496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Лист1!$J$200:$M$200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Лист1!$J$202:$M$202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Лист1!$I$203</c:f>
              <c:strCache>
                <c:ptCount val="1"/>
                <c:pt idx="0">
                  <c:v>орг МП</c:v>
                </c:pt>
              </c:strCache>
            </c:strRef>
          </c:tx>
          <c:spPr>
            <a:ln>
              <a:solidFill>
                <a:srgbClr val="008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7793419778754743E-2"/>
                  <c:y val="7.3292233254744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73858460171094E-2"/>
                  <c:y val="7.3292233254744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156490548669196E-2"/>
                  <c:y val="-5.863378660379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Лист1!$J$200:$M$200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Лист1!$J$203:$M$203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73824"/>
        <c:axId val="144975360"/>
      </c:lineChart>
      <c:catAx>
        <c:axId val="1449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4975360"/>
        <c:crosses val="autoZero"/>
        <c:auto val="1"/>
        <c:lblAlgn val="ctr"/>
        <c:lblOffset val="100"/>
        <c:noMultiLvlLbl val="0"/>
      </c:catAx>
      <c:valAx>
        <c:axId val="14497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497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60959465693191"/>
          <c:y val="0.2574567925501155"/>
          <c:w val="0.20879290553846766"/>
          <c:h val="0.43081858425986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14791426997956E-2"/>
          <c:y val="5.1400554097404488E-2"/>
          <c:w val="0.87252427723780424"/>
          <c:h val="0.83856809565470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Лист1!$I$208</c:f>
              <c:strCache>
                <c:ptCount val="1"/>
                <c:pt idx="0">
                  <c:v>обоснованных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Лист1!$J$207:$N$207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Лист1!$J$208:$N$208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Лист1!$I$209</c:f>
              <c:strCache>
                <c:ptCount val="1"/>
                <c:pt idx="0">
                  <c:v>обращений 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998433280655891E-3"/>
                  <c:y val="-0.29629629629629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97493249049426E-2"/>
                  <c:y val="-0.347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85521889153696E-2"/>
                  <c:y val="-0.33796296296296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6866561311782E-2"/>
                  <c:y val="-0.2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97493249049426E-2"/>
                  <c:y val="-0.25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Лист1!$J$207:$N$207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Лист1!$J$209:$N$209</c:f>
              <c:numCache>
                <c:formatCode>General</c:formatCode>
                <c:ptCount val="5"/>
                <c:pt idx="0">
                  <c:v>26</c:v>
                </c:pt>
                <c:pt idx="1">
                  <c:v>33</c:v>
                </c:pt>
                <c:pt idx="2">
                  <c:v>35</c:v>
                </c:pt>
                <c:pt idx="3">
                  <c:v>26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017856"/>
        <c:axId val="145048320"/>
        <c:axId val="0"/>
      </c:bar3DChart>
      <c:catAx>
        <c:axId val="1450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5048320"/>
        <c:crosses val="autoZero"/>
        <c:auto val="1"/>
        <c:lblAlgn val="ctr"/>
        <c:lblOffset val="100"/>
        <c:noMultiLvlLbl val="0"/>
      </c:catAx>
      <c:valAx>
        <c:axId val="14504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01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15670182405057"/>
          <c:y val="2.7393919510061246E-2"/>
          <c:w val="0.25646463415653936"/>
          <c:h val="0.31558253135024789"/>
        </c:manualLayout>
      </c:layout>
      <c:overlay val="0"/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41466854853584"/>
          <c:y val="4.6601486398730067E-2"/>
          <c:w val="0.69710713910367428"/>
          <c:h val="0.800275392644971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Лист1!$G$164</c:f>
              <c:strCache>
                <c:ptCount val="1"/>
                <c:pt idx="0">
                  <c:v>высшая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Лист1!$H$163:$J$163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Лист1!$H$164:$J$164</c:f>
              <c:numCache>
                <c:formatCode>0%</c:formatCode>
                <c:ptCount val="3"/>
                <c:pt idx="0">
                  <c:v>0.33</c:v>
                </c:pt>
                <c:pt idx="1">
                  <c:v>0.31</c:v>
                </c:pt>
                <c:pt idx="2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Лист1!$G$165</c:f>
              <c:strCache>
                <c:ptCount val="1"/>
                <c:pt idx="0">
                  <c:v>б/к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Лист1!$H$163:$J$163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Лист1!$H$165:$J$165</c:f>
              <c:numCache>
                <c:formatCode>0%</c:formatCode>
                <c:ptCount val="3"/>
                <c:pt idx="0">
                  <c:v>0.46</c:v>
                </c:pt>
                <c:pt idx="1">
                  <c:v>0.52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478784"/>
        <c:axId val="145480704"/>
        <c:axId val="0"/>
      </c:bar3DChart>
      <c:catAx>
        <c:axId val="14547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5480704"/>
        <c:crosses val="autoZero"/>
        <c:auto val="1"/>
        <c:lblAlgn val="ctr"/>
        <c:lblOffset val="100"/>
        <c:noMultiLvlLbl val="0"/>
      </c:catAx>
      <c:valAx>
        <c:axId val="145480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5478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345027303537E-2"/>
          <c:y val="7.8026845281047599E-2"/>
          <c:w val="0.71823838387660555"/>
          <c:h val="0.745913886146613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Лист1!$G$167</c:f>
              <c:strCache>
                <c:ptCount val="1"/>
                <c:pt idx="0">
                  <c:v>высшая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Лист1!$H$166:$J$166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Лист1!$H$167:$J$167</c:f>
              <c:numCache>
                <c:formatCode>0%</c:formatCode>
                <c:ptCount val="3"/>
                <c:pt idx="0">
                  <c:v>0.54</c:v>
                </c:pt>
                <c:pt idx="1">
                  <c:v>0.53</c:v>
                </c:pt>
                <c:pt idx="2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Лист1!$G$168</c:f>
              <c:strCache>
                <c:ptCount val="1"/>
                <c:pt idx="0">
                  <c:v>б/к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Лист1!$H$166:$J$166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Лист1!$H$168:$J$168</c:f>
              <c:numCache>
                <c:formatCode>0%</c:formatCode>
                <c:ptCount val="3"/>
                <c:pt idx="0">
                  <c:v>0.23</c:v>
                </c:pt>
                <c:pt idx="1">
                  <c:v>0.24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551744"/>
        <c:axId val="145553664"/>
        <c:axId val="0"/>
      </c:bar3DChart>
      <c:catAx>
        <c:axId val="14555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5553664"/>
        <c:crosses val="autoZero"/>
        <c:auto val="1"/>
        <c:lblAlgn val="ctr"/>
        <c:lblOffset val="100"/>
        <c:noMultiLvlLbl val="0"/>
      </c:catAx>
      <c:valAx>
        <c:axId val="145553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5551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97243104675615E-2"/>
          <c:y val="0.14750344220913333"/>
          <c:w val="0.60206607702024872"/>
          <c:h val="0.7232081389122618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Лист1!$N$163:$Q$163</c:f>
              <c:strCache>
                <c:ptCount val="4"/>
                <c:pt idx="0">
                  <c:v>до 35</c:v>
                </c:pt>
                <c:pt idx="1">
                  <c:v>36-45</c:v>
                </c:pt>
                <c:pt idx="2">
                  <c:v>46-55</c:v>
                </c:pt>
                <c:pt idx="3">
                  <c:v>старше 55</c:v>
                </c:pt>
              </c:strCache>
            </c:strRef>
          </c:cat>
          <c:val>
            <c:numRef>
              <c:f>Лист1!$N$164:$Q$164</c:f>
              <c:numCache>
                <c:formatCode>0</c:formatCode>
                <c:ptCount val="4"/>
                <c:pt idx="0">
                  <c:v>60</c:v>
                </c:pt>
                <c:pt idx="1">
                  <c:v>22</c:v>
                </c:pt>
                <c:pt idx="2">
                  <c:v>23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573007320174301"/>
          <c:y val="0.2196961294270634"/>
          <c:w val="0.19527845671468602"/>
          <c:h val="0.439174252275682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Лист1!$N$166:$Q$166</c:f>
              <c:strCache>
                <c:ptCount val="4"/>
                <c:pt idx="0">
                  <c:v>до 35</c:v>
                </c:pt>
                <c:pt idx="1">
                  <c:v>36-45</c:v>
                </c:pt>
                <c:pt idx="2">
                  <c:v>46-55</c:v>
                </c:pt>
                <c:pt idx="3">
                  <c:v>старше 55</c:v>
                </c:pt>
              </c:strCache>
            </c:strRef>
          </c:cat>
          <c:val>
            <c:numRef>
              <c:f>Лист1!$N$167:$Q$167</c:f>
              <c:numCache>
                <c:formatCode>0</c:formatCode>
                <c:ptCount val="4"/>
                <c:pt idx="0">
                  <c:v>90</c:v>
                </c:pt>
                <c:pt idx="1">
                  <c:v>80</c:v>
                </c:pt>
                <c:pt idx="2">
                  <c:v>65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341466074061769"/>
          <c:y val="0.22585602146765604"/>
          <c:w val="0.20702065463457184"/>
          <c:h val="0.403314104525743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6597785431248E-2"/>
          <c:y val="6.2588388198749498E-2"/>
          <c:w val="0.74118190571417986"/>
          <c:h val="0.745664053849407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Лист1!$K$11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8439461142494136E-2"/>
                  <c:y val="-9.22394206105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96175068866992E-2"/>
                  <c:y val="-7.6866183842122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78316369406251E-2"/>
                  <c:y val="-8.4552802226335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96175068866992E-2"/>
                  <c:y val="-6.917956545791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Лист1!$L$10:$O$10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Лист1!$L$11:$O$11</c:f>
              <c:numCache>
                <c:formatCode>General</c:formatCode>
                <c:ptCount val="4"/>
                <c:pt idx="0">
                  <c:v>106</c:v>
                </c:pt>
                <c:pt idx="1">
                  <c:v>117</c:v>
                </c:pt>
                <c:pt idx="2">
                  <c:v>108</c:v>
                </c:pt>
                <c:pt idx="3">
                  <c:v>112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Лист1!$K$12</c:f>
              <c:strCache>
                <c:ptCount val="1"/>
                <c:pt idx="0">
                  <c:v>хирургия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8439461142494136E-2"/>
                  <c:y val="-7.6866183842122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56026823230467E-2"/>
                  <c:y val="-6.917956545791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78316369406251E-2"/>
                  <c:y val="-6.917956545791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94882050142578E-2"/>
                  <c:y val="-6.917956545791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Лист1!$L$10:$O$10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Лист1!$L$12:$O$12</c:f>
              <c:numCache>
                <c:formatCode>General</c:formatCode>
                <c:ptCount val="4"/>
                <c:pt idx="0">
                  <c:v>42</c:v>
                </c:pt>
                <c:pt idx="1">
                  <c:v>31</c:v>
                </c:pt>
                <c:pt idx="2">
                  <c:v>32</c:v>
                </c:pt>
                <c:pt idx="3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Лист1!$K$13</c:f>
              <c:strCache>
                <c:ptCount val="1"/>
                <c:pt idx="0">
                  <c:v>урология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4872592503966794E-2"/>
                  <c:y val="8.4552802226335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56026823230467E-2"/>
                  <c:y val="6.149294707369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872592503966794E-2"/>
                  <c:y val="6.149294707369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94882050142578E-2"/>
                  <c:y val="6.917956545791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Лист1!$L$10:$O$10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Лист1!$L$13:$O$13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12</c:v>
                </c:pt>
                <c:pt idx="3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33792"/>
        <c:axId val="116060160"/>
      </c:lineChart>
      <c:catAx>
        <c:axId val="11603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060160"/>
        <c:crosses val="autoZero"/>
        <c:auto val="1"/>
        <c:lblAlgn val="ctr"/>
        <c:lblOffset val="100"/>
        <c:noMultiLvlLbl val="0"/>
      </c:catAx>
      <c:valAx>
        <c:axId val="11606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603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78681428559223"/>
          <c:y val="0.13495038802291701"/>
          <c:w val="0.24510364233033938"/>
          <c:h val="0.72966586814604817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14826700972281E-2"/>
          <c:y val="3.4087631858197673E-2"/>
          <c:w val="0.86598448937772343"/>
          <c:h val="0.75520138021044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Лист1!$Y$20</c:f>
              <c:strCache>
                <c:ptCount val="1"/>
                <c:pt idx="0">
                  <c:v>урология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2"/>
              <c:layout>
                <c:manualLayout>
                  <c:x val="2.5565994891632391E-3"/>
                  <c:y val="-1.257629951794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Лист1!$Z$19:$AB$19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Лист1!$Z$20:$AB$20</c:f>
              <c:numCache>
                <c:formatCode>General</c:formatCode>
                <c:ptCount val="3"/>
                <c:pt idx="0">
                  <c:v>259</c:v>
                </c:pt>
                <c:pt idx="1">
                  <c:v>301</c:v>
                </c:pt>
                <c:pt idx="2">
                  <c:v>388</c:v>
                </c:pt>
              </c:numCache>
            </c:numRef>
          </c:val>
        </c:ser>
        <c:ser>
          <c:idx val="1"/>
          <c:order val="1"/>
          <c:tx>
            <c:strRef>
              <c:f>Лист1!$Y$21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667741914703789E-2"/>
                  <c:y val="1.984134057411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01612166549396E-3"/>
                  <c:y val="-7.578638669994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0.12864832357319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Лист1!$Z$19:$AB$19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Лист1!$Z$21:$AB$21</c:f>
              <c:numCache>
                <c:formatCode>General</c:formatCode>
                <c:ptCount val="3"/>
                <c:pt idx="0">
                  <c:v>1976</c:v>
                </c:pt>
                <c:pt idx="1">
                  <c:v>2072</c:v>
                </c:pt>
                <c:pt idx="2">
                  <c:v>2523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995392"/>
        <c:axId val="115996928"/>
        <c:axId val="0"/>
      </c:bar3DChart>
      <c:catAx>
        <c:axId val="1159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5996928"/>
        <c:crosses val="autoZero"/>
        <c:auto val="1"/>
        <c:lblAlgn val="ctr"/>
        <c:lblOffset val="100"/>
        <c:noMultiLvlLbl val="0"/>
      </c:catAx>
      <c:valAx>
        <c:axId val="1159969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599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00167882580948"/>
          <c:y val="0.16486208322532062"/>
          <c:w val="0.25399836055541419"/>
          <c:h val="0.5658811829549803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507436570428"/>
          <c:y val="6.729994539713087E-2"/>
          <c:w val="0.84783092738407684"/>
          <c:h val="0.744474800584976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Лист1!$Y$14</c:f>
              <c:strCache>
                <c:ptCount val="1"/>
                <c:pt idx="0">
                  <c:v>операций</c:v>
                </c:pt>
              </c:strCache>
            </c:strRef>
          </c:tx>
          <c:dLbls>
            <c:dLbl>
              <c:idx val="0"/>
              <c:layout>
                <c:manualLayout>
                  <c:x val="-5.9491059732941783E-2"/>
                  <c:y val="-0.12729532515435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786920654171701E-2"/>
                  <c:y val="-0.10911027870373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124172363102431E-2"/>
                  <c:y val="-0.12123364300415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082781575401622E-3"/>
                  <c:y val="-1.8185046450622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Лист1!$Z$13:$AC$13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Лист1!$Z$14:$AC$14</c:f>
              <c:numCache>
                <c:formatCode>General</c:formatCode>
                <c:ptCount val="4"/>
                <c:pt idx="0">
                  <c:v>94</c:v>
                </c:pt>
                <c:pt idx="1">
                  <c:v>145</c:v>
                </c:pt>
                <c:pt idx="2">
                  <c:v>293</c:v>
                </c:pt>
                <c:pt idx="3">
                  <c:v>1124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23616"/>
        <c:axId val="116629504"/>
      </c:lineChart>
      <c:catAx>
        <c:axId val="11662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629504"/>
        <c:crosses val="autoZero"/>
        <c:auto val="1"/>
        <c:lblAlgn val="ctr"/>
        <c:lblOffset val="100"/>
        <c:noMultiLvlLbl val="0"/>
      </c:catAx>
      <c:valAx>
        <c:axId val="11662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662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50769167874654"/>
          <c:y val="6.9369031390922181E-2"/>
          <c:w val="0.47235432994414567"/>
          <c:h val="0.1096128732946149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 </a:t>
            </a:r>
            <a:r>
              <a:rPr lang="ru-RU" sz="1400" dirty="0"/>
              <a:t>пациенты</a:t>
            </a:r>
          </a:p>
        </c:rich>
      </c:tx>
      <c:layout>
        <c:manualLayout>
          <c:xMode val="edge"/>
          <c:yMode val="edge"/>
          <c:x val="0.41142270341347154"/>
          <c:y val="0.130359911700632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Лист1!$Y$17</c:f>
              <c:strCache>
                <c:ptCount val="1"/>
                <c:pt idx="0">
                  <c:v>дневной стационар пациенты</c:v>
                </c:pt>
              </c:strCache>
            </c:strRef>
          </c:tx>
          <c:dLbls>
            <c:dLbl>
              <c:idx val="0"/>
              <c:layout>
                <c:manualLayout>
                  <c:x val="-4.162366462205954E-2"/>
                  <c:y val="-8.4350531100409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633692747589448E-2"/>
                  <c:y val="-9.968699130048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854632590290574E-2"/>
                  <c:y val="-0.10735522140052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Лист1!$Z$16:$AB$16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Лист1!$Z$17:$AB$17</c:f>
              <c:numCache>
                <c:formatCode>General</c:formatCode>
                <c:ptCount val="3"/>
                <c:pt idx="0">
                  <c:v>2235</c:v>
                </c:pt>
                <c:pt idx="1">
                  <c:v>2373</c:v>
                </c:pt>
                <c:pt idx="2">
                  <c:v>3019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72160"/>
        <c:axId val="116573696"/>
      </c:lineChart>
      <c:catAx>
        <c:axId val="11657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73696"/>
        <c:crosses val="autoZero"/>
        <c:auto val="1"/>
        <c:lblAlgn val="ctr"/>
        <c:lblOffset val="100"/>
        <c:noMultiLvlLbl val="0"/>
      </c:catAx>
      <c:valAx>
        <c:axId val="1165736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657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40387947438463E-2"/>
          <c:y val="5.1400554097404488E-2"/>
          <c:w val="0.72603502093148042"/>
          <c:h val="0.68306469349210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Лист1!$U$38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6.413442838562269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37700075973602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84865205773993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22003835322648E-2"/>
                  <c:y val="-5.613343800374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Лист1!$V$37:$Y$37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Лист1!$V$38:$Y$38</c:f>
              <c:numCache>
                <c:formatCode>0%</c:formatCode>
                <c:ptCount val="4"/>
                <c:pt idx="0">
                  <c:v>0.64</c:v>
                </c:pt>
                <c:pt idx="1">
                  <c:v>0.65</c:v>
                </c:pt>
                <c:pt idx="2">
                  <c:v>0.67</c:v>
                </c:pt>
                <c:pt idx="3">
                  <c:v>0.72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Лист1!$U$39</c:f>
              <c:strCache>
                <c:ptCount val="1"/>
                <c:pt idx="0">
                  <c:v>хирургия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4823336127635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84865205773993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04182812459671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52987832269848E-2"/>
                  <c:y val="-5.960710864411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Лист1!$V$37:$Y$37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Лист1!$V$39:$Y$39</c:f>
              <c:numCache>
                <c:formatCode>0%</c:formatCode>
                <c:ptCount val="4"/>
                <c:pt idx="0">
                  <c:v>0.48</c:v>
                </c:pt>
                <c:pt idx="1">
                  <c:v>0.43</c:v>
                </c:pt>
                <c:pt idx="2">
                  <c:v>0.53</c:v>
                </c:pt>
                <c:pt idx="3">
                  <c:v>0.56000000000000005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Лист1!$U$40</c:f>
              <c:strCache>
                <c:ptCount val="1"/>
                <c:pt idx="0">
                  <c:v>урология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dLbls>
            <c:dLbl>
              <c:idx val="0"/>
              <c:layout>
                <c:manualLayout>
                  <c:x val="-7.482333612763567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37700075973602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848652057739938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392282500012079E-2"/>
                  <c:y val="7.349602664693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Лист1!$V$37:$Y$37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Лист1!$V$40:$Y$40</c:f>
              <c:numCache>
                <c:formatCode>0%</c:formatCode>
                <c:ptCount val="4"/>
                <c:pt idx="0">
                  <c:v>0.38</c:v>
                </c:pt>
                <c:pt idx="1">
                  <c:v>0.4</c:v>
                </c:pt>
                <c:pt idx="2">
                  <c:v>0.48</c:v>
                </c:pt>
                <c:pt idx="3">
                  <c:v>0.51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80320"/>
        <c:axId val="116285824"/>
      </c:lineChart>
      <c:catAx>
        <c:axId val="11628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6285824"/>
        <c:crosses val="autoZero"/>
        <c:auto val="1"/>
        <c:lblAlgn val="ctr"/>
        <c:lblOffset val="100"/>
        <c:noMultiLvlLbl val="0"/>
      </c:catAx>
      <c:valAx>
        <c:axId val="11628582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1628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50554406998259"/>
          <c:y val="5.2625704062232076E-2"/>
          <c:w val="0.26049441476199614"/>
          <c:h val="0.48442788199685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51018550997461E-2"/>
          <c:y val="0.13756296721391412"/>
          <c:w val="0.92843101702807052"/>
          <c:h val="0.7132680312219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Лист1!$T$45</c:f>
              <c:strCache>
                <c:ptCount val="1"/>
                <c:pt idx="0">
                  <c:v>гинекология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6708669796923148E-2"/>
                  <c:y val="-8.683926940139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8669796923148E-2"/>
                  <c:y val="1.99004360129518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47782994871915E-2"/>
                  <c:y val="-4.3419634700698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Лист1!$U$44:$W$44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Лист1!$U$45:$W$45</c:f>
              <c:numCache>
                <c:formatCode>General</c:formatCode>
                <c:ptCount val="3"/>
                <c:pt idx="0">
                  <c:v>5527</c:v>
                </c:pt>
                <c:pt idx="1">
                  <c:v>5640</c:v>
                </c:pt>
                <c:pt idx="2">
                  <c:v>5832</c:v>
                </c:pt>
              </c:numCache>
            </c:numRef>
          </c:val>
        </c:ser>
        <c:ser>
          <c:idx val="1"/>
          <c:order val="1"/>
          <c:tx>
            <c:strRef>
              <c:f>Лист1!$T$46</c:f>
              <c:strCache>
                <c:ptCount val="1"/>
                <c:pt idx="0">
                  <c:v>урология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852150930598355E-2"/>
                  <c:y val="-2.17098173503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8669796923148E-2"/>
                  <c:y val="-1.302589041020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086697969231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Лист1!$U$44:$W$44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Лист1!$U$46:$W$46</c:f>
              <c:numCache>
                <c:formatCode>General</c:formatCode>
                <c:ptCount val="3"/>
                <c:pt idx="0">
                  <c:v>515</c:v>
                </c:pt>
                <c:pt idx="1">
                  <c:v>620</c:v>
                </c:pt>
                <c:pt idx="2">
                  <c:v>739</c:v>
                </c:pt>
              </c:numCache>
            </c:numRef>
          </c:val>
        </c:ser>
        <c:ser>
          <c:idx val="2"/>
          <c:order val="2"/>
          <c:tx>
            <c:strRef>
              <c:f>Лист1!$T$47</c:f>
              <c:strCache>
                <c:ptCount val="1"/>
                <c:pt idx="0">
                  <c:v>хирургия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2825943316239713E-3"/>
                  <c:y val="-8.6839269401397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421561346984838E-2"/>
                  <c:y val="-1.3025890410209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21707529572737E-2"/>
                  <c:y val="-8.6839269401397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Лист1!$U$44:$W$44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Лист1!$U$47:$W$47</c:f>
              <c:numCache>
                <c:formatCode>General</c:formatCode>
                <c:ptCount val="3"/>
                <c:pt idx="0">
                  <c:v>398</c:v>
                </c:pt>
                <c:pt idx="1">
                  <c:v>384</c:v>
                </c:pt>
                <c:pt idx="2">
                  <c:v>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29952"/>
        <c:axId val="116431488"/>
        <c:axId val="0"/>
      </c:bar3DChart>
      <c:catAx>
        <c:axId val="11642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431488"/>
        <c:crosses val="autoZero"/>
        <c:auto val="1"/>
        <c:lblAlgn val="ctr"/>
        <c:lblOffset val="100"/>
        <c:noMultiLvlLbl val="0"/>
      </c:catAx>
      <c:valAx>
        <c:axId val="1164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42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57515831574268"/>
          <c:y val="5.0392525327542037E-3"/>
          <c:w val="0.6329823002122571"/>
          <c:h val="9.3401446318288492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41A2D-2F80-465C-A93F-829CC44EB9B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0F4F6-E3C3-4F06-9B74-B816C6C16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0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D6B1E-37CF-46B8-BFCB-D1364E48D509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D72BC-52A8-476E-B147-AF66DDF2EE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6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6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2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4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6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4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От Артёма\ЛОГОТИП, БАННЕР\ЛОГОТИП - копия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92"/>
            <a:ext cx="792088" cy="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-9525" y="11336"/>
            <a:ext cx="9163050" cy="11854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2000"/>
                  <a:lumOff val="68000"/>
                  <a:alpha val="39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1880" y="6573019"/>
            <a:ext cx="885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8000"/>
                  <a:lumOff val="62000"/>
                  <a:alpha val="78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satMod val="130000"/>
                  <a:lumMod val="60000"/>
                  <a:lumOff val="40000"/>
                  <a:alpha val="39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-36512" y="6636988"/>
            <a:ext cx="885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8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91683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FrankRuehl" pitchFamily="34" charset="-79"/>
              </a:rPr>
              <a:t>ОСНОВНЫЕ ПОКАЗАТЕЛИ РАБОТЫ КГБУЗ «КМКБ №4» </a:t>
            </a:r>
          </a:p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FrankRuehl" pitchFamily="34" charset="-79"/>
              </a:rPr>
              <a:t>В 2018 ГОДУ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FrankRuehl" pitchFamily="34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3001" y="5517232"/>
            <a:ext cx="3916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Шагеев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Т.А.</a:t>
            </a:r>
          </a:p>
          <a:p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аместитель главного врача по ОМР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640"/>
            <a:ext cx="7587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«Красноярская  межрайонная клиническая больница №4»</a:t>
            </a:r>
            <a:endParaRPr lang="ru-RU" sz="1600" i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/>
          <a:lstStyle/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инекология: оперативная работа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6722028" y="3239820"/>
            <a:ext cx="2170451" cy="1431522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07504" y="836712"/>
            <a:ext cx="1440160" cy="1368152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668" y="11967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доступы</a:t>
            </a:r>
            <a:endParaRPr lang="ru-RU" b="1" i="1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63688" y="5263026"/>
            <a:ext cx="2160240" cy="1368152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272140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гистерэктомии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5589240"/>
            <a:ext cx="1735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гистероскопии</a:t>
            </a:r>
            <a:endParaRPr lang="ru-RU" b="1" i="1" dirty="0"/>
          </a:p>
        </p:txBody>
      </p:sp>
      <p:pic>
        <p:nvPicPr>
          <p:cNvPr id="16" name="Picture 6" descr="http://st.depositphotos.com/1766753/2959/i/950/depositphotos_29595701-Eye-surg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63026"/>
            <a:ext cx="1584176" cy="13007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988840"/>
            <a:ext cx="205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Удельный вес эндоскопических операций составляет 80%</a:t>
            </a:r>
            <a:endParaRPr lang="ru-RU" sz="1200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247964"/>
              </p:ext>
            </p:extLst>
          </p:nvPr>
        </p:nvGraphicFramePr>
        <p:xfrm>
          <a:off x="107504" y="3068934"/>
          <a:ext cx="6909363" cy="212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662994"/>
              </p:ext>
            </p:extLst>
          </p:nvPr>
        </p:nvGraphicFramePr>
        <p:xfrm>
          <a:off x="4003732" y="5033706"/>
          <a:ext cx="5032763" cy="175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263223"/>
              </p:ext>
            </p:extLst>
          </p:nvPr>
        </p:nvGraphicFramePr>
        <p:xfrm>
          <a:off x="1979712" y="496620"/>
          <a:ext cx="6840760" cy="222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26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0718" y="188640"/>
            <a:ext cx="8229600" cy="634082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хирургия: оперативная работа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7376" y="2704457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АППЕНДИЦИТ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1869" y="4640506"/>
            <a:ext cx="849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ЖКБ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468389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ГРЫЖИ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69456" y="1045565"/>
            <a:ext cx="1080120" cy="1080120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870" y="1340768"/>
            <a:ext cx="1088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доступы</a:t>
            </a:r>
            <a:endParaRPr lang="ru-RU" sz="1600" b="1" i="1" dirty="0"/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092280" y="3007908"/>
            <a:ext cx="1800200" cy="1429204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34924" y="3300295"/>
            <a:ext cx="1088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Виды операций</a:t>
            </a:r>
            <a:endParaRPr lang="ru-RU" sz="16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867" y="3300295"/>
            <a:ext cx="2390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аппендэктомий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46% до 20%,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диагностические лапароскопии 91-94 в год</a:t>
            </a:r>
            <a:endParaRPr lang="ru-RU" sz="1200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939895"/>
              </p:ext>
            </p:extLst>
          </p:nvPr>
        </p:nvGraphicFramePr>
        <p:xfrm>
          <a:off x="1426880" y="764704"/>
          <a:ext cx="7537608" cy="189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550125"/>
              </p:ext>
            </p:extLst>
          </p:nvPr>
        </p:nvGraphicFramePr>
        <p:xfrm>
          <a:off x="2267744" y="3073789"/>
          <a:ext cx="4868046" cy="176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11549"/>
              </p:ext>
            </p:extLst>
          </p:nvPr>
        </p:nvGraphicFramePr>
        <p:xfrm>
          <a:off x="81296" y="5038998"/>
          <a:ext cx="4202672" cy="177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631772"/>
              </p:ext>
            </p:extLst>
          </p:nvPr>
        </p:nvGraphicFramePr>
        <p:xfrm>
          <a:off x="4688265" y="4692031"/>
          <a:ext cx="4420599" cy="217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515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34082"/>
          </a:xfrm>
        </p:spPr>
        <p:txBody>
          <a:bodyPr/>
          <a:lstStyle/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рология: оперативная работа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995902"/>
              </p:ext>
            </p:extLst>
          </p:nvPr>
        </p:nvGraphicFramePr>
        <p:xfrm>
          <a:off x="107504" y="4319871"/>
          <a:ext cx="5400600" cy="242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730360"/>
              </p:ext>
            </p:extLst>
          </p:nvPr>
        </p:nvGraphicFramePr>
        <p:xfrm>
          <a:off x="1691680" y="1112773"/>
          <a:ext cx="6552728" cy="260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03848" y="762853"/>
            <a:ext cx="28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Эндоскопическая урология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896912"/>
            <a:ext cx="164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Нефрэктомии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2420888"/>
            <a:ext cx="7505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30%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590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odkom.org/wp-content/uploads/2013/12/Pro-Li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94509"/>
            <a:ext cx="5005790" cy="3643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188640"/>
            <a:ext cx="8229600" cy="917596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сохраненные беременности</a:t>
            </a:r>
            <a:endParaRPr lang="ru-RU" sz="3600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35729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395700"/>
              </p:ext>
            </p:extLst>
          </p:nvPr>
        </p:nvGraphicFramePr>
        <p:xfrm>
          <a:off x="395536" y="3933056"/>
          <a:ext cx="7920880" cy="282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35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569752" cy="562074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аборты</a:t>
            </a:r>
            <a:b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endParaRPr lang="ru-RU" sz="3600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988" y="1774261"/>
            <a:ext cx="1986748" cy="17987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/>
          </a:p>
          <a:p>
            <a:pPr algn="just"/>
            <a:r>
              <a:rPr lang="ru-RU" sz="1200" dirty="0"/>
              <a:t>По данным Росстата 57% всех беременностей заканчивается </a:t>
            </a:r>
            <a:r>
              <a:rPr lang="ru-RU" sz="1200" dirty="0" smtClean="0"/>
              <a:t>абортом</a:t>
            </a:r>
            <a:r>
              <a:rPr lang="ru-RU" sz="1200" dirty="0"/>
              <a:t>.</a:t>
            </a:r>
            <a:r>
              <a:rPr lang="ru-RU" sz="1200" dirty="0" smtClean="0"/>
              <a:t> </a:t>
            </a:r>
          </a:p>
          <a:p>
            <a:pPr algn="just"/>
            <a:r>
              <a:rPr lang="ru-RU" sz="1200" dirty="0" smtClean="0"/>
              <a:t>На фармакологический аборт </a:t>
            </a:r>
            <a:r>
              <a:rPr lang="ru-RU" sz="1200" dirty="0"/>
              <a:t>приходится 5</a:t>
            </a:r>
            <a:r>
              <a:rPr lang="ru-RU" sz="1200" dirty="0" smtClean="0"/>
              <a:t>8%</a:t>
            </a:r>
            <a:r>
              <a:rPr lang="ru-RU" sz="1200" dirty="0"/>
              <a:t> от всех абортов — тогда как в странах Европы этот показатель достигает 80 </a:t>
            </a:r>
            <a:r>
              <a:rPr lang="ru-RU" sz="1200" dirty="0" smtClean="0"/>
              <a:t>%.</a:t>
            </a:r>
          </a:p>
          <a:p>
            <a:pPr algn="just"/>
            <a:r>
              <a:rPr lang="ru-RU" sz="1200" dirty="0" smtClean="0"/>
              <a:t>В Красноярском крае 66%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4511" y="943264"/>
            <a:ext cx="1633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медицинские легальные до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Хирургические и медикаментозные)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041010"/>
              </p:ext>
            </p:extLst>
          </p:nvPr>
        </p:nvGraphicFramePr>
        <p:xfrm>
          <a:off x="2226313" y="1160748"/>
          <a:ext cx="67557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211565"/>
              </p:ext>
            </p:extLst>
          </p:nvPr>
        </p:nvGraphicFramePr>
        <p:xfrm>
          <a:off x="2915816" y="3954631"/>
          <a:ext cx="4968552" cy="265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411760" y="1196752"/>
            <a:ext cx="0" cy="259228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11760" y="4280384"/>
            <a:ext cx="0" cy="230561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4252388"/>
            <a:ext cx="216024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2018г. в больнице прекратились аборты выполненные методом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кюретажа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легальн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 12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Согласно выполняемой кодировке прерывания беременности: вакуум, либо медикаментозный аборт.</a:t>
            </a:r>
          </a:p>
          <a:p>
            <a:pPr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осложнения медик.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по д/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оступлений в стационар: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2016 – 38  (6%)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2017 – 69  (7%)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66  (7%)</a:t>
            </a:r>
          </a:p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 клиническому протоколу 2%-5%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417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9944" y="188640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беременность с абортивным исходом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011456"/>
              </p:ext>
            </p:extLst>
          </p:nvPr>
        </p:nvGraphicFramePr>
        <p:xfrm>
          <a:off x="2416223" y="980728"/>
          <a:ext cx="667946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989595"/>
              </p:ext>
            </p:extLst>
          </p:nvPr>
        </p:nvGraphicFramePr>
        <p:xfrm>
          <a:off x="2699792" y="3068960"/>
          <a:ext cx="6048672" cy="165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411760" y="1196752"/>
            <a:ext cx="0" cy="201622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8720" y="364502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медикаментозное завершение абортивной беременности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543696"/>
              </p:ext>
            </p:extLst>
          </p:nvPr>
        </p:nvGraphicFramePr>
        <p:xfrm>
          <a:off x="2555776" y="4869160"/>
          <a:ext cx="6480720" cy="18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411760" y="3584831"/>
            <a:ext cx="0" cy="114374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11760" y="5229200"/>
            <a:ext cx="0" cy="114374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8720" y="1340768"/>
            <a:ext cx="195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Несостоявшийся  55%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Самопроизвольн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19%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Внематочная  17 %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Неуточненный 9 %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720" y="5301208"/>
            <a:ext cx="195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Шеечная беременность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 органосохраняющего лечения ШБ с 2012г.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215106" cy="571504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бесплодие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743" y="2132856"/>
            <a:ext cx="1910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Статистика МЗ КК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2018 г. Краевой комиссией по отбору на ЭКО рассмотрено 2353 пакета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документов.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Эмбриоперенос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произведен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1344.  Наступила беременность у 427 человек  (32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2017 г.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комиссией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отбору на ЭКО рассмотрено 2061 Одобрено и направлено 1564 пациентки.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Наступила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беременность у 447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34%,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2016г - 273 -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53975">
              <a:buFont typeface="Wingdings" pitchFamily="2" charset="2"/>
              <a:buChar char="q"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929085"/>
              </p:ext>
            </p:extLst>
          </p:nvPr>
        </p:nvGraphicFramePr>
        <p:xfrm>
          <a:off x="2699792" y="764704"/>
          <a:ext cx="644420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411760" y="1196752"/>
            <a:ext cx="0" cy="453650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455101"/>
              </p:ext>
            </p:extLst>
          </p:nvPr>
        </p:nvGraphicFramePr>
        <p:xfrm>
          <a:off x="3131840" y="2852936"/>
          <a:ext cx="595840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168903"/>
              </p:ext>
            </p:extLst>
          </p:nvPr>
        </p:nvGraphicFramePr>
        <p:xfrm>
          <a:off x="2711760" y="4905164"/>
          <a:ext cx="644420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18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Статистика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endParaRPr lang="ru-RU" sz="2800" b="1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13307"/>
              </p:ext>
            </p:extLst>
          </p:nvPr>
        </p:nvGraphicFramePr>
        <p:xfrm>
          <a:off x="2843808" y="1044540"/>
          <a:ext cx="6048672" cy="22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79309"/>
              </p:ext>
            </p:extLst>
          </p:nvPr>
        </p:nvGraphicFramePr>
        <p:xfrm>
          <a:off x="2411760" y="3863550"/>
          <a:ext cx="6876255" cy="275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11760" y="1196752"/>
            <a:ext cx="0" cy="208823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9513" y="1772816"/>
            <a:ext cx="20882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лечения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программой государственных гарантий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гинекология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5,9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урология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9,0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хирургия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7,7 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429309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Годовая работа/функция койки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Федеральный норматив 320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2515" y="1012086"/>
            <a:ext cx="1973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Основные показатели работы койки</a:t>
            </a:r>
            <a:endParaRPr lang="ru-RU" sz="1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11760" y="4149080"/>
            <a:ext cx="0" cy="226825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093607"/>
              </p:ext>
            </p:extLst>
          </p:nvPr>
        </p:nvGraphicFramePr>
        <p:xfrm>
          <a:off x="2411760" y="1227786"/>
          <a:ext cx="67322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85799" y="456185"/>
            <a:ext cx="822960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КСГ</a:t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endParaRPr lang="ru-RU" sz="3200" b="1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1196752"/>
            <a:ext cx="0" cy="453650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1521" y="2060848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стоимость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1-го больного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Фактическая средняя стоимость одного случая КСГ тыс. руб.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221088"/>
            <a:ext cx="1656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за счет изменения структуры в сторону оперативных КСГ, правильной кодировки и учета операций.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21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147078" cy="562074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КСГ гинекология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38452"/>
              </p:ext>
            </p:extLst>
          </p:nvPr>
        </p:nvGraphicFramePr>
        <p:xfrm>
          <a:off x="107504" y="908720"/>
          <a:ext cx="8928990" cy="5324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"/>
                <a:gridCol w="372041"/>
                <a:gridCol w="4045269"/>
                <a:gridCol w="608849"/>
                <a:gridCol w="625239"/>
                <a:gridCol w="816592"/>
                <a:gridCol w="862425"/>
                <a:gridCol w="576064"/>
                <a:gridCol w="576062"/>
              </a:tblGrid>
              <a:tr h="420852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КСГ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КСГ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Стоимость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 1 случая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Удельный вес (%)</a:t>
                      </a:r>
                      <a:r>
                        <a:rPr lang="ru-RU" sz="1000" b="1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в структуре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6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48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Осложнения, связанные с беременностью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23 220,55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32 591,15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Беременность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абортивным исходом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7103,01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9 768,38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Осложнения послеродового периода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16 649,55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25 066,70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Послеродовой сепсис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78 460,01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106 726,1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Воспалит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женских половых органов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17 703,65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24 224,79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297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 fontAlgn="b"/>
                      <a:endParaRPr lang="ru-RU" sz="1200" b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Доброкачественные новообразования, новообразования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situ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неопределенного и неизвестного характера женских половых органов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24 522,08</a:t>
                      </a:r>
                    </a:p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24 557,28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40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болезни, врожденные аномалии, повреждения женских половых органов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1042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11 515,62</a:t>
                      </a:r>
                    </a:p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12 497,40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женских половых органах (уровень 1)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9374,14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13 631,50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женских половых органах (уровень 2)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14 452,18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20 427,57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женских половых органах (уровень 3)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3357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28 707,20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41 071,41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98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женских половых органах (уровень 4)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55 004,92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75 165,07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5024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18 024,6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26 562,1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0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20" y="737320"/>
            <a:ext cx="4166727" cy="56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194404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625" y="1412776"/>
            <a:ext cx="3851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ГЛАВНАЯ ЦЕЛЬ</a:t>
            </a:r>
            <a:r>
              <a:rPr lang="ru-RU" b="1" i="1" dirty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:</a:t>
            </a:r>
          </a:p>
          <a:p>
            <a:pPr>
              <a:spcBef>
                <a:spcPct val="0"/>
              </a:spcBef>
              <a:buClr>
                <a:srgbClr val="0070C0"/>
              </a:buClr>
            </a:pPr>
            <a:r>
              <a:rPr lang="ru-RU" sz="1400" b="1" dirty="0" smtClean="0">
                <a:latin typeface="Arial" charset="0"/>
                <a:cs typeface="Arial" charset="0"/>
              </a:rPr>
              <a:t>     Оказание своевременной, высококвалифицированной </a:t>
            </a:r>
          </a:p>
          <a:p>
            <a:pPr>
              <a:spcBef>
                <a:spcPct val="0"/>
              </a:spcBef>
              <a:buClr>
                <a:srgbClr val="0070C0"/>
              </a:buClr>
            </a:pPr>
            <a:r>
              <a:rPr lang="ru-RU" sz="1400" b="1" dirty="0" smtClean="0">
                <a:latin typeface="Arial" charset="0"/>
                <a:cs typeface="Arial" charset="0"/>
              </a:rPr>
              <a:t>и доступной медицинской </a:t>
            </a:r>
          </a:p>
          <a:p>
            <a:pPr>
              <a:spcBef>
                <a:spcPct val="0"/>
              </a:spcBef>
              <a:buClr>
                <a:srgbClr val="0070C0"/>
              </a:buClr>
            </a:pPr>
            <a:r>
              <a:rPr lang="ru-RU" sz="1400" b="1" dirty="0" smtClean="0">
                <a:latin typeface="Arial" charset="0"/>
                <a:cs typeface="Arial" charset="0"/>
              </a:rPr>
              <a:t>помощи на основе современных </a:t>
            </a:r>
          </a:p>
          <a:p>
            <a:pPr>
              <a:spcBef>
                <a:spcPct val="0"/>
              </a:spcBef>
              <a:buClr>
                <a:srgbClr val="0070C0"/>
              </a:buClr>
            </a:pPr>
            <a:r>
              <a:rPr lang="ru-RU" sz="1400" b="1" dirty="0" smtClean="0">
                <a:latin typeface="Arial" charset="0"/>
                <a:cs typeface="Arial" charset="0"/>
              </a:rPr>
              <a:t>методов диагностики и лечения</a:t>
            </a:r>
            <a:endParaRPr lang="ru-RU" sz="1400" b="1" dirty="0"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Основная задача:</a:t>
            </a:r>
          </a:p>
          <a:p>
            <a:pPr>
              <a:buClr>
                <a:srgbClr val="0070C0"/>
              </a:buClr>
            </a:pPr>
            <a:r>
              <a:rPr lang="ru-RU" sz="1400" b="1" dirty="0" smtClean="0">
                <a:latin typeface="Arial Black" pitchFamily="34" charset="0"/>
                <a:cs typeface="Arial" charset="0"/>
              </a:rPr>
              <a:t>Развитие и широкое</a:t>
            </a:r>
          </a:p>
          <a:p>
            <a:pPr>
              <a:buClr>
                <a:srgbClr val="0070C0"/>
              </a:buClr>
            </a:pPr>
            <a:r>
              <a:rPr lang="ru-RU" sz="1400" b="1" dirty="0" smtClean="0">
                <a:latin typeface="Arial Black" pitchFamily="34" charset="0"/>
                <a:cs typeface="Arial" charset="0"/>
              </a:rPr>
              <a:t>применение </a:t>
            </a:r>
            <a:r>
              <a:rPr lang="ru-RU" sz="1400" b="1" dirty="0" err="1" smtClean="0">
                <a:latin typeface="Arial Black" pitchFamily="34" charset="0"/>
                <a:cs typeface="Arial" charset="0"/>
              </a:rPr>
              <a:t>эндовидеохирургии</a:t>
            </a:r>
            <a:r>
              <a:rPr lang="ru-RU" sz="1400" b="1" dirty="0" smtClean="0">
                <a:latin typeface="Arial Black" pitchFamily="34" charset="0"/>
                <a:cs typeface="Arial" charset="0"/>
              </a:rPr>
              <a:t> при ургентной и плановой медицинской помощи, </a:t>
            </a:r>
          </a:p>
          <a:p>
            <a:pPr>
              <a:buClr>
                <a:srgbClr val="0070C0"/>
              </a:buClr>
            </a:pPr>
            <a:r>
              <a:rPr lang="ru-RU" sz="1400" b="1" dirty="0" smtClean="0">
                <a:latin typeface="Arial Black" pitchFamily="34" charset="0"/>
                <a:cs typeface="Arial" charset="0"/>
              </a:rPr>
              <a:t>сохранение репродуктивного здоровья.</a:t>
            </a:r>
          </a:p>
          <a:p>
            <a:pPr>
              <a:buClr>
                <a:srgbClr val="0070C0"/>
              </a:buClr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8640"/>
            <a:ext cx="7587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«Красноярская  межрайонная клиническая больница №4»</a:t>
            </a:r>
            <a:endParaRPr lang="ru-RU" sz="1600" i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0525"/>
            <a:ext cx="6147078" cy="562074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КСГ хирургия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58065"/>
              </p:ext>
            </p:extLst>
          </p:nvPr>
        </p:nvGraphicFramePr>
        <p:xfrm>
          <a:off x="179512" y="1052744"/>
          <a:ext cx="8856984" cy="5616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360040"/>
                <a:gridCol w="4552112"/>
                <a:gridCol w="357309"/>
                <a:gridCol w="357309"/>
                <a:gridCol w="683644"/>
                <a:gridCol w="818378"/>
                <a:gridCol w="648072"/>
                <a:gridCol w="648072"/>
              </a:tblGrid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Язва желудка и двенадцатиперстной кишки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21 016,6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26 104,22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печени, невирусные (уровень 2)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26 745,1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38 300,06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поджелудочной железы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22 742,4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30 605,87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Сепсис, взрослые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90 079,5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111 713,27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кишечнике и анальной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21 430,4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30 076,65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кишечнике и анальной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(анастомозы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ушивание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к-ка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47 761,7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69 140,84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</a:t>
                      </a:r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сосудах  </a:t>
                      </a:r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</a:t>
                      </a:r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варикоз</a:t>
                      </a:r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перевязка сосудов)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62 816,8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84 859,12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пищевода, гастрит, дуоденит,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желуд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ДПК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16 083,1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20 093,66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желчного пузыря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17 221,2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20 164,75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болезни органов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пищеварения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(ФРП терапия)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11 761,0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16 599,59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8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нижних дыхательных путях и легочной ткани, органах средостения (уровень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травмы)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49 585,6</a:t>
                      </a:r>
                    </a:p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66 253,6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желчном пузыре 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желч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путях (уровень 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30 538,3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41 766,51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желчном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желч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путях (уровень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эндоск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37 803,1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49 585,89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желчном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желч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путях (уровень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рхпг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75 218,4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119 203,27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</a:tr>
              <a:tr h="3139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Панкреатит, хирургическое лечение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113 644,0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пищеводе, желудке,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дпк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(эндоскоп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полипэктомия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47 700,4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70 868,11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пищеводе, желудке,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дпк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эндоск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71 024,2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rgbClr val="FFFF00"/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Аппендэктомия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взрослые (уровень 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16 844,8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20 433,50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Аппендэктомия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взрослые (уровень 2)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24 747,28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по поводу грыж, взрослые (уровень 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24 222,67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операции на органах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брюш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полости (уровень 1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LS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диагност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29 216,3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38 990,76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21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23018,4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34 046,6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81" marR="3081" marT="3081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49018"/>
              </p:ext>
            </p:extLst>
          </p:nvPr>
        </p:nvGraphicFramePr>
        <p:xfrm>
          <a:off x="179512" y="548680"/>
          <a:ext cx="8856984" cy="441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360040"/>
                <a:gridCol w="4520656"/>
                <a:gridCol w="362232"/>
                <a:gridCol w="362232"/>
                <a:gridCol w="731544"/>
                <a:gridCol w="792088"/>
                <a:gridCol w="576064"/>
                <a:gridCol w="720080"/>
              </a:tblGrid>
              <a:tr h="2181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КСГ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Black" panose="020B0A04020102020204" pitchFamily="34" charset="0"/>
                        </a:rPr>
                        <a:t>Наименование КСГ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Стоимость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 1 случая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r>
                        <a:rPr lang="ru-RU" sz="1000" b="1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в структуре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147078" cy="562074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КСГ урология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25641"/>
              </p:ext>
            </p:extLst>
          </p:nvPr>
        </p:nvGraphicFramePr>
        <p:xfrm>
          <a:off x="107504" y="1484780"/>
          <a:ext cx="8640960" cy="4797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383"/>
                <a:gridCol w="292375"/>
                <a:gridCol w="3951754"/>
                <a:gridCol w="468052"/>
                <a:gridCol w="36004"/>
                <a:gridCol w="432048"/>
                <a:gridCol w="720080"/>
                <a:gridCol w="72008"/>
                <a:gridCol w="792088"/>
                <a:gridCol w="792088"/>
                <a:gridCol w="720080"/>
              </a:tblGrid>
              <a:tr h="2581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Почечная недостаточность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35 724,0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29 718,59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</a:tr>
              <a:tr h="510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Тубулоинтерстициальные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болезни почек, другие болезни мочевой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  (пиелонефрит)</a:t>
                      </a: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30 561,69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1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Камни мочевой системы; симптомы, относящиеся к мочевой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системе</a:t>
                      </a: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15 762,28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предстательной железы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16 515,4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20 351,93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</a:tr>
              <a:tr h="510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болезни, врожденные аномалии, повреждения мочевой системы и мужских половых органов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20 715,37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</a:tr>
              <a:tr h="2581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мужских половых органах,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41 793,19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</a:tr>
              <a:tr h="2581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мужских половых органах,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3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аденомэктомия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54 518,9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85 515,32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мужских половых органах,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4 ТУР)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78 777,8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120 020,16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</a:tr>
              <a:tr h="29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почке 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мочевыделит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системе,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27 451,0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38 842,32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</a:tr>
              <a:tr h="29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почке 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мочевыделит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системе,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28 068,1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41 080,25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</a:tr>
              <a:tr h="29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почке 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мочевыделит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системе,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40 912,1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56 207,17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</a:tr>
              <a:tr h="29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почке 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мочевыделит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системе,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4)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54 172,7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71 582,4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</a:tr>
              <a:tr h="29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почке 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мочевыделит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системе,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54 641,1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76 491,6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</a:tr>
              <a:tr h="29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почке и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мочевыделит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системе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103 526,8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140 831,7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3,8%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>
                    <a:solidFill>
                      <a:srgbClr val="FFFF00"/>
                    </a:solidFill>
                  </a:tcPr>
                </a:tc>
              </a:tr>
              <a:tr h="258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27 270,4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41 927,15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8" marR="5018" marT="50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05165"/>
              </p:ext>
            </p:extLst>
          </p:nvPr>
        </p:nvGraphicFramePr>
        <p:xfrm>
          <a:off x="107504" y="908720"/>
          <a:ext cx="8640960" cy="466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"/>
                <a:gridCol w="396044"/>
                <a:gridCol w="3888432"/>
                <a:gridCol w="540062"/>
                <a:gridCol w="396042"/>
                <a:gridCol w="720080"/>
                <a:gridCol w="864096"/>
                <a:gridCol w="792088"/>
                <a:gridCol w="720080"/>
              </a:tblGrid>
              <a:tr h="2333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КСГ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Black" panose="020B0A04020102020204" pitchFamily="34" charset="0"/>
                        </a:rPr>
                        <a:t>Наименование </a:t>
                      </a:r>
                      <a:r>
                        <a:rPr lang="ru-RU" sz="12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КСГ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Стоимость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 1 случая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r>
                        <a:rPr lang="ru-RU" sz="1000" b="1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в структуре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6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147078" cy="562074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КСГ онкология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74947"/>
              </p:ext>
            </p:extLst>
          </p:nvPr>
        </p:nvGraphicFramePr>
        <p:xfrm>
          <a:off x="107503" y="1340768"/>
          <a:ext cx="8928993" cy="427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010"/>
                <a:gridCol w="367010"/>
                <a:gridCol w="3874493"/>
                <a:gridCol w="504056"/>
                <a:gridCol w="504056"/>
                <a:gridCol w="900100"/>
                <a:gridCol w="900100"/>
                <a:gridCol w="864096"/>
                <a:gridCol w="648072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женских половых органах при злокачественных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новообраз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2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гистерэктомия</a:t>
                      </a:r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83 994,2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119 527,53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1043">
                <a:tc>
                  <a:txBody>
                    <a:bodyPr/>
                    <a:lstStyle/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женских половых органах при злокачественных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новообраз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(уровень 3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гистерэкт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84 999,1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137 575,89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35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на кишечнике и анальной области при злокачественных новообразованиях (уровень 2)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107 349,1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150 344,03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87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при злокачественных новообразованиях почки и мочевыделительной системы (уровень 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41 353,1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64 780,48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при злокачественных новообразованиях почки и мочевыделительной системы (уровень 2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нефрэктомия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нефротомия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нефростомия</a:t>
                      </a:r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55 726,6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103 432,38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4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при злокачественном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новообр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пищевода, желудка (уровень 3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62 762,5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2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Злокачественное новообразование без специального противоопухолевого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(шейка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матки, эндометрий, мочевой пузырь, </a:t>
                      </a:r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жкт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11 989,5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16 944,07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75,4%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64,1%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 при злокачественных новообразованиях мужских половых органов (уровень 2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ТУР простаты, Надлобковая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простатэктомия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68 359,2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154 679,92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2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27 240,2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56 482,00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2694"/>
              </p:ext>
            </p:extLst>
          </p:nvPr>
        </p:nvGraphicFramePr>
        <p:xfrm>
          <a:off x="107504" y="764704"/>
          <a:ext cx="8928994" cy="436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360040"/>
                <a:gridCol w="3890794"/>
                <a:gridCol w="429686"/>
                <a:gridCol w="576064"/>
                <a:gridCol w="936104"/>
                <a:gridCol w="864096"/>
                <a:gridCol w="923277"/>
                <a:gridCol w="588893"/>
              </a:tblGrid>
              <a:tr h="2181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КСГ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Black" panose="020B0A04020102020204" pitchFamily="34" charset="0"/>
                        </a:rPr>
                        <a:t>Наименование КСГ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Кол-во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Стоимость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 1 случая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r>
                        <a:rPr lang="ru-RU" sz="1200" b="1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в структуре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7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147078" cy="562074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КСГ дневной стационар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42560"/>
              </p:ext>
            </p:extLst>
          </p:nvPr>
        </p:nvGraphicFramePr>
        <p:xfrm>
          <a:off x="179512" y="908720"/>
          <a:ext cx="8784977" cy="436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041"/>
                <a:gridCol w="426047"/>
                <a:gridCol w="4104456"/>
                <a:gridCol w="504056"/>
                <a:gridCol w="504056"/>
                <a:gridCol w="792088"/>
                <a:gridCol w="864096"/>
                <a:gridCol w="648072"/>
                <a:gridCol w="576065"/>
              </a:tblGrid>
              <a:tr h="2181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КСГ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 Black" panose="020B0A04020102020204" pitchFamily="34" charset="0"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КСГ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Стоимость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 1 случая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r>
                        <a:rPr lang="ru-RU" sz="1000" b="1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в структуре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17216"/>
              </p:ext>
            </p:extLst>
          </p:nvPr>
        </p:nvGraphicFramePr>
        <p:xfrm>
          <a:off x="179512" y="1484784"/>
          <a:ext cx="8802633" cy="4988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042"/>
                <a:gridCol w="426046"/>
                <a:gridCol w="4104458"/>
                <a:gridCol w="504056"/>
                <a:gridCol w="504056"/>
                <a:gridCol w="810820"/>
                <a:gridCol w="34925"/>
                <a:gridCol w="828092"/>
                <a:gridCol w="648072"/>
                <a:gridCol w="576066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Осложнения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беременности, родов, послеродового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периода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10 712,38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11601,22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4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Дерматозы (вирусные бородавки)</a:t>
                      </a:r>
                    </a:p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21 288,00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21415,64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3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женских половых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</a:t>
                      </a:r>
                    </a:p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8654,29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9329,18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женских половых органах (уровень 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(удаление полипа, биопсия шейки матки)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9729,68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10179,85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0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женских половых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(уровень 2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(Удаление новообразований малой половой губы,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электроэксцизия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шейки матки)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14 447,5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15232,5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22,6%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16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Медикаментозный аборт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14 177,75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13220,00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болезни почек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11 072,87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11126,90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07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Болезни, врожденные аномалии, повреждения мочевой системы и мужских половых органов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10 980,13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11260,64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7,4%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мужских половых органах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(обрезание крайней плоти)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29 712,71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31262,1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2,3%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  <a:p>
                      <a:pPr algn="ctr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почке и мочевыделительной системе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(уровень 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(Удаление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катетера из верхних мочевых путей,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цистостомич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дренажа и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26 313,47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25564,45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1,5%</a:t>
                      </a:r>
                    </a:p>
                    <a:p>
                      <a:pPr algn="ctr" fontAlgn="b"/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345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2 373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11 596,88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13 208,44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79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4175" y="312686"/>
            <a:ext cx="5801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неоплата (штрафы) по СМО</a:t>
            </a:r>
            <a:endParaRPr lang="ru-RU" sz="2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045342"/>
              </p:ext>
            </p:extLst>
          </p:nvPr>
        </p:nvGraphicFramePr>
        <p:xfrm>
          <a:off x="2431233" y="1340768"/>
          <a:ext cx="65527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411760" y="1196752"/>
            <a:ext cx="0" cy="504056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847358"/>
            <a:ext cx="22219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Медико-экономическая экспертиза утв.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арифным соглашением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(код дефекта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ВСЕГО 62 случая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3.2.1.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43 случая (69%) </a:t>
            </a:r>
            <a:r>
              <a:rPr lang="ru-RU" sz="1000" dirty="0"/>
              <a:t>невыполнение, несвоевременное или ненадлежащее выполнение необходимых </a:t>
            </a:r>
            <a:r>
              <a:rPr lang="ru-RU" sz="1000" dirty="0" smtClean="0"/>
              <a:t>диагностических </a:t>
            </a:r>
            <a:r>
              <a:rPr lang="ru-RU" sz="1000" dirty="0"/>
              <a:t>и (или) лечебных мероприятий, оперативных вмешательств в соответствии с порядком оказания </a:t>
            </a:r>
            <a:r>
              <a:rPr lang="ru-RU" sz="1000" dirty="0" smtClean="0"/>
              <a:t>мед помощи.</a:t>
            </a:r>
          </a:p>
          <a:p>
            <a:r>
              <a:rPr lang="ru-RU" sz="1000" b="1" u="sng" dirty="0" smtClean="0"/>
              <a:t>3.4.</a:t>
            </a:r>
            <a:r>
              <a:rPr lang="ru-RU" sz="1000" dirty="0" smtClean="0"/>
              <a:t>  1 случай </a:t>
            </a:r>
            <a:r>
              <a:rPr lang="ru-RU" sz="1000" dirty="0"/>
              <a:t>преждевременное </a:t>
            </a:r>
            <a:r>
              <a:rPr lang="ru-RU" sz="1000" dirty="0" smtClean="0"/>
              <a:t>прекращение </a:t>
            </a:r>
            <a:r>
              <a:rPr lang="ru-RU" sz="1000" dirty="0"/>
              <a:t>проведения лечебных мероприятий при отсутствии клинического эффекта </a:t>
            </a:r>
            <a:endParaRPr lang="ru-RU" sz="1000" dirty="0" smtClean="0"/>
          </a:p>
          <a:p>
            <a:r>
              <a:rPr lang="ru-RU" sz="1000" b="1" u="sng" dirty="0" smtClean="0"/>
              <a:t>3.5.</a:t>
            </a:r>
            <a:r>
              <a:rPr lang="ru-RU" sz="1000" dirty="0" smtClean="0"/>
              <a:t>  4 случая  6%  повторное </a:t>
            </a:r>
            <a:r>
              <a:rPr lang="ru-RU" sz="1000" dirty="0"/>
              <a:t>обоснованное обращение </a:t>
            </a:r>
            <a:r>
              <a:rPr lang="ru-RU" sz="1000" dirty="0" smtClean="0"/>
              <a:t>за мед </a:t>
            </a:r>
            <a:r>
              <a:rPr lang="ru-RU" sz="1000" dirty="0"/>
              <a:t>помощью по поводу того же заболевания в течение 30 дней </a:t>
            </a:r>
            <a:endParaRPr lang="ru-RU" sz="1000" dirty="0" smtClean="0"/>
          </a:p>
          <a:p>
            <a:r>
              <a:rPr lang="ru-RU" sz="1000" b="1" u="sng" dirty="0" smtClean="0"/>
              <a:t>3.7.</a:t>
            </a:r>
            <a:r>
              <a:rPr lang="ru-RU" sz="1000" dirty="0" smtClean="0"/>
              <a:t>  6 случаев 9%  госпитализация </a:t>
            </a:r>
            <a:r>
              <a:rPr lang="ru-RU" sz="1000" dirty="0"/>
              <a:t>застрахованного лица без медицинских показаний (необоснованная госпитализация</a:t>
            </a:r>
            <a:r>
              <a:rPr lang="ru-RU" sz="1000" dirty="0" smtClean="0"/>
              <a:t>)</a:t>
            </a:r>
          </a:p>
          <a:p>
            <a:r>
              <a:rPr lang="ru-RU" sz="1000" b="1" u="sng" dirty="0" smtClean="0"/>
              <a:t>3.12.</a:t>
            </a:r>
            <a:r>
              <a:rPr lang="ru-RU" sz="1000" dirty="0" smtClean="0"/>
              <a:t>  1 случай необоснованное </a:t>
            </a:r>
            <a:r>
              <a:rPr lang="ru-RU" sz="1000" dirty="0"/>
              <a:t>назначение лекарственной терапии; одновременное назначение лекарственных средств – синонимов, аналогов или антагонистов </a:t>
            </a:r>
            <a:endParaRPr lang="ru-RU" sz="1000" dirty="0" smtClean="0"/>
          </a:p>
          <a:p>
            <a:r>
              <a:rPr lang="ru-RU" sz="1000" b="1" u="sng" dirty="0" smtClean="0"/>
              <a:t>4.2.</a:t>
            </a:r>
            <a:r>
              <a:rPr lang="ru-RU" sz="1000" b="1" dirty="0" smtClean="0"/>
              <a:t>  </a:t>
            </a:r>
            <a:r>
              <a:rPr lang="ru-RU" sz="1000" dirty="0" smtClean="0"/>
              <a:t>2 случая дефекты </a:t>
            </a:r>
            <a:r>
              <a:rPr lang="ru-RU" sz="1000" dirty="0"/>
              <a:t>оформления первичной медицинской документации, препятствующие проведению экспертизы качества </a:t>
            </a:r>
            <a:r>
              <a:rPr lang="ru-RU" sz="1000" dirty="0" smtClean="0"/>
              <a:t>мед помощи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990694"/>
            <a:ext cx="271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Хирургия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  322,7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Гинекология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- 160,3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Урология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    47,3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Дневной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- 35,5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Поликлиника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- 1,1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56416" y="5021141"/>
            <a:ext cx="19255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(200т возврат за не оказанную </a:t>
            </a:r>
            <a:r>
              <a:rPr lang="ru-RU" sz="900" dirty="0" err="1" smtClean="0"/>
              <a:t>м.п</a:t>
            </a:r>
            <a:r>
              <a:rPr lang="ru-RU" sz="900" dirty="0" smtClean="0"/>
              <a:t>.)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442782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4248472" cy="648072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жалобы</a:t>
            </a:r>
            <a:endParaRPr lang="ru-RU" sz="3600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659392"/>
              </p:ext>
            </p:extLst>
          </p:nvPr>
        </p:nvGraphicFramePr>
        <p:xfrm>
          <a:off x="3923928" y="692696"/>
          <a:ext cx="52200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704982"/>
              </p:ext>
            </p:extLst>
          </p:nvPr>
        </p:nvGraphicFramePr>
        <p:xfrm>
          <a:off x="395536" y="3789040"/>
          <a:ext cx="7416824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s://cdn2.img.sputnik.tj/images/102504/91/10250491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7" y="836712"/>
            <a:ext cx="3456383" cy="23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7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3888432" cy="571504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кадры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038165"/>
            <a:ext cx="3019176" cy="2936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Мед. сестры: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категория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087860"/>
            <a:ext cx="2808312" cy="2936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Врачи: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категория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42671"/>
              </p:ext>
            </p:extLst>
          </p:nvPr>
        </p:nvGraphicFramePr>
        <p:xfrm>
          <a:off x="739331" y="585548"/>
          <a:ext cx="7530060" cy="226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77"/>
                <a:gridCol w="1008112"/>
                <a:gridCol w="1080120"/>
                <a:gridCol w="1080120"/>
                <a:gridCol w="1080120"/>
                <a:gridCol w="1008111"/>
              </a:tblGrid>
              <a:tr h="515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763 </a:t>
                      </a:r>
                      <a:r>
                        <a:rPr lang="ru-RU" sz="1000" kern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(18-724)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Высшая 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Первая 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Вторая 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Без категории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ВРАЧИ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Провизоры, биологи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92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effectLst/>
                        </a:rPr>
                        <a:t>Средний </a:t>
                      </a:r>
                      <a:r>
                        <a:rPr lang="ru-RU" sz="1400" b="1" kern="1200" dirty="0" err="1" smtClean="0">
                          <a:effectLst/>
                        </a:rPr>
                        <a:t>мед.персонал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9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Младший </a:t>
                      </a:r>
                      <a:r>
                        <a:rPr lang="ru-RU" sz="1400" b="1" kern="1200" dirty="0" err="1">
                          <a:effectLst/>
                        </a:rPr>
                        <a:t>мед.персонал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9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Прочие специалисты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7288" y="2449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032553"/>
              </p:ext>
            </p:extLst>
          </p:nvPr>
        </p:nvGraphicFramePr>
        <p:xfrm>
          <a:off x="179512" y="4920276"/>
          <a:ext cx="4386419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283954"/>
              </p:ext>
            </p:extLst>
          </p:nvPr>
        </p:nvGraphicFramePr>
        <p:xfrm>
          <a:off x="4915610" y="4941168"/>
          <a:ext cx="4228390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753106"/>
              </p:ext>
            </p:extLst>
          </p:nvPr>
        </p:nvGraphicFramePr>
        <p:xfrm>
          <a:off x="531235" y="3053556"/>
          <a:ext cx="3968758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963588"/>
              </p:ext>
            </p:extLst>
          </p:nvPr>
        </p:nvGraphicFramePr>
        <p:xfrm>
          <a:off x="5292080" y="3062292"/>
          <a:ext cx="3851920" cy="227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32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1094" y="548680"/>
            <a:ext cx="3498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242852">
                    <a:lumMod val="60000"/>
                    <a:lumOff val="40000"/>
                  </a:srgbClr>
                </a:solidFill>
                <a:latin typeface="Arial Black" pitchFamily="34" charset="0"/>
              </a:rPr>
              <a:t>ЗАКЛЮЧЕНИЕ</a:t>
            </a:r>
            <a:endParaRPr lang="ru-RU" sz="3200" b="1" i="1" dirty="0">
              <a:solidFill>
                <a:srgbClr val="242852">
                  <a:lumMod val="60000"/>
                  <a:lumOff val="40000"/>
                </a:srgbClr>
              </a:solidFill>
              <a:latin typeface="Arial Black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64452" y="4869160"/>
            <a:ext cx="7156292" cy="592813"/>
          </a:xfrm>
          <a:prstGeom prst="downArrowCallout">
            <a:avLst>
              <a:gd name="adj1" fmla="val 25000"/>
              <a:gd name="adj2" fmla="val 35634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выполнение муниципального заказа, ПБ, нормативов работы койки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064452" y="4320187"/>
            <a:ext cx="7156292" cy="548973"/>
          </a:xfrm>
          <a:prstGeom prst="downArrowCallout">
            <a:avLst>
              <a:gd name="adj1" fmla="val 25000"/>
              <a:gd name="adj2" fmla="val 35634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н</a:t>
            </a:r>
            <a:r>
              <a:rPr lang="ru-RU" dirty="0" smtClean="0">
                <a:solidFill>
                  <a:prstClr val="white"/>
                </a:solidFill>
              </a:rPr>
              <a:t>едопущение жалоб и осложнений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5589240"/>
            <a:ext cx="6611346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развитие, освоение оперативной техники, внедрение новых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методик и технологий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0218" y="1142793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Результаты, которые мы получаем, находятся в прямой зависимости от усилий, которые мы прикладываем. 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084737" y="3729307"/>
            <a:ext cx="7156292" cy="590880"/>
          </a:xfrm>
          <a:prstGeom prst="downArrowCallout">
            <a:avLst>
              <a:gd name="adj1" fmla="val 25000"/>
              <a:gd name="adj2" fmla="val 35634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</a:t>
            </a:r>
            <a:r>
              <a:rPr lang="ru-RU" dirty="0" smtClean="0">
                <a:solidFill>
                  <a:prstClr val="white"/>
                </a:solidFill>
              </a:rPr>
              <a:t>рименение клинических протоколов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1040788" y="3002595"/>
            <a:ext cx="7179956" cy="726712"/>
          </a:xfrm>
          <a:prstGeom prst="downArrowCallout">
            <a:avLst>
              <a:gd name="adj1" fmla="val 25000"/>
              <a:gd name="adj2" fmla="val 35634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</a:t>
            </a:r>
            <a:r>
              <a:rPr lang="ru-RU" dirty="0" smtClean="0">
                <a:solidFill>
                  <a:prstClr val="white"/>
                </a:solidFill>
              </a:rPr>
              <a:t>остоянное изучение нормативных документов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879484"/>
            <a:ext cx="19239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лучшение результатов за счет: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31080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3" y="188640"/>
            <a:ext cx="8229600" cy="576064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Направление работы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95535" y="908720"/>
            <a:ext cx="8424936" cy="576064"/>
          </a:xfrm>
          <a:prstGeom prst="downArrowCallout">
            <a:avLst>
              <a:gd name="adj1" fmla="val 25000"/>
              <a:gd name="adj2" fmla="val 283537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ПОВЫШЕНИЕ ЭФФЕКТИВНОСТИ</a:t>
            </a:r>
            <a:endParaRPr lang="ru-RU" sz="1600" b="1" dirty="0">
              <a:solidFill>
                <a:schemeClr val="accent5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7" y="1581901"/>
            <a:ext cx="7776864" cy="4848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аккредитации, стандартизация, проведение внутреннего аудита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1823" y="2174734"/>
            <a:ext cx="7790618" cy="12542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рамках тарифного соглашения: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-выполнение плановой нагрузки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-выполнение показателей работы койки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-исполнение предельного бюджета</a:t>
            </a:r>
          </a:p>
          <a:p>
            <a:pPr algn="just"/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923" y="3573016"/>
            <a:ext cx="7776864" cy="2664296"/>
          </a:xfrm>
          <a:prstGeom prst="roundRect">
            <a:avLst>
              <a:gd name="adj" fmla="val 1027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работы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уменьшение количества законченных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с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стоимостью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более дорогих случаев КСГ.</a:t>
            </a: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правильностью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кодировки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услуг, соответствия с КСГ и стоимостью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закрытии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эпизодов.</a:t>
            </a:r>
          </a:p>
          <a:p>
            <a:pPr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работы койки до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молодых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99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3" y="260648"/>
            <a:ext cx="8229600" cy="576064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Направление работы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83538" y="1052736"/>
            <a:ext cx="8424936" cy="574618"/>
          </a:xfrm>
          <a:prstGeom prst="downArrowCallout">
            <a:avLst>
              <a:gd name="adj1" fmla="val 25000"/>
              <a:gd name="adj2" fmla="val 283537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ПОВЫШЕНИЕ ЭФФЕКТИВНОСТИ</a:t>
            </a:r>
            <a:endParaRPr lang="ru-RU" sz="1600" b="1" dirty="0">
              <a:solidFill>
                <a:schemeClr val="accent5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7864" y="4727029"/>
            <a:ext cx="7704856" cy="4749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стационарзамещающих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  <a:endParaRPr lang="ru-RU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1682967"/>
            <a:ext cx="7704856" cy="23941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внутренней системы контроля качества</a:t>
            </a: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приказом 203н  индикаторы качества,</a:t>
            </a: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стандартов и критериев (нормативных документов),</a:t>
            </a:r>
          </a:p>
          <a:p>
            <a:pPr lvl="0"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внутренних стандартов и алгоритмов,</a:t>
            </a:r>
          </a:p>
          <a:p>
            <a:pPr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уменьшение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осложнений,</a:t>
            </a:r>
          </a:p>
          <a:p>
            <a:pPr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надлежащее оформление медицинских документов,</a:t>
            </a:r>
          </a:p>
          <a:p>
            <a:pPr>
              <a:spcBef>
                <a:spcPct val="20000"/>
              </a:spcBef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медицинской этики и деонтологии.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8847" y="5355629"/>
            <a:ext cx="385242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внешних услуг</a:t>
            </a:r>
            <a:endParaRPr lang="ru-RU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7864" y="5359660"/>
            <a:ext cx="3682961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платных услуг</a:t>
            </a:r>
            <a:endParaRPr lang="ru-RU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134" y="6021288"/>
            <a:ext cx="77048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материально-технической базы</a:t>
            </a:r>
            <a:endParaRPr lang="ru-RU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9955" y="4149080"/>
            <a:ext cx="7704856" cy="4749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высокого уровня хирургической активности и удельного веса </a:t>
            </a:r>
            <a:r>
              <a:rPr lang="ru-RU" sz="1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эндохирургических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вмешательств в стационаре</a:t>
            </a:r>
            <a:endParaRPr lang="ru-RU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2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ysystems.ru/services/img/NP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5004419"/>
            <a:ext cx="1664853" cy="1761341"/>
          </a:xfrm>
          <a:prstGeom prst="rect">
            <a:avLst/>
          </a:prstGeom>
          <a:noFill/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3131840" y="1397046"/>
            <a:ext cx="4866825" cy="45720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Федеральные нормативные акты</a:t>
            </a:r>
            <a:endParaRPr lang="ru-RU" sz="1600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3355387" y="2315911"/>
            <a:ext cx="5154857" cy="53340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Ведомственные нормативные акты</a:t>
            </a:r>
            <a:endParaRPr lang="ru-RU" sz="1600" dirty="0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3443064" y="4542661"/>
            <a:ext cx="5067180" cy="504056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Региональные нормативные акты</a:t>
            </a:r>
            <a:endParaRPr lang="ru-RU" sz="16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31840" y="1854246"/>
            <a:ext cx="6753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69875" algn="l"/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№323-ФЗ «Об основах охраны здоровья граждан в РФ».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69875" algn="l"/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№326-ФЗ «Об обязательном медицинском страховании в РФ».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966648"/>
            <a:ext cx="1878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Конституция РФ</a:t>
            </a:r>
          </a:p>
          <a:p>
            <a:endParaRPr lang="ru-RU" sz="16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382509" y="2852936"/>
            <a:ext cx="54483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69875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Минздрава РФ № 572н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«Об утверждении Порядка оказания медицинской помощи по профилю «акушерство и гинекология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698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Минздрава РФ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919н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Порядка оказания медицинской помощи взрослому населению по профилю «анестезиология и реаниматология».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698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Минздрава РФ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922н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Порядка оказания медицинской помощи взрослому населению по профилю «хирургия».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698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Минздрава РФ  № 907н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Порядка оказания медицинской помощи взрослому населению по профилю «урология».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91879" y="5139050"/>
            <a:ext cx="404119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Минздрава Красноярского края № 387-орг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порядке оказания акушерско-гинекологической медицинской помощи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69875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Минздрава Красноярского края №  429-орг 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порядке оказания  мед помощи по профилю хирургия».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260648"/>
            <a:ext cx="5184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НОРМАТИВНАЯ БАЗА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362" y="1259035"/>
            <a:ext cx="25506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Основными показателями МП является качество </a:t>
            </a:r>
            <a:r>
              <a:rPr lang="ru-RU" sz="1000" dirty="0"/>
              <a:t>и </a:t>
            </a:r>
            <a:r>
              <a:rPr lang="ru-RU" sz="1000" dirty="0" smtClean="0"/>
              <a:t>доступность. В </a:t>
            </a:r>
            <a:r>
              <a:rPr lang="ru-RU" sz="1000" dirty="0"/>
              <a:t>последние годы вопрос оценки качества медицинской помощи является предметом </a:t>
            </a:r>
            <a:r>
              <a:rPr lang="ru-RU" sz="1000" dirty="0" smtClean="0"/>
              <a:t>научных исследований и находится</a:t>
            </a:r>
            <a:r>
              <a:rPr lang="ru-RU" sz="1000" dirty="0"/>
              <a:t>  в  центре внимания государственных органов управления </a:t>
            </a:r>
            <a:r>
              <a:rPr lang="ru-RU" sz="1000" dirty="0" smtClean="0"/>
              <a:t>здравоохранением, а также правоохранительных ведомств.</a:t>
            </a:r>
          </a:p>
          <a:p>
            <a:pPr algn="just"/>
            <a:r>
              <a:rPr lang="ru-RU" sz="1000" dirty="0" smtClean="0"/>
              <a:t> Если нормативный акт не </a:t>
            </a:r>
            <a:r>
              <a:rPr lang="ru-RU" sz="1000" dirty="0"/>
              <a:t>дает ответа на вопрос - при каких медицинских признаках </a:t>
            </a:r>
            <a:r>
              <a:rPr lang="ru-RU" sz="1000" dirty="0" smtClean="0"/>
              <a:t>достижение </a:t>
            </a:r>
            <a:r>
              <a:rPr lang="ru-RU" sz="1000" dirty="0"/>
              <a:t>запланированного результата будет </a:t>
            </a:r>
            <a:r>
              <a:rPr lang="ru-RU" sz="1000" dirty="0" smtClean="0"/>
              <a:t>отвечать </a:t>
            </a:r>
            <a:r>
              <a:rPr lang="ru-RU" sz="1000" dirty="0"/>
              <a:t>надлежащему </a:t>
            </a:r>
            <a:r>
              <a:rPr lang="ru-RU" sz="1000" dirty="0" smtClean="0"/>
              <a:t>качеству, </a:t>
            </a:r>
            <a:r>
              <a:rPr lang="ru-RU" sz="1000" dirty="0"/>
              <a:t>то искать ответ </a:t>
            </a:r>
            <a:r>
              <a:rPr lang="ru-RU" sz="1000" dirty="0" smtClean="0"/>
              <a:t>необходимо </a:t>
            </a:r>
            <a:r>
              <a:rPr lang="ru-RU" sz="1000" dirty="0"/>
              <a:t>в вышестоящих по иерархии нормативных </a:t>
            </a:r>
            <a:r>
              <a:rPr lang="ru-RU" sz="1000" dirty="0" smtClean="0"/>
              <a:t>документах</a:t>
            </a:r>
          </a:p>
          <a:p>
            <a:pPr algn="just"/>
            <a:r>
              <a:rPr lang="ru-RU" sz="1000" dirty="0" smtClean="0"/>
              <a:t> </a:t>
            </a:r>
            <a:r>
              <a:rPr lang="ru-RU" sz="1000" dirty="0"/>
              <a:t>– федеральном законе </a:t>
            </a:r>
            <a:r>
              <a:rPr lang="ru-RU" sz="1000" dirty="0" smtClean="0"/>
              <a:t> </a:t>
            </a:r>
            <a:r>
              <a:rPr lang="ru-RU" sz="1000" dirty="0"/>
              <a:t>№</a:t>
            </a:r>
            <a:r>
              <a:rPr lang="ru-RU" sz="1000" dirty="0" smtClean="0"/>
              <a:t> </a:t>
            </a:r>
            <a:r>
              <a:rPr lang="ru-RU" sz="1000" dirty="0"/>
              <a:t>323-ФЗ </a:t>
            </a:r>
            <a:endParaRPr lang="ru-RU" sz="1000" dirty="0" smtClean="0"/>
          </a:p>
          <a:p>
            <a:pPr algn="just"/>
            <a:r>
              <a:rPr lang="ru-RU" sz="1000" dirty="0" smtClean="0"/>
              <a:t>– закон </a:t>
            </a:r>
            <a:r>
              <a:rPr lang="ru-RU" sz="1000" dirty="0"/>
              <a:t>РФ №</a:t>
            </a:r>
            <a:r>
              <a:rPr lang="ru-RU" sz="1000" dirty="0" smtClean="0"/>
              <a:t>2300-1 «О </a:t>
            </a:r>
            <a:r>
              <a:rPr lang="ru-RU" sz="1000" dirty="0"/>
              <a:t>защите прав </a:t>
            </a:r>
            <a:r>
              <a:rPr lang="ru-RU" sz="1000" dirty="0" smtClean="0"/>
              <a:t>потребителей», </a:t>
            </a:r>
            <a:r>
              <a:rPr lang="ru-RU" sz="1000" i="1" dirty="0"/>
              <a:t>который с 2012 года распространяется на систему ОМС.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196" y="4246498"/>
            <a:ext cx="2652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i="1" dirty="0"/>
              <a:t>К</a:t>
            </a:r>
            <a:r>
              <a:rPr lang="ru-RU" sz="1000" b="1" i="1" dirty="0" smtClean="0"/>
              <a:t>онфликты</a:t>
            </a:r>
            <a:r>
              <a:rPr lang="ru-RU" sz="1000" b="1" i="1" dirty="0"/>
              <a:t>, возникающие в сфере здравоохранения в процессе </a:t>
            </a:r>
            <a:r>
              <a:rPr lang="ru-RU" sz="1000" b="1" i="1" dirty="0" smtClean="0"/>
              <a:t>оказания медицинской помощи и контроля обусловлены: </a:t>
            </a:r>
          </a:p>
          <a:p>
            <a:pPr marL="171450" indent="-171450" algn="just">
              <a:buFontTx/>
              <a:buChar char="-"/>
            </a:pPr>
            <a:r>
              <a:rPr lang="ru-RU" sz="1000" b="1" u="sng" dirty="0" smtClean="0"/>
              <a:t>недостатками </a:t>
            </a:r>
            <a:r>
              <a:rPr lang="ru-RU" sz="1000" b="1" u="sng" dirty="0"/>
              <a:t>нормативно-правовой </a:t>
            </a:r>
            <a:r>
              <a:rPr lang="ru-RU" sz="1000" b="1" u="sng" dirty="0" smtClean="0"/>
              <a:t>базы,</a:t>
            </a:r>
          </a:p>
          <a:p>
            <a:pPr marL="171450" indent="-171450" algn="just">
              <a:buFontTx/>
              <a:buChar char="-"/>
            </a:pPr>
            <a:r>
              <a:rPr lang="ru-RU" sz="1000" b="1" u="sng" dirty="0"/>
              <a:t>н</a:t>
            </a:r>
            <a:r>
              <a:rPr lang="ru-RU" sz="1000" b="1" u="sng" dirty="0" smtClean="0"/>
              <a:t>езнанием медицинских документов и нормативных актов.</a:t>
            </a:r>
            <a:endParaRPr lang="ru-RU" sz="1000" b="1" u="sng" dirty="0"/>
          </a:p>
          <a:p>
            <a:pPr algn="just"/>
            <a:r>
              <a:rPr lang="ru-RU" sz="1000" i="1" dirty="0"/>
              <a:t>Работа по правовому сопровождению профессиональных стандартов оказания медицинской помощи в отечественной медико-правовой практике </a:t>
            </a:r>
            <a:r>
              <a:rPr lang="ru-RU" sz="1000" i="1" dirty="0" smtClean="0"/>
              <a:t> уже начата,  </a:t>
            </a:r>
            <a:r>
              <a:rPr lang="ru-RU" sz="1000" i="1" dirty="0"/>
              <a:t>ее проведение будет способствовать повышению качества оказания медицинской помощи</a:t>
            </a:r>
            <a:r>
              <a:rPr lang="ru-RU" sz="1000" i="1" dirty="0" smtClean="0"/>
              <a:t>.</a:t>
            </a:r>
          </a:p>
          <a:p>
            <a:pPr algn="just"/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2530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4794272"/>
            <a:ext cx="8075240" cy="86409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спасибо за внимание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Изображение 1" descr="137129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912768" cy="38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2646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НОРМАТИВНАЯ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БАЗА</a:t>
            </a:r>
            <a:b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клинические протоколы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190" y="965919"/>
            <a:ext cx="2998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кушерство и гинекология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135110" y="1510900"/>
            <a:ext cx="3049554" cy="2818200"/>
          </a:xfrm>
          <a:prstGeom prst="round1Rect">
            <a:avLst>
              <a:gd name="adj" fmla="val 39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Миома матки </a:t>
            </a: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Медикаментозное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прерыв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бер-ти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Выкидыш в ранние сроки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Преждевременные роды</a:t>
            </a:r>
          </a:p>
          <a:p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Гестационный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СД</a:t>
            </a: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Роды в затылочном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предл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Кесарево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сечение</a:t>
            </a: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Разрыв матки 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Кровесберегающие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технолог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акуш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Кровесберегающие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технолог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гин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Профилактика тромбоэмболий</a:t>
            </a: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ГВЗ и сепсис в акушерстве</a:t>
            </a: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Акушерские кровотечения</a:t>
            </a: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СПКЯ</a:t>
            </a: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Мед эвакуация беременных</a:t>
            </a: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Мед эвакуация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преждевр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родов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Анафилактический шок в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акуш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Менопаузальн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гормонотерапия</a:t>
            </a:r>
          </a:p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ВИЧ при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беременности</a:t>
            </a: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Гипертензия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преэклампсия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Внематочная беременность</a:t>
            </a: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Сепсис в акушерстве</a:t>
            </a: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Тазовое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, узкий таз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364762" y="1510900"/>
            <a:ext cx="2726100" cy="2608838"/>
          </a:xfrm>
          <a:prstGeom prst="round1Rect">
            <a:avLst>
              <a:gd name="adj" fmla="val 39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Острый аппендицит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Острая опухолевая кишечная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непр-ть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Остраая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неопухолевая кишечная  непроходимость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Острый панкреатит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Хронический панкреатит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Острый холецистит</a:t>
            </a: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Кровотеч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из вен пищевода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Язвенные кровотечения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Прободная язва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Травматическое повреждение органов брюшной полости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8971" y="1012086"/>
            <a:ext cx="116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хирургия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6274778" y="1501772"/>
            <a:ext cx="2726100" cy="2602176"/>
          </a:xfrm>
          <a:prstGeom prst="round1Rect">
            <a:avLst>
              <a:gd name="adj" fmla="val 39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Пиелонефрит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Мочекаменная болезнь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Стриктура уретры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Простатит, орхит эпидидимит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Цистит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Почечная колика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Почечная недостаточность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Нефротический синдром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Травмы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Свищи </a:t>
            </a: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Эриктильная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дисфункция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Непроизвольное мочеиспускание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Дисфункция мочевого пузыря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Гиперплазии предстательной железы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Фимоз,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баланопостит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лейкоплакиия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полового члена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3098" y="1012086"/>
            <a:ext cx="114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урология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860" y="4653136"/>
            <a:ext cx="8673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/>
              <a:t>Клинический протокол медицинской организации</a:t>
            </a:r>
            <a:r>
              <a:rPr lang="ru-RU" sz="1200" dirty="0"/>
              <a:t> — нормативный документ, определяющий требования к выполнению медицинской помощи больному при определённом </a:t>
            </a:r>
            <a:r>
              <a:rPr lang="ru-RU" sz="1200" dirty="0" smtClean="0"/>
              <a:t>заболевании</a:t>
            </a:r>
            <a:endParaRPr lang="ru-RU" sz="1200" dirty="0"/>
          </a:p>
          <a:p>
            <a:pPr fontAlgn="base"/>
            <a:r>
              <a:rPr lang="ru-RU" sz="1200" b="1" dirty="0"/>
              <a:t>Цель разработки клинического протокола</a:t>
            </a:r>
          </a:p>
          <a:p>
            <a:pPr fontAlgn="base"/>
            <a:r>
              <a:rPr lang="ru-RU" sz="1200" b="1" dirty="0"/>
              <a:t>— нормативное обеспечение системы управления качеством медицинской </a:t>
            </a:r>
            <a:r>
              <a:rPr lang="ru-RU" sz="1200" b="1" dirty="0" smtClean="0"/>
              <a:t>помощи.</a:t>
            </a:r>
            <a:endParaRPr lang="ru-RU" sz="1200" dirty="0"/>
          </a:p>
          <a:p>
            <a:pPr fontAlgn="base"/>
            <a:r>
              <a:rPr lang="ru-RU" sz="1200" dirty="0"/>
              <a:t>Клинический протокол </a:t>
            </a:r>
            <a:r>
              <a:rPr lang="ru-RU" sz="1200" dirty="0" smtClean="0"/>
              <a:t>позволяет решить  задачи:</a:t>
            </a:r>
            <a:endParaRPr lang="ru-RU" sz="1200" dirty="0"/>
          </a:p>
          <a:p>
            <a:pPr marL="171450" indent="-171450" fontAlgn="base">
              <a:buFont typeface="Wingdings" pitchFamily="2" charset="2"/>
              <a:buChar char="q"/>
            </a:pPr>
            <a:r>
              <a:rPr lang="ru-RU" sz="1200" dirty="0"/>
              <a:t>выбор оптимальных технологий </a:t>
            </a:r>
            <a:r>
              <a:rPr lang="ru-RU" sz="1200" dirty="0" smtClean="0"/>
              <a:t>диагностики</a:t>
            </a:r>
            <a:r>
              <a:rPr lang="ru-RU" sz="1200" dirty="0"/>
              <a:t>, лечения и </a:t>
            </a:r>
            <a:r>
              <a:rPr lang="ru-RU" sz="1200" dirty="0" smtClean="0"/>
              <a:t>реабилитации;</a:t>
            </a:r>
            <a:endParaRPr lang="ru-RU" sz="1200" dirty="0"/>
          </a:p>
          <a:p>
            <a:pPr marL="171450" indent="-171450" fontAlgn="base">
              <a:buFont typeface="Wingdings" pitchFamily="2" charset="2"/>
              <a:buChar char="q"/>
            </a:pPr>
            <a:r>
              <a:rPr lang="ru-RU" sz="1200" b="1" dirty="0"/>
              <a:t>защита прав пациента и врача </a:t>
            </a:r>
            <a:r>
              <a:rPr lang="ru-RU" sz="1200" dirty="0"/>
              <a:t>при разрешении спорных и конфликтных вопросов;</a:t>
            </a:r>
          </a:p>
          <a:p>
            <a:pPr marL="171450" indent="-171450" fontAlgn="base">
              <a:buFont typeface="Wingdings" pitchFamily="2" charset="2"/>
              <a:buChar char="q"/>
            </a:pPr>
            <a:r>
              <a:rPr lang="ru-RU" sz="1200" dirty="0"/>
              <a:t>проведение экспертизы и оценки качества медицинской помощи больным с определённым заболеванием, 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1193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3157"/>
            <a:ext cx="8229600" cy="778098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Работа приемного отделения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6581001"/>
            <a:ext cx="3419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сравнения в БСМП -  200 обращений в сутки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021496"/>
            <a:ext cx="1480349" cy="14401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Удельный вес госпитализаций: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2015 г. – 52%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200" b="1" kern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1200" b="1" kern="0" dirty="0" smtClean="0">
                <a:solidFill>
                  <a:srgbClr val="002060"/>
                </a:solidFill>
                <a:latin typeface="Calibri"/>
              </a:rPr>
              <a:t> 2016 г. – 51%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2017 г. – 50%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Calibri"/>
              </a:rPr>
              <a:t>  2018 г. - 47%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31794"/>
              </p:ext>
            </p:extLst>
          </p:nvPr>
        </p:nvGraphicFramePr>
        <p:xfrm>
          <a:off x="2555777" y="1052736"/>
          <a:ext cx="65882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621018"/>
              </p:ext>
            </p:extLst>
          </p:nvPr>
        </p:nvGraphicFramePr>
        <p:xfrm>
          <a:off x="2987824" y="4509120"/>
          <a:ext cx="5976664" cy="180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411760" y="1484784"/>
            <a:ext cx="0" cy="252028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1331" y="2179881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Обращения в приемное отделение.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Госпитализации.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11760" y="4581128"/>
            <a:ext cx="0" cy="151216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184876" cy="576064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Работа стационара</a:t>
            </a:r>
            <a:b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800" i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7903" y="3933056"/>
            <a:ext cx="193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БЕСПОЛИСНЫЕ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1331" y="4302388"/>
            <a:ext cx="20939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бесполисных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ациентов за последние 3 года составляет 166-160.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ыделяется 1.7 млн.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Израсходована сумма несколько больше 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331" y="2169730"/>
            <a:ext cx="1826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муниципального заказа по больным 96%</a:t>
            </a: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предельного бюджета по финансам 100% </a:t>
            </a:r>
            <a:endParaRPr lang="ru-RU" sz="12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313385"/>
              </p:ext>
            </p:extLst>
          </p:nvPr>
        </p:nvGraphicFramePr>
        <p:xfrm>
          <a:off x="2305317" y="1052736"/>
          <a:ext cx="6742914" cy="237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642098"/>
              </p:ext>
            </p:extLst>
          </p:nvPr>
        </p:nvGraphicFramePr>
        <p:xfrm>
          <a:off x="2555776" y="4306445"/>
          <a:ext cx="6624736" cy="165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411760" y="1196752"/>
            <a:ext cx="0" cy="240501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1331" y="1556792"/>
            <a:ext cx="199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Пролеченные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пациенты 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профилям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11760" y="4005064"/>
            <a:ext cx="0" cy="201622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9818" y="32089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Работа дневного стационара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878" y="4797152"/>
            <a:ext cx="2283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профилям прооперировано: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год гин-141  уролог-4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год гин-234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фотек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), ур-59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 год гин-1042 уролог-82</a:t>
            </a:r>
            <a:endParaRPr lang="ru-RU" sz="12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378897"/>
              </p:ext>
            </p:extLst>
          </p:nvPr>
        </p:nvGraphicFramePr>
        <p:xfrm>
          <a:off x="2483768" y="1772816"/>
          <a:ext cx="68407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30467"/>
              </p:ext>
            </p:extLst>
          </p:nvPr>
        </p:nvGraphicFramePr>
        <p:xfrm>
          <a:off x="2771800" y="4437112"/>
          <a:ext cx="5920640" cy="17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311858"/>
              </p:ext>
            </p:extLst>
          </p:nvPr>
        </p:nvGraphicFramePr>
        <p:xfrm>
          <a:off x="3059832" y="692696"/>
          <a:ext cx="56886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411760" y="1196752"/>
            <a:ext cx="0" cy="266429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0834" y="2060848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Пролеченные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пациенты 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дневном стационаре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профилям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11760" y="4293096"/>
            <a:ext cx="0" cy="18002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chalipharma.com/wp-content/uploads/2018/03/Surgical_procedures_for_ED_treatment_photo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4752528" cy="22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/>
          <a:lstStyle/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Х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ирургическая работа стационара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834" y="2852936"/>
            <a:ext cx="1873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хирургической активности связан с уменьшением количества пациентов  консервативного профиля.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основании литературных данных: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хирургических отделений показатель хирургической активности должен быть не менее 70%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ля гинекологических отделений 55-60%</a:t>
            </a:r>
            <a:endParaRPr lang="ru-RU" sz="12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284639"/>
              </p:ext>
            </p:extLst>
          </p:nvPr>
        </p:nvGraphicFramePr>
        <p:xfrm>
          <a:off x="2144100" y="1412776"/>
          <a:ext cx="68923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411760" y="1196752"/>
            <a:ext cx="0" cy="453650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70834" y="1853341"/>
            <a:ext cx="199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Оперативная активность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профилям</a:t>
            </a:r>
          </a:p>
        </p:txBody>
      </p:sp>
    </p:spTree>
    <p:extLst>
      <p:ext uri="{BB962C8B-B14F-4D97-AF65-F5344CB8AC3E}">
        <p14:creationId xmlns:p14="http://schemas.microsoft.com/office/powerpoint/2010/main" val="4218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34082"/>
          </a:xfrm>
        </p:spPr>
        <p:txBody>
          <a:bodyPr/>
          <a:lstStyle/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Хирургическая работа стационара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585515"/>
              </p:ext>
            </p:extLst>
          </p:nvPr>
        </p:nvGraphicFramePr>
        <p:xfrm>
          <a:off x="2267904" y="1016732"/>
          <a:ext cx="6698004" cy="435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411760" y="1196752"/>
            <a:ext cx="0" cy="352839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2348880"/>
            <a:ext cx="201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структуре профилей: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Гинекология – 80%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Урология – 54%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Хирургия – 40 %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566084"/>
            <a:ext cx="2160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Эндовидеохирургия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11603</TotalTime>
  <Words>3107</Words>
  <Application>Microsoft Office PowerPoint</Application>
  <PresentationFormat>Экран (4:3)</PresentationFormat>
  <Paragraphs>1212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НОРМАТИВНАЯ БАЗА клинические протоколы</vt:lpstr>
      <vt:lpstr>Работа приемного отделения</vt:lpstr>
      <vt:lpstr>Работа стационара </vt:lpstr>
      <vt:lpstr>Презентация PowerPoint</vt:lpstr>
      <vt:lpstr>Хирургическая работа стационара</vt:lpstr>
      <vt:lpstr>Хирургическая работа стационара</vt:lpstr>
      <vt:lpstr>гинекология: оперативная работа</vt:lpstr>
      <vt:lpstr>хирургия: оперативная работа</vt:lpstr>
      <vt:lpstr>урология: оперативная работа</vt:lpstr>
      <vt:lpstr>сохраненные беременности</vt:lpstr>
      <vt:lpstr>аборты </vt:lpstr>
      <vt:lpstr>Презентация PowerPoint</vt:lpstr>
      <vt:lpstr>бесплодие</vt:lpstr>
      <vt:lpstr>Статистика </vt:lpstr>
      <vt:lpstr>Презентация PowerPoint</vt:lpstr>
      <vt:lpstr>КСГ гинекология</vt:lpstr>
      <vt:lpstr>КСГ хирургия</vt:lpstr>
      <vt:lpstr>КСГ урология</vt:lpstr>
      <vt:lpstr>КСГ онкология</vt:lpstr>
      <vt:lpstr>КСГ дневной стационар</vt:lpstr>
      <vt:lpstr>Презентация PowerPoint</vt:lpstr>
      <vt:lpstr>жалобы</vt:lpstr>
      <vt:lpstr>кадры</vt:lpstr>
      <vt:lpstr>Презентация PowerPoint</vt:lpstr>
      <vt:lpstr>Направление работы</vt:lpstr>
      <vt:lpstr>Направление работы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модуля АТЭ в среде qMS</dc:title>
  <dc:creator>Екатерина</dc:creator>
  <cp:lastModifiedBy>Тимур А. Шагеев</cp:lastModifiedBy>
  <cp:revision>700</cp:revision>
  <dcterms:created xsi:type="dcterms:W3CDTF">2015-10-01T00:29:33Z</dcterms:created>
  <dcterms:modified xsi:type="dcterms:W3CDTF">2019-03-26T03:09:31Z</dcterms:modified>
</cp:coreProperties>
</file>