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3234" r:id="rId3"/>
    <p:sldId id="470" r:id="rId4"/>
    <p:sldId id="469" r:id="rId5"/>
    <p:sldId id="257" r:id="rId6"/>
    <p:sldId id="266" r:id="rId7"/>
    <p:sldId id="272" r:id="rId8"/>
    <p:sldId id="270" r:id="rId9"/>
    <p:sldId id="3235" r:id="rId10"/>
    <p:sldId id="1637156120" r:id="rId11"/>
    <p:sldId id="258" r:id="rId12"/>
    <p:sldId id="262" r:id="rId13"/>
    <p:sldId id="1637156121" r:id="rId14"/>
    <p:sldId id="1637156122" r:id="rId15"/>
    <p:sldId id="1637156123" r:id="rId16"/>
    <p:sldId id="1637156124" r:id="rId17"/>
    <p:sldId id="268" r:id="rId18"/>
    <p:sldId id="259" r:id="rId19"/>
    <p:sldId id="475" r:id="rId20"/>
    <p:sldId id="260" r:id="rId21"/>
    <p:sldId id="265" r:id="rId22"/>
    <p:sldId id="476" r:id="rId23"/>
    <p:sldId id="263" r:id="rId24"/>
    <p:sldId id="264" r:id="rId25"/>
    <p:sldId id="267" r:id="rId26"/>
    <p:sldId id="1637156125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46F58-52FE-4C84-B90F-65556D60D9E4}" type="doc">
      <dgm:prSet loTypeId="urn:microsoft.com/office/officeart/2008/layout/AlternatingHexagon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D77EAB-A734-4210-90B3-926B5606ABC9}">
      <dgm:prSet phldrT="[Текст]"/>
      <dgm:spPr>
        <a:solidFill>
          <a:srgbClr val="006600"/>
        </a:solidFill>
        <a:ln>
          <a:solidFill>
            <a:srgbClr val="006600"/>
          </a:solidFill>
        </a:ln>
      </dgm:spPr>
      <dgm:t>
        <a:bodyPr/>
        <a:lstStyle/>
        <a:p>
          <a:r>
            <a:rPr lang="ru-RU" b="1" dirty="0"/>
            <a:t>Врожденные аномалии 15%</a:t>
          </a:r>
        </a:p>
      </dgm:t>
    </dgm:pt>
    <dgm:pt modelId="{516C302A-1274-433E-A1DF-12EFAC8EF037}" type="parTrans" cxnId="{FCB98F8B-32F9-4D3A-AE96-FECDB1D0A6F6}">
      <dgm:prSet/>
      <dgm:spPr/>
      <dgm:t>
        <a:bodyPr/>
        <a:lstStyle/>
        <a:p>
          <a:endParaRPr lang="ru-RU"/>
        </a:p>
      </dgm:t>
    </dgm:pt>
    <dgm:pt modelId="{86F42B17-1E42-4DC4-A97D-0326231D1D7E}" type="sibTrans" cxnId="{FCB98F8B-32F9-4D3A-AE96-FECDB1D0A6F6}">
      <dgm:prSet/>
      <dgm:spPr>
        <a:solidFill>
          <a:schemeClr val="bg2">
            <a:lumMod val="5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CC968EAF-E39F-4709-8688-EE75F34548E4}">
      <dgm:prSet phldrT="[Текст]" custT="1"/>
      <dgm:spPr>
        <a:solidFill>
          <a:srgbClr val="990033"/>
        </a:solidFill>
      </dgm:spPr>
      <dgm:t>
        <a:bodyPr/>
        <a:lstStyle/>
        <a:p>
          <a:r>
            <a:rPr lang="ru-RU" sz="1000" b="1" dirty="0"/>
            <a:t>Воспалительные процессы в мочеполовой системе</a:t>
          </a:r>
        </a:p>
        <a:p>
          <a:r>
            <a:rPr lang="ru-RU" sz="1000" b="1" dirty="0"/>
            <a:t> 10%</a:t>
          </a:r>
        </a:p>
      </dgm:t>
    </dgm:pt>
    <dgm:pt modelId="{0AB2E87F-6E6F-4E90-BAD3-6730F67F0C18}" type="sibTrans" cxnId="{BFB699C6-BBBD-4549-BA30-1FCF3AB0D41F}">
      <dgm:prSet/>
      <dgm:spPr>
        <a:solidFill>
          <a:srgbClr val="FF5050"/>
        </a:solidFill>
      </dgm:spPr>
      <dgm:t>
        <a:bodyPr/>
        <a:lstStyle/>
        <a:p>
          <a:endParaRPr lang="ru-RU"/>
        </a:p>
      </dgm:t>
    </dgm:pt>
    <dgm:pt modelId="{C5C0D98E-1557-4AA3-AB1F-D48539DA24C5}" type="parTrans" cxnId="{BFB699C6-BBBD-4549-BA30-1FCF3AB0D41F}">
      <dgm:prSet/>
      <dgm:spPr/>
      <dgm:t>
        <a:bodyPr/>
        <a:lstStyle/>
        <a:p>
          <a:endParaRPr lang="ru-RU"/>
        </a:p>
      </dgm:t>
    </dgm:pt>
    <dgm:pt modelId="{3EED902C-F0B9-4568-ABC1-7B2DF5D022B4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600" b="1" dirty="0"/>
            <a:t>Новообразования</a:t>
          </a:r>
        </a:p>
        <a:p>
          <a:r>
            <a:rPr lang="ru-RU" sz="1600" b="1" dirty="0"/>
            <a:t>5%</a:t>
          </a:r>
        </a:p>
      </dgm:t>
    </dgm:pt>
    <dgm:pt modelId="{6C00564B-71E2-4CFD-9682-FE9B33DA893E}" type="sibTrans" cxnId="{0CCA2B98-6646-4FB7-A4BE-01A13C5EDC78}">
      <dgm:prSet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9FC5D010-3A8D-4640-8C3C-D0D817337ECA}" type="parTrans" cxnId="{0CCA2B98-6646-4FB7-A4BE-01A13C5EDC78}">
      <dgm:prSet/>
      <dgm:spPr/>
      <dgm:t>
        <a:bodyPr/>
        <a:lstStyle/>
        <a:p>
          <a:endParaRPr lang="ru-RU"/>
        </a:p>
      </dgm:t>
    </dgm:pt>
    <dgm:pt modelId="{F786D3AD-3F3C-4312-84DB-20EBF4CAF2E6}" type="pres">
      <dgm:prSet presAssocID="{01D46F58-52FE-4C84-B90F-65556D60D9E4}" presName="Name0" presStyleCnt="0">
        <dgm:presLayoutVars>
          <dgm:chMax/>
          <dgm:chPref/>
          <dgm:dir/>
          <dgm:animLvl val="lvl"/>
        </dgm:presLayoutVars>
      </dgm:prSet>
      <dgm:spPr/>
    </dgm:pt>
    <dgm:pt modelId="{4D52C1E6-CEF3-47E3-9468-87A6048FE588}" type="pres">
      <dgm:prSet presAssocID="{50D77EAB-A734-4210-90B3-926B5606ABC9}" presName="composite" presStyleCnt="0"/>
      <dgm:spPr/>
    </dgm:pt>
    <dgm:pt modelId="{A090B750-8575-411A-9AE9-DC8E40CB2006}" type="pres">
      <dgm:prSet presAssocID="{50D77EAB-A734-4210-90B3-926B5606ABC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47F25149-0173-4272-89F8-BB6F5A7DC3C7}" type="pres">
      <dgm:prSet presAssocID="{50D77EAB-A734-4210-90B3-926B5606ABC9}" presName="Childtext1" presStyleLbl="revTx" presStyleIdx="0" presStyleCnt="3" custLinFactX="-76025" custLinFactNeighborX="-100000" custLinFactNeighborY="2203">
        <dgm:presLayoutVars>
          <dgm:chMax val="0"/>
          <dgm:chPref val="0"/>
          <dgm:bulletEnabled val="1"/>
        </dgm:presLayoutVars>
      </dgm:prSet>
      <dgm:spPr/>
    </dgm:pt>
    <dgm:pt modelId="{D27D4C25-4432-46F9-8FE4-EE2C508EC99C}" type="pres">
      <dgm:prSet presAssocID="{50D77EAB-A734-4210-90B3-926B5606ABC9}" presName="BalanceSpacing" presStyleCnt="0"/>
      <dgm:spPr/>
    </dgm:pt>
    <dgm:pt modelId="{D08B8D47-9CDF-493E-BEB0-F81D1F4A2859}" type="pres">
      <dgm:prSet presAssocID="{50D77EAB-A734-4210-90B3-926B5606ABC9}" presName="BalanceSpacing1" presStyleCnt="0"/>
      <dgm:spPr/>
    </dgm:pt>
    <dgm:pt modelId="{84B13942-C8CE-49D3-A34D-C69538D96322}" type="pres">
      <dgm:prSet presAssocID="{86F42B17-1E42-4DC4-A97D-0326231D1D7E}" presName="Accent1Text" presStyleLbl="node1" presStyleIdx="1" presStyleCnt="6"/>
      <dgm:spPr/>
    </dgm:pt>
    <dgm:pt modelId="{65C6EFF9-C459-4778-862F-32C732143C01}" type="pres">
      <dgm:prSet presAssocID="{86F42B17-1E42-4DC4-A97D-0326231D1D7E}" presName="spaceBetweenRectangles" presStyleCnt="0"/>
      <dgm:spPr/>
    </dgm:pt>
    <dgm:pt modelId="{FE11B41E-8809-4224-B98B-33B7698CF5EB}" type="pres">
      <dgm:prSet presAssocID="{3EED902C-F0B9-4568-ABC1-7B2DF5D022B4}" presName="composite" presStyleCnt="0"/>
      <dgm:spPr/>
    </dgm:pt>
    <dgm:pt modelId="{2EF9F21B-B600-45DF-A68B-6187B7A85CFC}" type="pres">
      <dgm:prSet presAssocID="{3EED902C-F0B9-4568-ABC1-7B2DF5D022B4}" presName="Parent1" presStyleLbl="node1" presStyleIdx="2" presStyleCnt="6" custScaleX="107456" custLinFactX="-3805" custLinFactNeighborX="-100000" custLinFactNeighborY="-498">
        <dgm:presLayoutVars>
          <dgm:chMax val="1"/>
          <dgm:chPref val="1"/>
          <dgm:bulletEnabled val="1"/>
        </dgm:presLayoutVars>
      </dgm:prSet>
      <dgm:spPr/>
    </dgm:pt>
    <dgm:pt modelId="{A735D235-B519-4C02-8EB7-3F2C8A3F8529}" type="pres">
      <dgm:prSet presAssocID="{3EED902C-F0B9-4568-ABC1-7B2DF5D022B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9DC9EFB-388B-4738-BA72-F0D634839285}" type="pres">
      <dgm:prSet presAssocID="{3EED902C-F0B9-4568-ABC1-7B2DF5D022B4}" presName="BalanceSpacing" presStyleCnt="0"/>
      <dgm:spPr/>
    </dgm:pt>
    <dgm:pt modelId="{6C9FE7AA-0668-45EA-B82E-04EE241755B3}" type="pres">
      <dgm:prSet presAssocID="{3EED902C-F0B9-4568-ABC1-7B2DF5D022B4}" presName="BalanceSpacing1" presStyleCnt="0"/>
      <dgm:spPr/>
    </dgm:pt>
    <dgm:pt modelId="{335BA789-C7C5-46D3-9E97-B275ECD94A4B}" type="pres">
      <dgm:prSet presAssocID="{6C00564B-71E2-4CFD-9682-FE9B33DA893E}" presName="Accent1Text" presStyleLbl="node1" presStyleIdx="3" presStyleCnt="6"/>
      <dgm:spPr/>
    </dgm:pt>
    <dgm:pt modelId="{C52E6445-3C1D-41DE-B1E1-8357AA949AC8}" type="pres">
      <dgm:prSet presAssocID="{6C00564B-71E2-4CFD-9682-FE9B33DA893E}" presName="spaceBetweenRectangles" presStyleCnt="0"/>
      <dgm:spPr/>
    </dgm:pt>
    <dgm:pt modelId="{3BC96841-4A75-4A70-85C6-FA96BEA03FC0}" type="pres">
      <dgm:prSet presAssocID="{CC968EAF-E39F-4709-8688-EE75F34548E4}" presName="composite" presStyleCnt="0"/>
      <dgm:spPr/>
    </dgm:pt>
    <dgm:pt modelId="{F2B3CC47-8FCA-4686-88A9-8D4AD14148E6}" type="pres">
      <dgm:prSet presAssocID="{CC968EAF-E39F-4709-8688-EE75F34548E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F8DC827B-95CB-45CA-A51B-DF9D681BDCEB}" type="pres">
      <dgm:prSet presAssocID="{CC968EAF-E39F-4709-8688-EE75F34548E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8FFCEF2-B747-4E4D-83EE-EFC25AE05431}" type="pres">
      <dgm:prSet presAssocID="{CC968EAF-E39F-4709-8688-EE75F34548E4}" presName="BalanceSpacing" presStyleCnt="0"/>
      <dgm:spPr/>
    </dgm:pt>
    <dgm:pt modelId="{E2B742F8-0D91-4084-933A-834C85C5E5A1}" type="pres">
      <dgm:prSet presAssocID="{CC968EAF-E39F-4709-8688-EE75F34548E4}" presName="BalanceSpacing1" presStyleCnt="0"/>
      <dgm:spPr/>
    </dgm:pt>
    <dgm:pt modelId="{8631D8C5-606D-4EF7-A20E-28DE665385F6}" type="pres">
      <dgm:prSet presAssocID="{0AB2E87F-6E6F-4E90-BAD3-6730F67F0C18}" presName="Accent1Text" presStyleLbl="node1" presStyleIdx="5" presStyleCnt="6"/>
      <dgm:spPr/>
    </dgm:pt>
  </dgm:ptLst>
  <dgm:cxnLst>
    <dgm:cxn modelId="{3593C924-9365-45D8-83CE-87E5E6CC1F33}" type="presOf" srcId="{01D46F58-52FE-4C84-B90F-65556D60D9E4}" destId="{F786D3AD-3F3C-4312-84DB-20EBF4CAF2E6}" srcOrd="0" destOrd="0" presId="urn:microsoft.com/office/officeart/2008/layout/AlternatingHexagons"/>
    <dgm:cxn modelId="{B30FFD6E-C9DB-4058-A112-77C6967F0CBF}" type="presOf" srcId="{6C00564B-71E2-4CFD-9682-FE9B33DA893E}" destId="{335BA789-C7C5-46D3-9E97-B275ECD94A4B}" srcOrd="0" destOrd="0" presId="urn:microsoft.com/office/officeart/2008/layout/AlternatingHexagons"/>
    <dgm:cxn modelId="{FCB98F8B-32F9-4D3A-AE96-FECDB1D0A6F6}" srcId="{01D46F58-52FE-4C84-B90F-65556D60D9E4}" destId="{50D77EAB-A734-4210-90B3-926B5606ABC9}" srcOrd="0" destOrd="0" parTransId="{516C302A-1274-433E-A1DF-12EFAC8EF037}" sibTransId="{86F42B17-1E42-4DC4-A97D-0326231D1D7E}"/>
    <dgm:cxn modelId="{9FA89A96-7722-4A0F-A8BC-CFB1BC7E3D8D}" type="presOf" srcId="{50D77EAB-A734-4210-90B3-926B5606ABC9}" destId="{A090B750-8575-411A-9AE9-DC8E40CB2006}" srcOrd="0" destOrd="0" presId="urn:microsoft.com/office/officeart/2008/layout/AlternatingHexagons"/>
    <dgm:cxn modelId="{0CCA2B98-6646-4FB7-A4BE-01A13C5EDC78}" srcId="{01D46F58-52FE-4C84-B90F-65556D60D9E4}" destId="{3EED902C-F0B9-4568-ABC1-7B2DF5D022B4}" srcOrd="1" destOrd="0" parTransId="{9FC5D010-3A8D-4640-8C3C-D0D817337ECA}" sibTransId="{6C00564B-71E2-4CFD-9682-FE9B33DA893E}"/>
    <dgm:cxn modelId="{64662EA6-E612-4C0B-AC2A-1A32C57D7D96}" type="presOf" srcId="{0AB2E87F-6E6F-4E90-BAD3-6730F67F0C18}" destId="{8631D8C5-606D-4EF7-A20E-28DE665385F6}" srcOrd="0" destOrd="0" presId="urn:microsoft.com/office/officeart/2008/layout/AlternatingHexagons"/>
    <dgm:cxn modelId="{BFB699C6-BBBD-4549-BA30-1FCF3AB0D41F}" srcId="{01D46F58-52FE-4C84-B90F-65556D60D9E4}" destId="{CC968EAF-E39F-4709-8688-EE75F34548E4}" srcOrd="2" destOrd="0" parTransId="{C5C0D98E-1557-4AA3-AB1F-D48539DA24C5}" sibTransId="{0AB2E87F-6E6F-4E90-BAD3-6730F67F0C18}"/>
    <dgm:cxn modelId="{C22EB3C8-A876-471E-A8CE-9D29735D55C2}" type="presOf" srcId="{3EED902C-F0B9-4568-ABC1-7B2DF5D022B4}" destId="{2EF9F21B-B600-45DF-A68B-6187B7A85CFC}" srcOrd="0" destOrd="0" presId="urn:microsoft.com/office/officeart/2008/layout/AlternatingHexagons"/>
    <dgm:cxn modelId="{F6D011F8-E160-448C-AC5E-01DE3FCC8984}" type="presOf" srcId="{86F42B17-1E42-4DC4-A97D-0326231D1D7E}" destId="{84B13942-C8CE-49D3-A34D-C69538D96322}" srcOrd="0" destOrd="0" presId="urn:microsoft.com/office/officeart/2008/layout/AlternatingHexagons"/>
    <dgm:cxn modelId="{1EE32EFD-33F2-4AC5-9CE6-27BBFB5AF773}" type="presOf" srcId="{CC968EAF-E39F-4709-8688-EE75F34548E4}" destId="{F2B3CC47-8FCA-4686-88A9-8D4AD14148E6}" srcOrd="0" destOrd="0" presId="urn:microsoft.com/office/officeart/2008/layout/AlternatingHexagons"/>
    <dgm:cxn modelId="{7B66F57C-A257-401E-AC01-85490BF6C799}" type="presParOf" srcId="{F786D3AD-3F3C-4312-84DB-20EBF4CAF2E6}" destId="{4D52C1E6-CEF3-47E3-9468-87A6048FE588}" srcOrd="0" destOrd="0" presId="urn:microsoft.com/office/officeart/2008/layout/AlternatingHexagons"/>
    <dgm:cxn modelId="{F655D9E3-0489-4477-B46E-7F7446A941BA}" type="presParOf" srcId="{4D52C1E6-CEF3-47E3-9468-87A6048FE588}" destId="{A090B750-8575-411A-9AE9-DC8E40CB2006}" srcOrd="0" destOrd="0" presId="urn:microsoft.com/office/officeart/2008/layout/AlternatingHexagons"/>
    <dgm:cxn modelId="{22A4BA88-0DFF-48A5-8559-87587567743B}" type="presParOf" srcId="{4D52C1E6-CEF3-47E3-9468-87A6048FE588}" destId="{47F25149-0173-4272-89F8-BB6F5A7DC3C7}" srcOrd="1" destOrd="0" presId="urn:microsoft.com/office/officeart/2008/layout/AlternatingHexagons"/>
    <dgm:cxn modelId="{EBA9042B-A61D-4F48-ACF5-DF5BA15B278E}" type="presParOf" srcId="{4D52C1E6-CEF3-47E3-9468-87A6048FE588}" destId="{D27D4C25-4432-46F9-8FE4-EE2C508EC99C}" srcOrd="2" destOrd="0" presId="urn:microsoft.com/office/officeart/2008/layout/AlternatingHexagons"/>
    <dgm:cxn modelId="{FC57EBE3-A6B4-41BC-97F0-9605B610E72A}" type="presParOf" srcId="{4D52C1E6-CEF3-47E3-9468-87A6048FE588}" destId="{D08B8D47-9CDF-493E-BEB0-F81D1F4A2859}" srcOrd="3" destOrd="0" presId="urn:microsoft.com/office/officeart/2008/layout/AlternatingHexagons"/>
    <dgm:cxn modelId="{7F3D758F-9C25-43AD-828D-A4B4D4F50457}" type="presParOf" srcId="{4D52C1E6-CEF3-47E3-9468-87A6048FE588}" destId="{84B13942-C8CE-49D3-A34D-C69538D96322}" srcOrd="4" destOrd="0" presId="urn:microsoft.com/office/officeart/2008/layout/AlternatingHexagons"/>
    <dgm:cxn modelId="{446A2FC1-2ABB-4666-A272-AE58761D3DB7}" type="presParOf" srcId="{F786D3AD-3F3C-4312-84DB-20EBF4CAF2E6}" destId="{65C6EFF9-C459-4778-862F-32C732143C01}" srcOrd="1" destOrd="0" presId="urn:microsoft.com/office/officeart/2008/layout/AlternatingHexagons"/>
    <dgm:cxn modelId="{C3714C8C-E2CC-4D68-9B28-7559D1C9BC9C}" type="presParOf" srcId="{F786D3AD-3F3C-4312-84DB-20EBF4CAF2E6}" destId="{FE11B41E-8809-4224-B98B-33B7698CF5EB}" srcOrd="2" destOrd="0" presId="urn:microsoft.com/office/officeart/2008/layout/AlternatingHexagons"/>
    <dgm:cxn modelId="{90C3020C-9349-4D41-A441-09404CA28B19}" type="presParOf" srcId="{FE11B41E-8809-4224-B98B-33B7698CF5EB}" destId="{2EF9F21B-B600-45DF-A68B-6187B7A85CFC}" srcOrd="0" destOrd="0" presId="urn:microsoft.com/office/officeart/2008/layout/AlternatingHexagons"/>
    <dgm:cxn modelId="{6078F9BE-53C7-42E2-A621-7728513FAFA6}" type="presParOf" srcId="{FE11B41E-8809-4224-B98B-33B7698CF5EB}" destId="{A735D235-B519-4C02-8EB7-3F2C8A3F8529}" srcOrd="1" destOrd="0" presId="urn:microsoft.com/office/officeart/2008/layout/AlternatingHexagons"/>
    <dgm:cxn modelId="{8AB47EEE-98D7-481B-B1B0-1A50B5DDD5F4}" type="presParOf" srcId="{FE11B41E-8809-4224-B98B-33B7698CF5EB}" destId="{49DC9EFB-388B-4738-BA72-F0D634839285}" srcOrd="2" destOrd="0" presId="urn:microsoft.com/office/officeart/2008/layout/AlternatingHexagons"/>
    <dgm:cxn modelId="{8197F16E-A9D6-4123-8EFC-3DFC9AAC51A6}" type="presParOf" srcId="{FE11B41E-8809-4224-B98B-33B7698CF5EB}" destId="{6C9FE7AA-0668-45EA-B82E-04EE241755B3}" srcOrd="3" destOrd="0" presId="urn:microsoft.com/office/officeart/2008/layout/AlternatingHexagons"/>
    <dgm:cxn modelId="{AC109E20-4B13-4DE5-9E75-55488DC4BFCB}" type="presParOf" srcId="{FE11B41E-8809-4224-B98B-33B7698CF5EB}" destId="{335BA789-C7C5-46D3-9E97-B275ECD94A4B}" srcOrd="4" destOrd="0" presId="urn:microsoft.com/office/officeart/2008/layout/AlternatingHexagons"/>
    <dgm:cxn modelId="{67843889-4D56-4944-A4FD-EE6FE2EFA187}" type="presParOf" srcId="{F786D3AD-3F3C-4312-84DB-20EBF4CAF2E6}" destId="{C52E6445-3C1D-41DE-B1E1-8357AA949AC8}" srcOrd="3" destOrd="0" presId="urn:microsoft.com/office/officeart/2008/layout/AlternatingHexagons"/>
    <dgm:cxn modelId="{E6F5F4AA-8278-4A30-B885-30D51E6BD4DD}" type="presParOf" srcId="{F786D3AD-3F3C-4312-84DB-20EBF4CAF2E6}" destId="{3BC96841-4A75-4A70-85C6-FA96BEA03FC0}" srcOrd="4" destOrd="0" presId="urn:microsoft.com/office/officeart/2008/layout/AlternatingHexagons"/>
    <dgm:cxn modelId="{145A63F4-C784-4790-A777-3181EF4BBC01}" type="presParOf" srcId="{3BC96841-4A75-4A70-85C6-FA96BEA03FC0}" destId="{F2B3CC47-8FCA-4686-88A9-8D4AD14148E6}" srcOrd="0" destOrd="0" presId="urn:microsoft.com/office/officeart/2008/layout/AlternatingHexagons"/>
    <dgm:cxn modelId="{1C70256D-38DC-435A-84AB-98A22B66836B}" type="presParOf" srcId="{3BC96841-4A75-4A70-85C6-FA96BEA03FC0}" destId="{F8DC827B-95CB-45CA-A51B-DF9D681BDCEB}" srcOrd="1" destOrd="0" presId="urn:microsoft.com/office/officeart/2008/layout/AlternatingHexagons"/>
    <dgm:cxn modelId="{C5EEBBA9-7B89-4FBC-AC9A-220D8ACD34EF}" type="presParOf" srcId="{3BC96841-4A75-4A70-85C6-FA96BEA03FC0}" destId="{18FFCEF2-B747-4E4D-83EE-EFC25AE05431}" srcOrd="2" destOrd="0" presId="urn:microsoft.com/office/officeart/2008/layout/AlternatingHexagons"/>
    <dgm:cxn modelId="{BF03E3B4-1497-400C-982A-76757056CBD3}" type="presParOf" srcId="{3BC96841-4A75-4A70-85C6-FA96BEA03FC0}" destId="{E2B742F8-0D91-4084-933A-834C85C5E5A1}" srcOrd="3" destOrd="0" presId="urn:microsoft.com/office/officeart/2008/layout/AlternatingHexagons"/>
    <dgm:cxn modelId="{EF1C0BE5-EA65-4847-9FE3-5B500B37BF08}" type="presParOf" srcId="{3BC96841-4A75-4A70-85C6-FA96BEA03FC0}" destId="{8631D8C5-606D-4EF7-A20E-28DE665385F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0B750-8575-411A-9AE9-DC8E40CB2006}">
      <dsp:nvSpPr>
        <dsp:cNvPr id="0" name=""/>
        <dsp:cNvSpPr/>
      </dsp:nvSpPr>
      <dsp:spPr>
        <a:xfrm rot="5400000">
          <a:off x="2743620" y="98728"/>
          <a:ext cx="1505897" cy="1310131"/>
        </a:xfrm>
        <a:prstGeom prst="hexagon">
          <a:avLst>
            <a:gd name="adj" fmla="val 25000"/>
            <a:gd name="vf" fmla="val 115470"/>
          </a:avLst>
        </a:prstGeom>
        <a:solidFill>
          <a:srgbClr val="006600"/>
        </a:solidFill>
        <a:ln>
          <a:solidFill>
            <a:srgbClr val="006600"/>
          </a:solidFill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/>
            <a:t>Врожденные аномалии 15%</a:t>
          </a:r>
        </a:p>
      </dsp:txBody>
      <dsp:txXfrm rot="-5400000">
        <a:off x="3045665" y="235514"/>
        <a:ext cx="901807" cy="1036559"/>
      </dsp:txXfrm>
    </dsp:sp>
    <dsp:sp modelId="{47F25149-0173-4272-89F8-BB6F5A7DC3C7}">
      <dsp:nvSpPr>
        <dsp:cNvPr id="0" name=""/>
        <dsp:cNvSpPr/>
      </dsp:nvSpPr>
      <dsp:spPr>
        <a:xfrm>
          <a:off x="1233146" y="321929"/>
          <a:ext cx="1680582" cy="903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13942-C8CE-49D3-A34D-C69538D96322}">
      <dsp:nvSpPr>
        <dsp:cNvPr id="0" name=""/>
        <dsp:cNvSpPr/>
      </dsp:nvSpPr>
      <dsp:spPr>
        <a:xfrm rot="5400000">
          <a:off x="1328678" y="98728"/>
          <a:ext cx="1505897" cy="1310131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50000"/>
          </a:schemeClr>
        </a:solidFill>
        <a:ln>
          <a:solidFill>
            <a:schemeClr val="bg2">
              <a:lumMod val="75000"/>
            </a:schemeClr>
          </a:solidFill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1630723" y="235514"/>
        <a:ext cx="901807" cy="1036559"/>
      </dsp:txXfrm>
    </dsp:sp>
    <dsp:sp modelId="{2EF9F21B-B600-45DF-A68B-6187B7A85CFC}">
      <dsp:nvSpPr>
        <dsp:cNvPr id="0" name=""/>
        <dsp:cNvSpPr/>
      </dsp:nvSpPr>
      <dsp:spPr>
        <a:xfrm rot="5400000">
          <a:off x="673457" y="1320593"/>
          <a:ext cx="1505897" cy="1407814"/>
        </a:xfrm>
        <a:prstGeom prst="hexagon">
          <a:avLst>
            <a:gd name="adj" fmla="val 25000"/>
            <a:gd name="vf" fmla="val 115470"/>
          </a:avLst>
        </a:prstGeom>
        <a:solidFill>
          <a:srgbClr val="FF6600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Новообразования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5%</a:t>
          </a:r>
        </a:p>
      </dsp:txBody>
      <dsp:txXfrm rot="-5400000">
        <a:off x="949492" y="1514361"/>
        <a:ext cx="953826" cy="1020279"/>
      </dsp:txXfrm>
    </dsp:sp>
    <dsp:sp modelId="{A735D235-B519-4C02-8EB7-3F2C8A3F8529}">
      <dsp:nvSpPr>
        <dsp:cNvPr id="0" name=""/>
        <dsp:cNvSpPr/>
      </dsp:nvSpPr>
      <dsp:spPr>
        <a:xfrm>
          <a:off x="450740" y="1580230"/>
          <a:ext cx="1626369" cy="903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BA789-C7C5-46D3-9E97-B275ECD94A4B}">
      <dsp:nvSpPr>
        <dsp:cNvPr id="0" name=""/>
        <dsp:cNvSpPr/>
      </dsp:nvSpPr>
      <dsp:spPr>
        <a:xfrm rot="5400000">
          <a:off x="3448380" y="1376934"/>
          <a:ext cx="1505897" cy="1310131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>
          <a:solidFill>
            <a:srgbClr val="7030A0"/>
          </a:solidFill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3750425" y="1513720"/>
        <a:ext cx="901807" cy="1036559"/>
      </dsp:txXfrm>
    </dsp:sp>
    <dsp:sp modelId="{F2B3CC47-8FCA-4686-88A9-8D4AD14148E6}">
      <dsp:nvSpPr>
        <dsp:cNvPr id="0" name=""/>
        <dsp:cNvSpPr/>
      </dsp:nvSpPr>
      <dsp:spPr>
        <a:xfrm rot="5400000">
          <a:off x="2743620" y="2655140"/>
          <a:ext cx="1505897" cy="1310131"/>
        </a:xfrm>
        <a:prstGeom prst="hexagon">
          <a:avLst>
            <a:gd name="adj" fmla="val 25000"/>
            <a:gd name="vf" fmla="val 115470"/>
          </a:avLst>
        </a:prstGeom>
        <a:solidFill>
          <a:srgbClr val="990033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Воспалительные процессы в мочеполовой системе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 10%</a:t>
          </a:r>
        </a:p>
      </dsp:txBody>
      <dsp:txXfrm rot="-5400000">
        <a:off x="3045665" y="2791926"/>
        <a:ext cx="901807" cy="1036559"/>
      </dsp:txXfrm>
    </dsp:sp>
    <dsp:sp modelId="{F8DC827B-95CB-45CA-A51B-DF9D681BDCEB}">
      <dsp:nvSpPr>
        <dsp:cNvPr id="0" name=""/>
        <dsp:cNvSpPr/>
      </dsp:nvSpPr>
      <dsp:spPr>
        <a:xfrm>
          <a:off x="4191390" y="2858436"/>
          <a:ext cx="1680582" cy="903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1D8C5-606D-4EF7-A20E-28DE665385F6}">
      <dsp:nvSpPr>
        <dsp:cNvPr id="0" name=""/>
        <dsp:cNvSpPr/>
      </dsp:nvSpPr>
      <dsp:spPr>
        <a:xfrm rot="5400000">
          <a:off x="1328678" y="2655140"/>
          <a:ext cx="1505897" cy="1310131"/>
        </a:xfrm>
        <a:prstGeom prst="hexagon">
          <a:avLst>
            <a:gd name="adj" fmla="val 25000"/>
            <a:gd name="vf" fmla="val 115470"/>
          </a:avLst>
        </a:prstGeom>
        <a:solidFill>
          <a:srgbClr val="FF5050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1630723" y="2791926"/>
        <a:ext cx="901807" cy="1036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2B596-7513-4D6A-B825-DB6DD5C77D4F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51DD2-5FA8-4D56-A7ED-99CEF7F001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5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>
            <a:extLst>
              <a:ext uri="{FF2B5EF4-FFF2-40B4-BE49-F238E27FC236}">
                <a16:creationId xmlns:a16="http://schemas.microsoft.com/office/drawing/2014/main" id="{7E542C8E-51BF-4354-8EAF-AD9BBAC8F1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>
            <a:extLst>
              <a:ext uri="{FF2B5EF4-FFF2-40B4-BE49-F238E27FC236}">
                <a16:creationId xmlns:a16="http://schemas.microsoft.com/office/drawing/2014/main" id="{AE19AFE8-0F02-4DE8-A368-20071CF25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/>
              <a:t>Комплексный подход к диагностике женского бесплодия.</a:t>
            </a:r>
          </a:p>
          <a:p>
            <a:r>
              <a:rPr lang="ru-RU" altLang="ru-RU" dirty="0"/>
              <a:t>В практике акушеров – гинекологов принято проводить плановую диагностику только части факторов, которые могут быть причиной бесплодия. При этом врожденные аномалии и входящие в них генетические причины бесплодия диагносцируются не в полном объеме.</a:t>
            </a:r>
          </a:p>
          <a:p>
            <a:endParaRPr lang="ru-RU" altLang="ru-RU" dirty="0"/>
          </a:p>
        </p:txBody>
      </p:sp>
      <p:sp>
        <p:nvSpPr>
          <p:cNvPr id="39940" name="Номер слайда 3">
            <a:extLst>
              <a:ext uri="{FF2B5EF4-FFF2-40B4-BE49-F238E27FC236}">
                <a16:creationId xmlns:a16="http://schemas.microsoft.com/office/drawing/2014/main" id="{AA542B77-68D9-478E-A476-057CE9CB26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B9CA43-FDE4-4AA1-8241-2E5D93E94BE6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>
            <a:extLst>
              <a:ext uri="{FF2B5EF4-FFF2-40B4-BE49-F238E27FC236}">
                <a16:creationId xmlns:a16="http://schemas.microsoft.com/office/drawing/2014/main" id="{B4FBFC76-F1FB-4622-8AD1-9910383C1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>
            <a:extLst>
              <a:ext uri="{FF2B5EF4-FFF2-40B4-BE49-F238E27FC236}">
                <a16:creationId xmlns:a16="http://schemas.microsoft.com/office/drawing/2014/main" id="{05A69F41-DA0E-4919-A6D5-80D7CAD18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/>
              <a:t>Комплексный подход к диагностике мужского бесплодия.</a:t>
            </a:r>
          </a:p>
          <a:p>
            <a:r>
              <a:rPr lang="ru-RU" altLang="ru-RU"/>
              <a:t>Как при женском, так и при мужском бесплодии редко проводится полная диагностика всех возможных причин бесплодия. </a:t>
            </a:r>
          </a:p>
          <a:p>
            <a:r>
              <a:rPr lang="ru-RU" altLang="ru-RU"/>
              <a:t>Лаборатория Гемотест разработала большой спектр комплексов, которые оценивают все возможные причины бесплодия. Комплексы соответствуют требованиям по действующим клин рекомендациям и подходам к диагностике таких пациентов.</a:t>
            </a:r>
          </a:p>
          <a:p>
            <a:r>
              <a:rPr lang="ru-RU" altLang="ru-RU"/>
              <a:t>При этом мы предлагаем включать в обследование и исследование кариотипа пары, тк генетический фактор (хромосомные нарушения) может быть причиной бесплодия в 15% случаев как при мужском, так и женском бесплодии.</a:t>
            </a:r>
          </a:p>
          <a:p>
            <a:r>
              <a:rPr lang="ru-RU" altLang="ru-RU"/>
              <a:t>Проведя полное обследование: специализированный комплекс + исследование кариотипа, позволяет принять решение о дальнейшей тактике ведения этой пары, если выявлены отклонения, можно ОБОСНОВАННО направить к генетику или эндокринологу.</a:t>
            </a:r>
          </a:p>
        </p:txBody>
      </p:sp>
      <p:sp>
        <p:nvSpPr>
          <p:cNvPr id="41988" name="Номер слайда 3">
            <a:extLst>
              <a:ext uri="{FF2B5EF4-FFF2-40B4-BE49-F238E27FC236}">
                <a16:creationId xmlns:a16="http://schemas.microsoft.com/office/drawing/2014/main" id="{F7C052CC-DD00-4BF2-BE38-E02CCE13E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F399E3-7758-4C60-A4D2-DED36679D767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28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75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5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5532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5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8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5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6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3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9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8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7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0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8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3FAA-5A9C-4E1E-A7A3-636B82998DEB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5C7069-045B-407C-9040-F6D31F3D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4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asgmu.ru/index.php?page%5bcommon%5d=dept&amp;id=159" TargetMode="External"/><Relationship Id="rId2" Type="http://schemas.openxmlformats.org/officeDocument/2006/relationships/hyperlink" Target="https://krasgmu.ru/index.php?page%5bcommon%5d=org&amp;id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B560DBD7B2FE93D7FFA3F92A8C65E92E4A8E4A24A0029B470DBC3548F1783CC166BAA1BFA5BE24B16D5D222DF06A70C8DD19A9A5E0E6042JAI7Q" TargetMode="External"/><Relationship Id="rId2" Type="http://schemas.openxmlformats.org/officeDocument/2006/relationships/hyperlink" Target="consultantplus://offline/ref=4B560DBD7B2FE93D7FFA3F92A8C65E92E4A8E4A24A0029B470DBC3548F1783CC046BF217F858FD4212C0847399J5I3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B560DBD7B2FE93D7FFA3F92A8C65E92E4A8E4A24A0029B470DBC3548F1783CC166BAA1BFA5BE14512D5D222DF06A70C8DD19A9A5E0E6042JAI7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1772817"/>
            <a:ext cx="6600451" cy="17784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Внутриматочная инсеминация в лечении бесплодия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54760"/>
            <a:ext cx="7272808" cy="1778496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Главный внештатный специалист по репродуктивному здоровью МЗ Красноярского края</a:t>
            </a:r>
          </a:p>
          <a:p>
            <a:pPr algn="ctr"/>
            <a:r>
              <a:rPr lang="ru-RU" sz="2000" dirty="0"/>
              <a:t>Заведующая кафедрой акушерства и гинекологии ИПО</a:t>
            </a:r>
          </a:p>
          <a:p>
            <a:pPr algn="ctr"/>
            <a:r>
              <a:rPr lang="ru-RU" sz="2000" dirty="0"/>
              <a:t>д</a:t>
            </a:r>
            <a:r>
              <a:rPr lang="ru-RU" sz="2000"/>
              <a:t>.</a:t>
            </a:r>
            <a:r>
              <a:rPr lang="ru-RU" sz="2000" dirty="0"/>
              <a:t>м.н.,  доцент </a:t>
            </a:r>
            <a:r>
              <a:rPr lang="ru-RU" sz="2000" dirty="0" err="1"/>
              <a:t>Базина</a:t>
            </a:r>
            <a:r>
              <a:rPr lang="ru-RU" sz="2000" dirty="0"/>
              <a:t> Марина Ивановна</a:t>
            </a:r>
          </a:p>
          <a:p>
            <a:pPr algn="ctr"/>
            <a:r>
              <a:rPr lang="ru-RU" sz="2000" dirty="0"/>
              <a:t>Красноярск</a:t>
            </a:r>
          </a:p>
          <a:p>
            <a:pPr algn="ctr"/>
            <a:r>
              <a:rPr lang="ru-RU" sz="2000" dirty="0"/>
              <a:t>2023 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92696"/>
            <a:ext cx="7632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hlinkClick r:id="rId2"/>
              </a:rPr>
              <a:t>Красноярский государственный медицинский университет им. проф. В.Ф. </a:t>
            </a:r>
            <a:r>
              <a:rPr lang="ru-RU" sz="1400" dirty="0" err="1">
                <a:hlinkClick r:id="rId2"/>
              </a:rPr>
              <a:t>Войно-Ясенецкого</a:t>
            </a:r>
            <a:r>
              <a:rPr lang="ru-RU" sz="1400" dirty="0">
                <a:hlinkClick r:id="rId2"/>
              </a:rPr>
              <a:t> Минздрава России</a:t>
            </a:r>
            <a:endParaRPr lang="ru-RU" sz="1400" dirty="0"/>
          </a:p>
          <a:p>
            <a:pPr algn="ctr"/>
            <a:r>
              <a:rPr lang="ru-RU" sz="1400" dirty="0">
                <a:effectLst/>
                <a:hlinkClick r:id="rId3"/>
              </a:rPr>
              <a:t>Кафедра акушерства и гинекологии ИПО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078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DC020-952A-46A6-957D-BD8EA294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4624"/>
            <a:ext cx="7560840" cy="109190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/>
              <a:t>Противопоказания для проведения программы ЭКО и переноса </a:t>
            </a:r>
            <a:r>
              <a:rPr lang="ru-RU" sz="2000" b="1" dirty="0" err="1"/>
              <a:t>криоконсервированных</a:t>
            </a:r>
            <a:r>
              <a:rPr lang="ru-RU" sz="2000" b="1" dirty="0"/>
              <a:t> эмбрионов (приказ 803н МЗ РФ 2020)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137DAD-391C-47E5-A3D0-CCE8573A7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b="1" dirty="0"/>
              <a:t>ПЕРЕЧЕНЬ ПРОТИВОПОКАЗАНИЙ К ИСПОЛЬЗОВАНИЮ ВСПОМОГАТЕЛЬНЫХ РЕПРОДУКТИВНЫХ ТЕХНОЛОГИЙ И ВНУТРИМАТОЧНОЙ ИНСЕМИНАЦИИ У ЖЕНЩИН (Приложение 3) – приняты в 2023</a:t>
            </a:r>
          </a:p>
          <a:p>
            <a:pPr>
              <a:defRPr/>
            </a:pPr>
            <a:endParaRPr lang="ru-RU" sz="1867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CEF5557-AF14-40C4-BD61-852C7B6E3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27009"/>
              </p:ext>
            </p:extLst>
          </p:nvPr>
        </p:nvGraphicFramePr>
        <p:xfrm>
          <a:off x="553509" y="2636911"/>
          <a:ext cx="7844368" cy="3240358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№п/п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заболевания или состояния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Форма, стадия, степень, фаза заболевания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заболевания по </a:t>
                      </a: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МКБ-10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4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960" marR="60960" marT="30483" marB="30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0960" marR="60960" marT="30483" marB="30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960" marR="60960" marT="30483" marB="30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0960" marR="60960" marT="30483" marB="30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0960" marR="60960" marT="30483" marB="30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41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«НЕКОТОРЫЕ ИНФЕКЦИОННЫЕ И ПАРАЗИТАРНЫЕ БОЛЕЗНИ» </a:t>
                      </a:r>
                    </a:p>
                  </a:txBody>
                  <a:tcPr marL="60960" marR="60960" marT="30483" marB="304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66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Кишечные инфекции</a:t>
                      </a:r>
                      <a:endParaRPr kumimoji="0" lang="ru-RU" alt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формы</a:t>
                      </a:r>
                      <a:endParaRPr kumimoji="0" lang="ru-RU" alt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A</a:t>
                      </a: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A09</a:t>
                      </a:r>
                      <a:endParaRPr kumimoji="0" lang="ru-RU" alt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Противопоказание для всех этапов ВРТ и ВМИ </a:t>
                      </a:r>
                      <a:endParaRPr kumimoji="0" lang="ru-RU" alt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66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Туберкулез</a:t>
                      </a:r>
                      <a:endParaRPr kumimoji="0" lang="ru-RU" alt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стадия</a:t>
                      </a:r>
                      <a:endParaRPr kumimoji="0" lang="ru-RU" alt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A15</a:t>
                      </a: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A19</a:t>
                      </a:r>
                      <a:endParaRPr kumimoji="0" lang="ru-RU" alt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9289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3861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8433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300538" indent="-642938" defTabSz="6175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617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Противопоказание для всех этапов ВРТ и ВМИ </a:t>
                      </a:r>
                    </a:p>
                  </a:txBody>
                  <a:tcPr marL="26247" marR="26247" marT="43185" marB="4318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30132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/>
              <a:t>Оказание медицинской помощи с использованием 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Autofit/>
          </a:bodyPr>
          <a:lstStyle/>
          <a:p>
            <a:r>
              <a:rPr lang="ru-RU" sz="2000" dirty="0"/>
              <a:t>ИИ может применяться </a:t>
            </a:r>
            <a:r>
              <a:rPr lang="ru-RU" sz="2000" dirty="0">
                <a:solidFill>
                  <a:srgbClr val="C00000"/>
                </a:solidFill>
              </a:rPr>
              <a:t>как в естественном цикле, так и с использованием овариальной стимуляции (ОС)</a:t>
            </a:r>
            <a:r>
              <a:rPr lang="ru-RU" sz="2000" dirty="0"/>
              <a:t> с применением лекарственных препаратов, зарегистрированных на территории Российской Федерации, в соответствии с инструкцией по применению.</a:t>
            </a:r>
          </a:p>
          <a:p>
            <a:r>
              <a:rPr lang="ru-RU" sz="2000" dirty="0"/>
              <a:t>При росте </a:t>
            </a:r>
            <a:r>
              <a:rPr lang="ru-RU" sz="2000" dirty="0">
                <a:solidFill>
                  <a:srgbClr val="C00000"/>
                </a:solidFill>
              </a:rPr>
              <a:t>3-х и более доминантных фолликулов ИИ </a:t>
            </a:r>
            <a:r>
              <a:rPr lang="ru-RU" sz="2000" dirty="0"/>
              <a:t>не проводят в связи с высоким риском многоплодия. </a:t>
            </a:r>
          </a:p>
          <a:p>
            <a:r>
              <a:rPr lang="ru-RU" sz="2000" dirty="0"/>
              <a:t>При проведении ИИ осуществляется ведение журнала учета искусственных </a:t>
            </a:r>
            <a:r>
              <a:rPr lang="ru-RU" sz="2000" dirty="0" err="1"/>
              <a:t>инсеминаций</a:t>
            </a:r>
            <a:r>
              <a:rPr lang="ru-RU" sz="2000" dirty="0"/>
              <a:t> по форме согласно приложению N 12 к настоящему приказу.</a:t>
            </a:r>
          </a:p>
          <a:p>
            <a:endParaRPr lang="ru-RU" sz="1600" dirty="0"/>
          </a:p>
          <a:p>
            <a:endParaRPr lang="ru-RU" sz="1600" dirty="0"/>
          </a:p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</a:rPr>
              <a:t>Приказ М3 РФ № 803 от 2021 г</a:t>
            </a:r>
            <a:endParaRPr lang="ru-RU" sz="1600" dirty="0"/>
          </a:p>
          <a:p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858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 что еще стоит обращать внимание, выбирая ВМИ?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>
            <a:normAutofit/>
          </a:bodyPr>
          <a:lstStyle/>
          <a:p>
            <a:r>
              <a:rPr lang="ru-RU" sz="3600" dirty="0"/>
              <a:t>Возраст женщины</a:t>
            </a:r>
            <a:br>
              <a:rPr lang="ru-RU" sz="3600" dirty="0"/>
            </a:br>
            <a:endParaRPr lang="ru-RU" sz="3600" dirty="0"/>
          </a:p>
          <a:p>
            <a:endParaRPr lang="ru-RU" sz="3600" dirty="0"/>
          </a:p>
          <a:p>
            <a:r>
              <a:rPr lang="ru-RU" sz="3600" dirty="0"/>
              <a:t>Длительность </a:t>
            </a:r>
            <a:r>
              <a:rPr lang="ru-RU" sz="3600" dirty="0" err="1"/>
              <a:t>субфертильности</a:t>
            </a:r>
            <a:r>
              <a:rPr lang="ru-RU" sz="3600" dirty="0"/>
              <a:t> спермы</a:t>
            </a:r>
          </a:p>
        </p:txBody>
      </p:sp>
    </p:spTree>
    <p:extLst>
      <p:ext uri="{BB962C8B-B14F-4D97-AF65-F5344CB8AC3E}">
        <p14:creationId xmlns:p14="http://schemas.microsoft.com/office/powerpoint/2010/main" val="3293557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22689-D978-4AF7-BD36-7AC1C845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9" y="620688"/>
            <a:ext cx="653402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Оказание медицинской помощи с использованием ВРТ и ИИ у ВИЧ-инфицированных пациентов</a:t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965174-7ADF-443C-9C33-B3FAF8175B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6290" y="1412776"/>
            <a:ext cx="7688110" cy="1368152"/>
          </a:xfrm>
        </p:spPr>
        <p:txBody>
          <a:bodyPr/>
          <a:lstStyle/>
          <a:p>
            <a:endParaRPr lang="ru-RU" dirty="0"/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ВИЧ-инфекция не является противопоказанием к оказанию пациентам медицинской помощи с использованием ВРТ и ИИ, за исключением форм и стадий, предусмотренных перечнем противопоказаний.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D6100B-C896-470E-857F-A674D4EE6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3649" y="2852936"/>
            <a:ext cx="7130751" cy="3744416"/>
          </a:xfrm>
        </p:spPr>
        <p:txBody>
          <a:bodyPr>
            <a:normAutofit/>
          </a:bodyPr>
          <a:lstStyle/>
          <a:p>
            <a:r>
              <a:rPr lang="ru-RU" dirty="0"/>
              <a:t>ВИЧ-инфицированные пациенты с позиции показаний к применению репродуктивных технологий могут быть разделены </a:t>
            </a:r>
            <a:r>
              <a:rPr lang="ru-RU" b="1" dirty="0">
                <a:solidFill>
                  <a:schemeClr val="tx1"/>
                </a:solidFill>
              </a:rPr>
              <a:t>на 2 группы:</a:t>
            </a:r>
          </a:p>
          <a:p>
            <a:r>
              <a:rPr lang="ru-RU" dirty="0"/>
              <a:t>а) пациенты с </a:t>
            </a:r>
            <a:r>
              <a:rPr lang="ru-RU" b="1" dirty="0">
                <a:solidFill>
                  <a:schemeClr val="tx1"/>
                </a:solidFill>
              </a:rPr>
              <a:t>ненарушенным фертильным статусом </a:t>
            </a:r>
            <a:r>
              <a:rPr lang="ru-RU" dirty="0"/>
              <a:t>- </a:t>
            </a:r>
            <a:r>
              <a:rPr lang="ru-RU" dirty="0" err="1"/>
              <a:t>дискордантные</a:t>
            </a:r>
            <a:r>
              <a:rPr lang="ru-RU" dirty="0"/>
              <a:t> пары (носитель – один из партнеров), которые предохраняются при половой жизни с целью профилактики инфицирования ВИЧ-негативного партнера;</a:t>
            </a:r>
          </a:p>
          <a:p>
            <a:r>
              <a:rPr lang="ru-RU" dirty="0"/>
              <a:t>б) пациенты, у которых </a:t>
            </a:r>
            <a:r>
              <a:rPr lang="ru-RU" b="1" dirty="0">
                <a:solidFill>
                  <a:schemeClr val="tx1"/>
                </a:solidFill>
              </a:rPr>
              <a:t>имеются нарушения фертильного статуса</a:t>
            </a:r>
            <a:r>
              <a:rPr lang="ru-RU" dirty="0"/>
              <a:t> - </a:t>
            </a:r>
            <a:r>
              <a:rPr lang="ru-RU" dirty="0" err="1"/>
              <a:t>конкордантные</a:t>
            </a:r>
            <a:r>
              <a:rPr lang="ru-RU" dirty="0"/>
              <a:t> пары(оба партнера - носители инфекции) и </a:t>
            </a:r>
            <a:r>
              <a:rPr lang="ru-RU" dirty="0" err="1"/>
              <a:t>дискордантные</a:t>
            </a:r>
            <a:r>
              <a:rPr lang="ru-RU" dirty="0"/>
              <a:t> пары (носитель - один из партнеров).</a:t>
            </a:r>
          </a:p>
        </p:txBody>
      </p:sp>
    </p:spTree>
    <p:extLst>
      <p:ext uri="{BB962C8B-B14F-4D97-AF65-F5344CB8AC3E}">
        <p14:creationId xmlns:p14="http://schemas.microsoft.com/office/powerpoint/2010/main" val="5892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E6E64-8CAA-4427-9F13-D7426736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88640"/>
            <a:ext cx="7416823" cy="129614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Оказание медицинской помощи с использованием ВРТ и ИИ у ВИЧ-инфицированных пациентов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D72BFF-9420-45AB-AB9A-86B65FA7F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992887" cy="4968552"/>
          </a:xfrm>
        </p:spPr>
        <p:txBody>
          <a:bodyPr>
            <a:normAutofit/>
          </a:bodyPr>
          <a:lstStyle/>
          <a:p>
            <a:r>
              <a:rPr lang="ru-RU" sz="2000" dirty="0"/>
              <a:t>Обследование пациентов и проведение программ ВРТ или ИИ возможно только при наличии заключения из Центра по профилактике и борьбе со СПИДом и инфекционными заболеваниями (медицинские организации, в которых в отношении пациента установлено диспансерное наблюдение). </a:t>
            </a:r>
          </a:p>
          <a:p>
            <a:endParaRPr lang="ru-RU" sz="2000" dirty="0"/>
          </a:p>
          <a:p>
            <a:r>
              <a:rPr lang="ru-RU" sz="2000" dirty="0"/>
              <a:t>Заключение должно содержать краткую выписку из истории болезни и диагноз, результаты анализов на ВИЧ-инфекцию, указание на отсутствие противопоказаний и особые условия (например, параллельное проведение антиретровирусной терапии) к оказанию  данного вида медицинской помощи и вынашиванию беременности.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90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0ABA9-BACE-43D4-8A45-AA7DF31A8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5" y="332656"/>
            <a:ext cx="698673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Оказание медицинской помощи с использованием ВРТ и ИИ у ВИЧ-инфицированных пациентов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DF9D43-E775-4BC2-8E85-AA2C8EDEC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1" y="1700808"/>
            <a:ext cx="7562800" cy="4392488"/>
          </a:xfrm>
        </p:spPr>
        <p:txBody>
          <a:bodyPr/>
          <a:lstStyle/>
          <a:p>
            <a:r>
              <a:rPr lang="ru-RU" sz="2000" dirty="0"/>
              <a:t>ВИЧ-инфицированная одинокая женщина, а также </a:t>
            </a:r>
            <a:r>
              <a:rPr lang="ru-RU" sz="2000" dirty="0" err="1"/>
              <a:t>дискордантные</a:t>
            </a:r>
            <a:r>
              <a:rPr lang="ru-RU" sz="2000" dirty="0"/>
              <a:t> по ВИЧ-инфекции мужчина и женщина </a:t>
            </a:r>
            <a:r>
              <a:rPr lang="ru-RU" sz="2000" b="1" dirty="0"/>
              <a:t>в период проведения ВРТ или ИИ </a:t>
            </a:r>
            <a:r>
              <a:rPr lang="ru-RU" sz="2000" dirty="0"/>
              <a:t>наблюдаются совместно специалистами Центра ВРТ и Центра по профилактике и борьбе со СПИД и инфекционными заболеваниями. 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/>
              <a:t>При наступлении беременности женщина </a:t>
            </a:r>
            <a:r>
              <a:rPr lang="ru-RU" sz="2000" dirty="0"/>
              <a:t>наблюдается врачом-акушером-гинекологом женской консультации и врачом-инфекционистом Центра по профилактике и борьбе со СПИД и инфекционными заболеваниями.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189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7216BA8-761E-4990-8B75-FC228244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188640"/>
            <a:ext cx="65892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Оказание медицинской помощи с использованием ВРТ и ИИ у ВИЧ-инфицированных пациентов</a:t>
            </a:r>
            <a:endParaRPr lang="ru-RU" sz="2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0A4583B-5B83-4C77-B501-D3A27E1D6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7" y="2136706"/>
            <a:ext cx="3528392" cy="376739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Перед использованием ВРТ или ИИ ВИЧ-</a:t>
            </a:r>
            <a:r>
              <a:rPr lang="ru-RU" dirty="0" err="1"/>
              <a:t>дискордантные</a:t>
            </a:r>
            <a:r>
              <a:rPr lang="ru-RU" dirty="0"/>
              <a:t> мужчина и женщина </a:t>
            </a:r>
            <a:r>
              <a:rPr lang="ru-RU" b="1" dirty="0"/>
              <a:t>должны использовать презерватив при каждом половом контакте в период проведения процедуры и во время беременности.</a:t>
            </a:r>
          </a:p>
          <a:p>
            <a:endParaRPr lang="ru-RU" dirty="0"/>
          </a:p>
          <a:p>
            <a:r>
              <a:rPr lang="ru-RU" dirty="0"/>
              <a:t>По данным клинико-лабораторного обследования в Центре по профилактике и борьбе со СПИД и инфекционными заболеваниями необходимо убедиться в том, </a:t>
            </a:r>
            <a:r>
              <a:rPr lang="ru-RU" b="1" dirty="0"/>
              <a:t>что женщина перед проведением ВРТ или ИИ не инфицирована ВИЧ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182431-A564-4E0A-83A4-175B6163A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041" y="2136706"/>
            <a:ext cx="3744416" cy="424462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назначении женщине лекарственных препаратов в программах ВРТ следует учитывать их лекарственное взаимодействие с антиретровирусными лекарственными препаратами.</a:t>
            </a:r>
          </a:p>
          <a:p>
            <a:r>
              <a:rPr lang="ru-RU" b="1" dirty="0"/>
              <a:t>Овариальную стимуляцию целесообразно проводить на фоне лечения антиретровирусными лекарственными препаратами, независимо от наличия показаний к началу лечения ВИЧ-инфекции. </a:t>
            </a:r>
          </a:p>
          <a:p>
            <a:r>
              <a:rPr lang="ru-RU" dirty="0"/>
              <a:t>При наступлении беременности антиретровирусную терапию следует продолжить на весь период </a:t>
            </a:r>
            <a:r>
              <a:rPr lang="ru-RU" dirty="0" err="1"/>
              <a:t>гестации</a:t>
            </a:r>
            <a:r>
              <a:rPr lang="ru-RU" dirty="0"/>
              <a:t> до родов.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745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39179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Какова физиологическая основа спонтанного созревания фолликула и овуляции?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16832"/>
            <a:ext cx="7319784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В основе лежит сложное взаимодействие между 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  <a:p>
            <a:r>
              <a:rPr lang="ru-RU" dirty="0"/>
              <a:t>выработкой ФСГ и ЛГ передней долей гипофиза,</a:t>
            </a:r>
            <a:br>
              <a:rPr lang="ru-RU" dirty="0"/>
            </a:b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гормональной обратной связью в виде продукции</a:t>
            </a:r>
            <a:br>
              <a:rPr lang="ru-RU" dirty="0"/>
            </a:br>
            <a:r>
              <a:rPr lang="ru-RU" dirty="0"/>
              <a:t>яичниками эстрогенов, </a:t>
            </a:r>
            <a:r>
              <a:rPr lang="ru-RU" dirty="0" err="1"/>
              <a:t>ингибина</a:t>
            </a:r>
            <a:r>
              <a:rPr lang="ru-RU" dirty="0"/>
              <a:t> В, </a:t>
            </a:r>
            <a:r>
              <a:rPr lang="ru-RU" dirty="0" err="1"/>
              <a:t>активина</a:t>
            </a:r>
            <a:r>
              <a:rPr lang="ru-RU" dirty="0"/>
              <a:t> и</a:t>
            </a:r>
            <a:br>
              <a:rPr lang="ru-RU" dirty="0"/>
            </a:br>
            <a:r>
              <a:rPr lang="ru-RU" dirty="0"/>
              <a:t>действием других </a:t>
            </a:r>
            <a:r>
              <a:rPr lang="ru-RU" dirty="0" err="1"/>
              <a:t>паракриновых</a:t>
            </a:r>
            <a:r>
              <a:rPr lang="ru-RU" dirty="0"/>
              <a:t> и </a:t>
            </a:r>
            <a:r>
              <a:rPr lang="ru-RU" dirty="0" err="1"/>
              <a:t>аутокриновых</a:t>
            </a:r>
            <a:br>
              <a:rPr lang="ru-RU" dirty="0"/>
            </a:br>
            <a:r>
              <a:rPr lang="ru-RU" dirty="0"/>
              <a:t>факторов</a:t>
            </a:r>
          </a:p>
          <a:p>
            <a:endParaRPr lang="ru-RU" dirty="0"/>
          </a:p>
          <a:p>
            <a:r>
              <a:rPr lang="ru-RU" dirty="0" err="1">
                <a:solidFill>
                  <a:srgbClr val="C00000"/>
                </a:solidFill>
              </a:rPr>
              <a:t>Фолликулогенез</a:t>
            </a:r>
            <a:r>
              <a:rPr lang="ru-RU" dirty="0">
                <a:solidFill>
                  <a:srgbClr val="C00000"/>
                </a:solidFill>
              </a:rPr>
              <a:t> у женщины в норме приводит к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созреванию одной яйцеклетки </a:t>
            </a:r>
            <a:r>
              <a:rPr lang="ru-RU" dirty="0"/>
              <a:t>путем селекции из</a:t>
            </a:r>
            <a:br>
              <a:rPr lang="ru-RU" dirty="0"/>
            </a:br>
            <a:r>
              <a:rPr lang="ru-RU" dirty="0"/>
              <a:t>группы зреющих фолликулов одного доминантного и регрессии остальных фолликулов</a:t>
            </a:r>
          </a:p>
        </p:txBody>
      </p:sp>
    </p:spTree>
    <p:extLst>
      <p:ext uri="{BB962C8B-B14F-4D97-AF65-F5344CB8AC3E}">
        <p14:creationId xmlns:p14="http://schemas.microsoft.com/office/powerpoint/2010/main" val="419448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4777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Какие имеются препараты для КО и СО?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060848"/>
            <a:ext cx="7021408" cy="3528392"/>
          </a:xfrm>
        </p:spPr>
        <p:txBody>
          <a:bodyPr>
            <a:normAutofit/>
          </a:bodyPr>
          <a:lstStyle/>
          <a:p>
            <a:r>
              <a:rPr lang="ru-RU" sz="2800" dirty="0" err="1"/>
              <a:t>Кломифен</a:t>
            </a:r>
            <a:r>
              <a:rPr lang="ru-RU" sz="2800" dirty="0"/>
              <a:t> цитрат ( КЦ)</a:t>
            </a:r>
            <a:br>
              <a:rPr lang="ru-RU" sz="2800" dirty="0"/>
            </a:br>
            <a:endParaRPr lang="ru-RU" sz="2800" dirty="0"/>
          </a:p>
          <a:p>
            <a:r>
              <a:rPr lang="ru-RU" sz="2800" dirty="0"/>
              <a:t>Человеческие менопаузальные гонадотропины (</a:t>
            </a:r>
            <a:r>
              <a:rPr lang="ru-RU" sz="2800" dirty="0" err="1"/>
              <a:t>чМГ</a:t>
            </a:r>
            <a:r>
              <a:rPr lang="ru-RU" sz="2800" dirty="0"/>
              <a:t>)</a:t>
            </a:r>
          </a:p>
          <a:p>
            <a:endParaRPr lang="ru-RU" sz="2800" dirty="0"/>
          </a:p>
          <a:p>
            <a:r>
              <a:rPr lang="ru-RU" sz="2800" dirty="0"/>
              <a:t>Рекомбинантный ФСГ гонадотропины (р-ФСГ)</a:t>
            </a:r>
          </a:p>
        </p:txBody>
      </p:sp>
    </p:spTree>
    <p:extLst>
      <p:ext uri="{BB962C8B-B14F-4D97-AF65-F5344CB8AC3E}">
        <p14:creationId xmlns:p14="http://schemas.microsoft.com/office/powerpoint/2010/main" val="191833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06BC41E-9CF8-4764-8A33-332210A3F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09" y="3779309"/>
            <a:ext cx="1407583" cy="352425"/>
          </a:xfrm>
          <a:prstGeom prst="rect">
            <a:avLst/>
          </a:prstGeom>
          <a:solidFill>
            <a:srgbClr val="8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55671A9-520B-4C00-9E32-7952C3B70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6" y="3838575"/>
            <a:ext cx="8879417" cy="37657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sz="1847" i="1" dirty="0"/>
              <a:t>1    2    3    4    5    6    7    8    9  10  11  12  13  14   15  16  17  18  …  26  27  28 </a:t>
            </a:r>
          </a:p>
        </p:txBody>
      </p:sp>
      <p:sp>
        <p:nvSpPr>
          <p:cNvPr id="189444" name="Rectangle 4">
            <a:extLst>
              <a:ext uri="{FF2B5EF4-FFF2-40B4-BE49-F238E27FC236}">
                <a16:creationId xmlns:a16="http://schemas.microsoft.com/office/drawing/2014/main" id="{962E5007-D233-4DA8-A129-349AAB10E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2700" y="1063625"/>
            <a:ext cx="7037917" cy="558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defRPr/>
            </a:pPr>
            <a:r>
              <a:rPr lang="ru-RU" sz="2463" b="1" dirty="0"/>
              <a:t>Цикл контролируемой индукции овуляции </a:t>
            </a: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477B1053-8A7A-48B0-84B7-D59DDBA6F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26" y="4170892"/>
            <a:ext cx="6428317" cy="137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756C5695-102B-4133-AEA9-4341ACF98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3833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95992318-D377-49DC-BB65-281F2B3BE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6992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B1EE0AC3-B1EA-46CB-A7CA-7F78D2BF3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150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7BE6DFC1-13A3-402C-92BE-F9CA7C298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3309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22F8F8F4-33FE-4FCD-8DB2-D59C2EED9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6467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708AA391-35EB-4913-B8A2-8CE96AEC7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0683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FE11DF94-8D7D-450B-85C3-B811BC44E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3842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F6AC3E56-E693-47B8-848C-9860DE4A1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000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8D17445E-F9E6-4913-A59E-560BA5F66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5859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25258FD7-F44B-45F1-9D82-F273ADEAC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9017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A687AA86-087A-4ECA-A9F5-C3A430EA8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2175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871F7264-BE00-4685-8C46-66F2D6C19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5333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7AAB9475-F71D-450F-888C-527C55F2A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4475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AE0627B3-C195-41E3-BC64-98B2F6DAE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1650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10B234F7-7AC6-413D-BB94-1099234AF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5867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02629845-8B94-43E6-BB18-DBD90BD70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D2AF4676-198C-43C7-A6BD-49E6015EA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183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15D6E8D6-BA82-4828-B64B-39D2B3F98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5342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ED1D6DED-C4C6-4D9A-9CBD-B20E26399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0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5" name="Line 25">
            <a:extLst>
              <a:ext uri="{FF2B5EF4-FFF2-40B4-BE49-F238E27FC236}">
                <a16:creationId xmlns:a16="http://schemas.microsoft.com/office/drawing/2014/main" id="{95522CC2-62BD-4A9E-8E7C-A1E3AB21C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1659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6" name="Line 26">
            <a:extLst>
              <a:ext uri="{FF2B5EF4-FFF2-40B4-BE49-F238E27FC236}">
                <a16:creationId xmlns:a16="http://schemas.microsoft.com/office/drawing/2014/main" id="{11087153-1753-4E5F-AB05-B7AC70E02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817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87" name="Line 27">
            <a:extLst>
              <a:ext uri="{FF2B5EF4-FFF2-40B4-BE49-F238E27FC236}">
                <a16:creationId xmlns:a16="http://schemas.microsoft.com/office/drawing/2014/main" id="{1A536926-E440-4B93-9619-D4985BF10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60444" name="Rectangle 28">
            <a:extLst>
              <a:ext uri="{FF2B5EF4-FFF2-40B4-BE49-F238E27FC236}">
                <a16:creationId xmlns:a16="http://schemas.microsoft.com/office/drawing/2014/main" id="{8B450A54-6C08-4E9B-B746-F08F4B3D4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598209"/>
            <a:ext cx="1519767" cy="10382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i="1">
                <a:solidFill>
                  <a:srgbClr val="800000"/>
                </a:solidFill>
              </a:rPr>
              <a:t>КЛ 50-100 мг</a:t>
            </a:r>
          </a:p>
          <a:p>
            <a:pPr algn="ctr"/>
            <a:r>
              <a:rPr lang="ru-RU" altLang="ru-RU" sz="1200" b="1" i="1">
                <a:solidFill>
                  <a:srgbClr val="800000"/>
                </a:solidFill>
              </a:rPr>
              <a:t>Или</a:t>
            </a:r>
          </a:p>
          <a:p>
            <a:pPr algn="ctr"/>
            <a:r>
              <a:rPr lang="ru-RU" altLang="ru-RU" sz="1200" b="1" i="1">
                <a:solidFill>
                  <a:srgbClr val="800000"/>
                </a:solidFill>
              </a:rPr>
              <a:t>Летразол 2,5-5 мг</a:t>
            </a:r>
          </a:p>
        </p:txBody>
      </p:sp>
      <p:sp>
        <p:nvSpPr>
          <p:cNvPr id="15389" name="Line 29">
            <a:extLst>
              <a:ext uri="{FF2B5EF4-FFF2-40B4-BE49-F238E27FC236}">
                <a16:creationId xmlns:a16="http://schemas.microsoft.com/office/drawing/2014/main" id="{47B2834B-5087-4C97-9134-AD3470C27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9333" y="3046943"/>
            <a:ext cx="0" cy="70379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5390" name="Text Box 30">
            <a:extLst>
              <a:ext uri="{FF2B5EF4-FFF2-40B4-BE49-F238E27FC236}">
                <a16:creationId xmlns:a16="http://schemas.microsoft.com/office/drawing/2014/main" id="{175DF2C8-8EAD-47C9-8931-8EACA4A7F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0" y="2708276"/>
            <a:ext cx="1155700" cy="32919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539" i="1"/>
              <a:t>ЧХГ</a:t>
            </a:r>
            <a:endParaRPr lang="ru-RU" altLang="ru-RU" sz="1847" i="1"/>
          </a:p>
        </p:txBody>
      </p:sp>
      <p:sp>
        <p:nvSpPr>
          <p:cNvPr id="15391" name="Oval 31">
            <a:extLst>
              <a:ext uri="{FF2B5EF4-FFF2-40B4-BE49-F238E27FC236}">
                <a16:creationId xmlns:a16="http://schemas.microsoft.com/office/drawing/2014/main" id="{B82AA2EA-5B29-475C-96CD-161B804ED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442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5392" name="Oval 32">
            <a:extLst>
              <a:ext uri="{FF2B5EF4-FFF2-40B4-BE49-F238E27FC236}">
                <a16:creationId xmlns:a16="http://schemas.microsoft.com/office/drawing/2014/main" id="{C63E825B-9758-4960-9E37-20F2A069C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817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5393" name="Oval 33">
            <a:extLst>
              <a:ext uri="{FF2B5EF4-FFF2-40B4-BE49-F238E27FC236}">
                <a16:creationId xmlns:a16="http://schemas.microsoft.com/office/drawing/2014/main" id="{D9952E29-2F4E-4D73-AE26-29CC03FE7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867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5394" name="Rectangle 34">
            <a:extLst>
              <a:ext uri="{FF2B5EF4-FFF2-40B4-BE49-F238E27FC236}">
                <a16:creationId xmlns:a16="http://schemas.microsoft.com/office/drawing/2014/main" id="{C46495B2-7855-463B-B776-750E7090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726" y="1946276"/>
            <a:ext cx="2072217" cy="3598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5395" name="Oval 35">
            <a:extLst>
              <a:ext uri="{FF2B5EF4-FFF2-40B4-BE49-F238E27FC236}">
                <a16:creationId xmlns:a16="http://schemas.microsoft.com/office/drawing/2014/main" id="{DA8BCC4C-D378-432D-8516-9AFDC8B60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842" y="1997076"/>
            <a:ext cx="176741" cy="17568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5396" name="Text Box 36">
            <a:extLst>
              <a:ext uri="{FF2B5EF4-FFF2-40B4-BE49-F238E27FC236}">
                <a16:creationId xmlns:a16="http://schemas.microsoft.com/office/drawing/2014/main" id="{1CEF677D-BE30-4543-9691-F81482801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883" y="1946276"/>
            <a:ext cx="1758366" cy="32919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sz="1539" i="1"/>
              <a:t>УЗ мониторинг</a:t>
            </a:r>
            <a:endParaRPr lang="ru-RU" altLang="ru-RU" sz="1847"/>
          </a:p>
        </p:txBody>
      </p:sp>
      <p:sp>
        <p:nvSpPr>
          <p:cNvPr id="15397" name="Line 37">
            <a:extLst>
              <a:ext uri="{FF2B5EF4-FFF2-40B4-BE49-F238E27FC236}">
                <a16:creationId xmlns:a16="http://schemas.microsoft.com/office/drawing/2014/main" id="{A824E12B-39C8-4D78-8D35-7E85945EC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1059" y="4240742"/>
            <a:ext cx="0" cy="605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89478" name="Text Box 38">
            <a:extLst>
              <a:ext uri="{FF2B5EF4-FFF2-40B4-BE49-F238E27FC236}">
                <a16:creationId xmlns:a16="http://schemas.microsoft.com/office/drawing/2014/main" id="{000D6F91-81FD-4BFF-B75B-480B1F35B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842" y="4976283"/>
            <a:ext cx="1875835" cy="376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47" i="1">
                <a:effectLst>
                  <a:outerShdw blurRad="38100" dist="38100" dir="2700000" algn="tl">
                    <a:srgbClr val="000000"/>
                  </a:outerShdw>
                </a:effectLst>
              </a:rPr>
              <a:t>М-ЭХО</a:t>
            </a:r>
            <a:r>
              <a:rPr lang="en-US" sz="1847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47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≤ 6</a:t>
            </a:r>
            <a:r>
              <a:rPr lang="ru-RU" sz="1847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мм</a:t>
            </a:r>
            <a:endParaRPr lang="en-US" sz="1847" i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5399" name="Rectangle 39">
            <a:extLst>
              <a:ext uri="{FF2B5EF4-FFF2-40B4-BE49-F238E27FC236}">
                <a16:creationId xmlns:a16="http://schemas.microsoft.com/office/drawing/2014/main" id="{132A94EA-0C5F-4A61-974D-617C48340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759" y="5293229"/>
            <a:ext cx="5066241" cy="329193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539" i="1" dirty="0" err="1">
                <a:solidFill>
                  <a:srgbClr val="800000"/>
                </a:solidFill>
              </a:rPr>
              <a:t>Эстрожель</a:t>
            </a:r>
            <a:r>
              <a:rPr lang="ru-RU" altLang="ru-RU" sz="1539" i="1" dirty="0">
                <a:solidFill>
                  <a:srgbClr val="800000"/>
                </a:solidFill>
              </a:rPr>
              <a:t> 1,5-3 мг</a:t>
            </a:r>
          </a:p>
        </p:txBody>
      </p:sp>
      <p:sp>
        <p:nvSpPr>
          <p:cNvPr id="15400" name="Rectangle 40">
            <a:extLst>
              <a:ext uri="{FF2B5EF4-FFF2-40B4-BE49-F238E27FC236}">
                <a16:creationId xmlns:a16="http://schemas.microsoft.com/office/drawing/2014/main" id="{390AA9A1-6432-4D29-B549-13F057C14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6" y="4297338"/>
            <a:ext cx="3489325" cy="32919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539" i="1" dirty="0">
                <a:solidFill>
                  <a:schemeClr val="bg1"/>
                </a:solidFill>
              </a:rPr>
              <a:t>Прогестерон</a:t>
            </a:r>
          </a:p>
        </p:txBody>
      </p:sp>
      <p:sp>
        <p:nvSpPr>
          <p:cNvPr id="15401" name="Oval 41">
            <a:extLst>
              <a:ext uri="{FF2B5EF4-FFF2-40B4-BE49-F238E27FC236}">
                <a16:creationId xmlns:a16="http://schemas.microsoft.com/office/drawing/2014/main" id="{6F1EF2C8-62FA-4BBD-9CD0-89E40E514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759" y="3666067"/>
            <a:ext cx="116417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">
            <a:extLst>
              <a:ext uri="{FF2B5EF4-FFF2-40B4-BE49-F238E27FC236}">
                <a16:creationId xmlns:a16="http://schemas.microsoft.com/office/drawing/2014/main" id="{97E51DE3-716F-4252-950C-385B91F806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672" y="188640"/>
            <a:ext cx="7043845" cy="1025470"/>
          </a:xfrm>
        </p:spPr>
        <p:txBody>
          <a:bodyPr vert="horz" wrap="square" lIns="0" tIns="40382" rIns="0" bIns="0" rtlCol="0" anchor="t">
            <a:spAutoFit/>
          </a:bodyPr>
          <a:lstStyle/>
          <a:p>
            <a:pPr marL="3366">
              <a:spcBef>
                <a:spcPts val="318"/>
              </a:spcBef>
              <a:defRPr/>
            </a:pPr>
            <a:r>
              <a:rPr lang="ru-RU" sz="2133" spc="-11" dirty="0">
                <a:solidFill>
                  <a:schemeClr val="tx2">
                    <a:lumMod val="75000"/>
                  </a:schemeClr>
                </a:solidFill>
              </a:rPr>
              <a:t>Актуальные российские регламентирующие документы по вспомогательным репродуктивным технологиям</a:t>
            </a:r>
            <a:r>
              <a:rPr sz="2133" spc="-11" baseline="30000" dirty="0">
                <a:solidFill>
                  <a:schemeClr val="tx2">
                    <a:lumMod val="75000"/>
                  </a:schemeClr>
                </a:solidFill>
              </a:rPr>
              <a:t>1-</a:t>
            </a:r>
            <a:r>
              <a:rPr lang="ru-RU" sz="2133" spc="-11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sz="2133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object 7">
            <a:extLst>
              <a:ext uri="{FF2B5EF4-FFF2-40B4-BE49-F238E27FC236}">
                <a16:creationId xmlns:a16="http://schemas.microsoft.com/office/drawing/2014/main" id="{18CBE8F2-1831-47E0-9D1A-F2FDEF0B902C}"/>
              </a:ext>
            </a:extLst>
          </p:cNvPr>
          <p:cNvGrpSpPr/>
          <p:nvPr/>
        </p:nvGrpSpPr>
        <p:grpSpPr>
          <a:xfrm>
            <a:off x="3143842" y="2117279"/>
            <a:ext cx="2327995" cy="3327945"/>
            <a:chOff x="8148294" y="1727176"/>
            <a:chExt cx="3886835" cy="4313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8" name="object 8">
              <a:extLst>
                <a:ext uri="{FF2B5EF4-FFF2-40B4-BE49-F238E27FC236}">
                  <a16:creationId xmlns:a16="http://schemas.microsoft.com/office/drawing/2014/main" id="{109E807A-653F-4E65-B16D-1432F8B0684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48294" y="1727176"/>
              <a:ext cx="3886252" cy="431296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9" name="object 9">
              <a:extLst>
                <a:ext uri="{FF2B5EF4-FFF2-40B4-BE49-F238E27FC236}">
                  <a16:creationId xmlns:a16="http://schemas.microsoft.com/office/drawing/2014/main" id="{53634D17-D5A4-4772-ACBB-96CF3E01537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58480" y="1737360"/>
              <a:ext cx="3810000" cy="4236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0" name="object 4">
            <a:extLst>
              <a:ext uri="{FF2B5EF4-FFF2-40B4-BE49-F238E27FC236}">
                <a16:creationId xmlns:a16="http://schemas.microsoft.com/office/drawing/2014/main" id="{991DA270-9136-4F10-BC24-345405F462A1}"/>
              </a:ext>
            </a:extLst>
          </p:cNvPr>
          <p:cNvSpPr txBox="1"/>
          <p:nvPr/>
        </p:nvSpPr>
        <p:spPr>
          <a:xfrm>
            <a:off x="899592" y="5788025"/>
            <a:ext cx="7762867" cy="803827"/>
          </a:xfrm>
          <a:prstGeom prst="rect">
            <a:avLst/>
          </a:prstGeom>
        </p:spPr>
        <p:txBody>
          <a:bodyPr wrap="square" lIns="0" tIns="8653" rIns="0" bIns="0">
            <a:spAutoFit/>
          </a:bodyPr>
          <a:lstStyle/>
          <a:p>
            <a:pPr marL="182689" indent="-173074">
              <a:spcBef>
                <a:spcPts val="68"/>
              </a:spcBef>
              <a:buFont typeface="+mj-lt"/>
              <a:buAutoNum type="arabicPeriod"/>
              <a:defRPr/>
            </a:pPr>
            <a:r>
              <a:rPr sz="1000" spc="7" dirty="0" err="1"/>
              <a:t>Нормальная</a:t>
            </a:r>
            <a:r>
              <a:rPr sz="1000" spc="-57" dirty="0"/>
              <a:t> </a:t>
            </a:r>
            <a:r>
              <a:rPr sz="1000" spc="-19" dirty="0" err="1"/>
              <a:t>беременность</a:t>
            </a:r>
            <a:r>
              <a:rPr sz="1000" spc="-19" dirty="0"/>
              <a:t>.</a:t>
            </a:r>
            <a:r>
              <a:rPr sz="1000" spc="-61" dirty="0"/>
              <a:t> </a:t>
            </a:r>
            <a:r>
              <a:rPr sz="1000" spc="-15" dirty="0" err="1"/>
              <a:t>Клинические</a:t>
            </a:r>
            <a:r>
              <a:rPr lang="ru-RU" sz="1000" spc="-15" dirty="0"/>
              <a:t> </a:t>
            </a:r>
            <a:r>
              <a:rPr sz="1000" spc="-15" dirty="0" err="1"/>
              <a:t>рекомендации</a:t>
            </a:r>
            <a:r>
              <a:rPr sz="1000" spc="-49" dirty="0"/>
              <a:t> </a:t>
            </a:r>
            <a:r>
              <a:rPr sz="1000" spc="-7" dirty="0"/>
              <a:t>МЗ</a:t>
            </a:r>
            <a:r>
              <a:rPr sz="1000" spc="-68" dirty="0"/>
              <a:t> </a:t>
            </a:r>
            <a:r>
              <a:rPr sz="1000" spc="-4" dirty="0"/>
              <a:t>РФ,</a:t>
            </a:r>
            <a:r>
              <a:rPr sz="1000" spc="-65" dirty="0"/>
              <a:t> </a:t>
            </a:r>
            <a:r>
              <a:rPr sz="1000" spc="-11" dirty="0"/>
              <a:t>2020.</a:t>
            </a:r>
            <a:r>
              <a:rPr sz="1000" spc="-68" dirty="0"/>
              <a:t> </a:t>
            </a:r>
            <a:r>
              <a:rPr sz="1000" spc="-4" dirty="0"/>
              <a:t>ID:288.</a:t>
            </a:r>
            <a:r>
              <a:rPr lang="en-US" sz="1000" spc="-4" dirty="0"/>
              <a:t> </a:t>
            </a:r>
            <a:endParaRPr lang="ru-RU" sz="1000" spc="-4" dirty="0"/>
          </a:p>
          <a:p>
            <a:pPr marL="182689" indent="-173074">
              <a:spcBef>
                <a:spcPts val="68"/>
              </a:spcBef>
              <a:buFont typeface="+mj-lt"/>
              <a:buAutoNum type="arabicPeriod"/>
              <a:defRPr/>
            </a:pPr>
            <a:r>
              <a:rPr lang="ru-RU" sz="1000" spc="23" dirty="0"/>
              <a:t>Ж</a:t>
            </a:r>
            <a:r>
              <a:rPr lang="ru-RU" sz="1000" spc="11" dirty="0"/>
              <a:t>енское</a:t>
            </a:r>
            <a:r>
              <a:rPr lang="ru-RU" sz="1000" spc="-65" dirty="0"/>
              <a:t> </a:t>
            </a:r>
            <a:r>
              <a:rPr lang="ru-RU" sz="1000" dirty="0"/>
              <a:t>бесплодие.</a:t>
            </a:r>
            <a:r>
              <a:rPr lang="ru-RU" sz="1000" spc="197" dirty="0"/>
              <a:t> </a:t>
            </a:r>
            <a:r>
              <a:rPr lang="ru-RU" sz="1000" spc="11" dirty="0"/>
              <a:t>Клинические</a:t>
            </a:r>
            <a:r>
              <a:rPr lang="ru-RU" sz="1000" spc="65" dirty="0"/>
              <a:t> </a:t>
            </a:r>
            <a:r>
              <a:rPr lang="ru-RU" sz="1000" spc="4" dirty="0"/>
              <a:t>рекомендации  </a:t>
            </a:r>
            <a:r>
              <a:rPr lang="ru-RU" sz="1000" spc="-4" dirty="0"/>
              <a:t>РОАГ.</a:t>
            </a:r>
            <a:r>
              <a:rPr lang="ru-RU" sz="1000" spc="159" dirty="0"/>
              <a:t> </a:t>
            </a:r>
            <a:r>
              <a:rPr lang="ru-RU" sz="1000" spc="-23" dirty="0"/>
              <a:t>ID</a:t>
            </a:r>
            <a:r>
              <a:rPr lang="ru-RU" sz="1000" spc="76" dirty="0"/>
              <a:t> </a:t>
            </a:r>
            <a:r>
              <a:rPr lang="ru-RU" sz="1000" b="1" spc="-7" dirty="0"/>
              <a:t>641</a:t>
            </a:r>
            <a:r>
              <a:rPr lang="ru-RU" sz="1000" b="1" spc="86" dirty="0"/>
              <a:t> </a:t>
            </a:r>
            <a:r>
              <a:rPr lang="ru-RU"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https://cr.minzdrav.gov.ru/recomend/641_1</a:t>
            </a:r>
            <a:r>
              <a:rPr lang="ru-RU" sz="1000" spc="136" dirty="0">
                <a:solidFill>
                  <a:srgbClr val="0000FF"/>
                </a:solidFill>
              </a:rPr>
              <a:t> </a:t>
            </a:r>
            <a:r>
              <a:rPr lang="ru-RU" sz="1000" spc="15" dirty="0"/>
              <a:t>Дата</a:t>
            </a:r>
            <a:r>
              <a:rPr lang="ru-RU" sz="1000" spc="23" dirty="0"/>
              <a:t> </a:t>
            </a:r>
            <a:r>
              <a:rPr lang="ru-RU" sz="1000" spc="11" dirty="0"/>
              <a:t>доступа</a:t>
            </a:r>
            <a:r>
              <a:rPr lang="ru-RU" sz="1000" spc="23" dirty="0"/>
              <a:t> 11.10.2021 </a:t>
            </a:r>
          </a:p>
          <a:p>
            <a:pPr marL="182689" indent="-173074" algn="just">
              <a:spcBef>
                <a:spcPts val="68"/>
              </a:spcBef>
              <a:buFont typeface="+mj-lt"/>
              <a:buAutoNum type="arabicPeriod"/>
              <a:defRPr/>
            </a:pPr>
            <a:r>
              <a:rPr lang="ru-RU" sz="1000" spc="23" dirty="0"/>
              <a:t>Приказ Министерства Здравоохранения Российской Федерации О порядке использования репродуктивных технологий, противопоказаниях и ограничениях к их применению от 31.07.2020 №803н</a:t>
            </a:r>
            <a:endParaRPr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6E1A36-58FC-457A-BDA7-A32B2BA3A5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084"/>
          <a:stretch/>
        </p:blipFill>
        <p:spPr>
          <a:xfrm>
            <a:off x="6169026" y="2099734"/>
            <a:ext cx="2758017" cy="3273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ED756F83-BE23-455E-844A-3BF32DE0B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542" y="2028180"/>
            <a:ext cx="2066925" cy="3345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такое </a:t>
            </a:r>
            <a:r>
              <a:rPr lang="ru-RU" dirty="0" err="1"/>
              <a:t>кломифен</a:t>
            </a:r>
            <a:r>
              <a:rPr lang="ru-RU" dirty="0"/>
              <a:t> цитрат?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535808" cy="382791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активный нестероидный препарат</a:t>
            </a:r>
            <a:r>
              <a:rPr lang="ru-RU" sz="2800" dirty="0"/>
              <a:t>, по структуре сходный с </a:t>
            </a:r>
            <a:r>
              <a:rPr lang="ru-RU" sz="2800" dirty="0" err="1"/>
              <a:t>диэтилстильбэстролом</a:t>
            </a:r>
            <a:br>
              <a:rPr lang="ru-RU" sz="2800" dirty="0"/>
            </a:br>
            <a:endParaRPr lang="ru-RU" sz="2800" dirty="0"/>
          </a:p>
          <a:p>
            <a:r>
              <a:rPr lang="ru-RU" sz="2800" dirty="0">
                <a:solidFill>
                  <a:srgbClr val="C00000"/>
                </a:solidFill>
              </a:rPr>
              <a:t>механизм действия </a:t>
            </a:r>
            <a:r>
              <a:rPr lang="ru-RU" sz="2800" dirty="0"/>
              <a:t>является комплексным и до конца не изучен</a:t>
            </a:r>
          </a:p>
        </p:txBody>
      </p:sp>
    </p:spTree>
    <p:extLst>
      <p:ext uri="{BB962C8B-B14F-4D97-AF65-F5344CB8AC3E}">
        <p14:creationId xmlns:p14="http://schemas.microsoft.com/office/powerpoint/2010/main" val="3978103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24777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Механизм действия </a:t>
            </a:r>
            <a:r>
              <a:rPr lang="ru-RU" dirty="0" err="1"/>
              <a:t>кломифен</a:t>
            </a:r>
            <a:r>
              <a:rPr lang="ru-RU" dirty="0"/>
              <a:t> цитрат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535808" cy="4392488"/>
          </a:xfrm>
        </p:spPr>
        <p:txBody>
          <a:bodyPr>
            <a:normAutofit/>
          </a:bodyPr>
          <a:lstStyle/>
          <a:p>
            <a:r>
              <a:rPr lang="ru-RU" dirty="0"/>
              <a:t> Обладает способностью </a:t>
            </a:r>
            <a:r>
              <a:rPr lang="ru-RU" dirty="0">
                <a:solidFill>
                  <a:srgbClr val="C00000"/>
                </a:solidFill>
              </a:rPr>
              <a:t>связываться с рецепторами эстрогенов на всех уровнях репродуктивной системы</a:t>
            </a:r>
            <a:r>
              <a:rPr lang="ru-RU" dirty="0"/>
              <a:t> и вне ее, занимая рецепторы эстрогенов препарат конкурирует с собственными эстрогенами</a:t>
            </a:r>
            <a:br>
              <a:rPr lang="ru-RU" dirty="0"/>
            </a:br>
            <a:endParaRPr lang="ru-RU" dirty="0"/>
          </a:p>
          <a:p>
            <a:r>
              <a:rPr lang="ru-RU" dirty="0"/>
              <a:t>Биологический эффект - </a:t>
            </a:r>
            <a:r>
              <a:rPr lang="ru-RU" dirty="0">
                <a:solidFill>
                  <a:srgbClr val="C00000"/>
                </a:solidFill>
              </a:rPr>
              <a:t>резкое падение уровня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эстрогенов: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            - усиление синтеза Гн-</a:t>
            </a:r>
            <a:r>
              <a:rPr lang="ru-RU" dirty="0" err="1"/>
              <a:t>Рг</a:t>
            </a:r>
            <a:r>
              <a:rPr lang="ru-RU" dirty="0"/>
              <a:t> (ФСГ, ЛГ)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            - обеспечивают рост и созревание фолликулов в яичниках и следовательно синтез эстрогенов </a:t>
            </a:r>
            <a:r>
              <a:rPr lang="ru-RU" dirty="0">
                <a:solidFill>
                  <a:srgbClr val="C00000"/>
                </a:solidFill>
              </a:rPr>
              <a:t>клетками </a:t>
            </a:r>
            <a:r>
              <a:rPr lang="ru-RU" dirty="0" err="1">
                <a:solidFill>
                  <a:srgbClr val="C00000"/>
                </a:solidFill>
              </a:rPr>
              <a:t>гранулезы</a:t>
            </a:r>
            <a:r>
              <a:rPr lang="ru-RU" dirty="0">
                <a:solidFill>
                  <a:srgbClr val="C00000"/>
                </a:solidFill>
              </a:rPr>
              <a:t> растущих фолликулов</a:t>
            </a:r>
          </a:p>
        </p:txBody>
      </p:sp>
    </p:spTree>
    <p:extLst>
      <p:ext uri="{BB962C8B-B14F-4D97-AF65-F5344CB8AC3E}">
        <p14:creationId xmlns:p14="http://schemas.microsoft.com/office/powerpoint/2010/main" val="104413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59E4E97-6794-44DC-86A1-08FA0AD9E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09" y="3779309"/>
            <a:ext cx="1407583" cy="352425"/>
          </a:xfrm>
          <a:prstGeom prst="rect">
            <a:avLst/>
          </a:prstGeom>
          <a:solidFill>
            <a:srgbClr val="8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4FB5BB88-0E3E-4674-99E3-9376BFEB4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3838575"/>
            <a:ext cx="8544983" cy="37657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sz="1847" i="1" dirty="0"/>
              <a:t>1    2    3    4    5    6    7    8    9  10  11  12  13  14   15  16  17  18  …  26  27 28 </a:t>
            </a:r>
          </a:p>
        </p:txBody>
      </p:sp>
      <p:sp>
        <p:nvSpPr>
          <p:cNvPr id="190468" name="Rectangle 4">
            <a:extLst>
              <a:ext uri="{FF2B5EF4-FFF2-40B4-BE49-F238E27FC236}">
                <a16:creationId xmlns:a16="http://schemas.microsoft.com/office/drawing/2014/main" id="{8FC7171E-9C1A-40B0-8977-FD1837F22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7967"/>
            <a:ext cx="7823200" cy="559859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63" b="1" dirty="0"/>
              <a:t>Цикл контролируемой индукции овуляции гонадотропинами (3-5 циклов, в т.ч. с ИИ)</a:t>
            </a: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57C4101A-D6A8-4E4A-8F17-A8ECB20F8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0909" y="4131733"/>
            <a:ext cx="6429375" cy="137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5C5C10F6-B6D6-4AC6-B02E-C1CCD6035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3833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2DF914C0-B00A-43B4-86A5-6319F5916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6992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F7645BBB-0C8D-4100-8A85-1EF741A4C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150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D2809FA6-FEFA-491B-A9EC-3CD95DE22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3309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03810937-2804-42E3-9F77-040FE3430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6467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E7C788D-8F8E-45FA-AB06-40EA03B27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0683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A505FD74-FECB-4519-8E4A-75BD0A32B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3842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374224A2-BF95-48A0-BA01-E4E4C4077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000" y="3953934"/>
            <a:ext cx="0" cy="176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id="{548790BF-2CD2-4520-B0EC-05EF9C0FA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5859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5468F6E0-D9B8-480B-AA76-FD14810B6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9017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A793B13A-6E77-409F-9974-3A4F9E5D4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2175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5" name="Line 17">
            <a:extLst>
              <a:ext uri="{FF2B5EF4-FFF2-40B4-BE49-F238E27FC236}">
                <a16:creationId xmlns:a16="http://schemas.microsoft.com/office/drawing/2014/main" id="{6D142265-A1AF-4761-96E0-BA68508DD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5333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6" name="Line 18">
            <a:extLst>
              <a:ext uri="{FF2B5EF4-FFF2-40B4-BE49-F238E27FC236}">
                <a16:creationId xmlns:a16="http://schemas.microsoft.com/office/drawing/2014/main" id="{95BC202B-9104-47A4-B34F-1FAE46D45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8492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id="{9890B3DB-5DA0-48BE-9379-EB889405D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1650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id="{77002F26-ED73-4077-8B2F-7E78E9CD9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5867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819BDCCA-FF72-441D-9F33-06F2D1967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30" name="Line 22">
            <a:extLst>
              <a:ext uri="{FF2B5EF4-FFF2-40B4-BE49-F238E27FC236}">
                <a16:creationId xmlns:a16="http://schemas.microsoft.com/office/drawing/2014/main" id="{0173EFC7-FC8F-4030-AD2E-5AD7971AA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183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id="{19B79ACF-DFD2-414F-92B8-A0AEA5350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5342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32" name="Line 24">
            <a:extLst>
              <a:ext uri="{FF2B5EF4-FFF2-40B4-BE49-F238E27FC236}">
                <a16:creationId xmlns:a16="http://schemas.microsoft.com/office/drawing/2014/main" id="{CC2DAFB8-2FD9-41B0-89BD-E1FB0DA85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0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698BDDD3-BAE4-4A2B-844F-CE056C690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1659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C311238D-AC0D-49CE-8535-D4626D3AC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817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961BFBA1-A88C-44CC-AEA4-497404720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3956051"/>
            <a:ext cx="0" cy="1756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61468" name="Rectangle 28">
            <a:extLst>
              <a:ext uri="{FF2B5EF4-FFF2-40B4-BE49-F238E27FC236}">
                <a16:creationId xmlns:a16="http://schemas.microsoft.com/office/drawing/2014/main" id="{7017E33D-FD5E-45A7-BDD1-2E36F7FFF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75" y="3257550"/>
            <a:ext cx="4051300" cy="3524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7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333" b="1" i="1">
                <a:solidFill>
                  <a:srgbClr val="800000"/>
                </a:solidFill>
              </a:rPr>
              <a:t>Гонадотропины в индивидуальных дозах</a:t>
            </a:r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4B7AE370-18E1-4E3E-8952-D6C6B47F87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9333" y="3046943"/>
            <a:ext cx="0" cy="70379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7438" name="Text Box 30">
            <a:extLst>
              <a:ext uri="{FF2B5EF4-FFF2-40B4-BE49-F238E27FC236}">
                <a16:creationId xmlns:a16="http://schemas.microsoft.com/office/drawing/2014/main" id="{6CFD1C9B-3E10-4D0F-AF06-783A6FE93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0" y="2708276"/>
            <a:ext cx="1155700" cy="32919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539" i="1"/>
              <a:t>ЧХГ</a:t>
            </a:r>
            <a:endParaRPr lang="ru-RU" altLang="ru-RU" sz="1847" i="1"/>
          </a:p>
        </p:txBody>
      </p:sp>
      <p:sp>
        <p:nvSpPr>
          <p:cNvPr id="17439" name="Oval 31">
            <a:extLst>
              <a:ext uri="{FF2B5EF4-FFF2-40B4-BE49-F238E27FC236}">
                <a16:creationId xmlns:a16="http://schemas.microsoft.com/office/drawing/2014/main" id="{3DA371F8-71CD-4375-83A1-C2E9CAEDF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25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40" name="Oval 32">
            <a:extLst>
              <a:ext uri="{FF2B5EF4-FFF2-40B4-BE49-F238E27FC236}">
                <a16:creationId xmlns:a16="http://schemas.microsoft.com/office/drawing/2014/main" id="{2B033E22-FCC9-4EE9-A7B4-90BDEA6F8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442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41" name="Oval 33">
            <a:extLst>
              <a:ext uri="{FF2B5EF4-FFF2-40B4-BE49-F238E27FC236}">
                <a16:creationId xmlns:a16="http://schemas.microsoft.com/office/drawing/2014/main" id="{E8779B81-A23B-47CB-A9F8-18C3997C3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817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42" name="Oval 34">
            <a:extLst>
              <a:ext uri="{FF2B5EF4-FFF2-40B4-BE49-F238E27FC236}">
                <a16:creationId xmlns:a16="http://schemas.microsoft.com/office/drawing/2014/main" id="{2CBBF16A-5178-4EDD-AA19-E802AAEE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43" name="Oval 35">
            <a:extLst>
              <a:ext uri="{FF2B5EF4-FFF2-40B4-BE49-F238E27FC236}">
                <a16:creationId xmlns:a16="http://schemas.microsoft.com/office/drawing/2014/main" id="{832430A0-D70D-4B13-ABD9-15343992B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867" y="3721101"/>
            <a:ext cx="117475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44" name="Rectangle 36">
            <a:extLst>
              <a:ext uri="{FF2B5EF4-FFF2-40B4-BE49-F238E27FC236}">
                <a16:creationId xmlns:a16="http://schemas.microsoft.com/office/drawing/2014/main" id="{A850F6C1-6BEB-4FE6-8DF4-F7E3FC58E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726" y="1946276"/>
            <a:ext cx="2072217" cy="3598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45" name="Oval 37">
            <a:extLst>
              <a:ext uri="{FF2B5EF4-FFF2-40B4-BE49-F238E27FC236}">
                <a16:creationId xmlns:a16="http://schemas.microsoft.com/office/drawing/2014/main" id="{7295EAC9-067A-46DD-A257-D37981B7C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842" y="1997076"/>
            <a:ext cx="176741" cy="17568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  <p:sp>
        <p:nvSpPr>
          <p:cNvPr id="17446" name="Text Box 38">
            <a:extLst>
              <a:ext uri="{FF2B5EF4-FFF2-40B4-BE49-F238E27FC236}">
                <a16:creationId xmlns:a16="http://schemas.microsoft.com/office/drawing/2014/main" id="{F957DC0A-58F6-4BC8-9277-14BD8853E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883" y="1946276"/>
            <a:ext cx="1758366" cy="32919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sz="1539" i="1"/>
              <a:t>УЗ мониторинг</a:t>
            </a:r>
            <a:endParaRPr lang="ru-RU" altLang="ru-RU" sz="1847"/>
          </a:p>
        </p:txBody>
      </p:sp>
      <p:sp>
        <p:nvSpPr>
          <p:cNvPr id="17447" name="Line 39">
            <a:extLst>
              <a:ext uri="{FF2B5EF4-FFF2-40B4-BE49-F238E27FC236}">
                <a16:creationId xmlns:a16="http://schemas.microsoft.com/office/drawing/2014/main" id="{8BD57761-BB6E-4612-B869-FA406467A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5692" y="4212167"/>
            <a:ext cx="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>
              <a:defRPr/>
            </a:pPr>
            <a:endParaRPr lang="ru-RU" sz="1847"/>
          </a:p>
        </p:txBody>
      </p:sp>
      <p:sp>
        <p:nvSpPr>
          <p:cNvPr id="190504" name="Text Box 40">
            <a:extLst>
              <a:ext uri="{FF2B5EF4-FFF2-40B4-BE49-F238E27FC236}">
                <a16:creationId xmlns:a16="http://schemas.microsoft.com/office/drawing/2014/main" id="{7EAF522D-A9E6-4939-B791-1F9344553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534" y="4947709"/>
            <a:ext cx="1875835" cy="376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47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М-ЭХО</a:t>
            </a:r>
            <a:r>
              <a:rPr lang="en-US" sz="1847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47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≤ 6</a:t>
            </a:r>
            <a:r>
              <a:rPr lang="ru-RU" sz="1847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мм</a:t>
            </a:r>
            <a:endParaRPr lang="en-US" sz="1847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7450" name="Rectangle 42">
            <a:extLst>
              <a:ext uri="{FF2B5EF4-FFF2-40B4-BE49-F238E27FC236}">
                <a16:creationId xmlns:a16="http://schemas.microsoft.com/office/drawing/2014/main" id="{E0AC2CD7-D430-4591-9D8A-B44CF252B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25" y="5267829"/>
            <a:ext cx="5634567" cy="329193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539" i="1" dirty="0" err="1">
                <a:solidFill>
                  <a:srgbClr val="800000"/>
                </a:solidFill>
              </a:rPr>
              <a:t>Эстрожель</a:t>
            </a:r>
            <a:r>
              <a:rPr lang="ru-RU" altLang="ru-RU" sz="1539" i="1" dirty="0">
                <a:solidFill>
                  <a:srgbClr val="800000"/>
                </a:solidFill>
              </a:rPr>
              <a:t> 1,5-3 мг</a:t>
            </a:r>
          </a:p>
        </p:txBody>
      </p:sp>
      <p:sp>
        <p:nvSpPr>
          <p:cNvPr id="17451" name="Rectangle 43">
            <a:extLst>
              <a:ext uri="{FF2B5EF4-FFF2-40B4-BE49-F238E27FC236}">
                <a16:creationId xmlns:a16="http://schemas.microsoft.com/office/drawing/2014/main" id="{1F75110E-FF6C-4F54-A145-288FF8C20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6" y="4255005"/>
            <a:ext cx="3438525" cy="32919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539" i="1" dirty="0">
                <a:solidFill>
                  <a:schemeClr val="bg1"/>
                </a:solidFill>
              </a:rPr>
              <a:t>Прогестерон</a:t>
            </a:r>
          </a:p>
        </p:txBody>
      </p:sp>
      <p:sp>
        <p:nvSpPr>
          <p:cNvPr id="17452" name="Oval 44">
            <a:extLst>
              <a:ext uri="{FF2B5EF4-FFF2-40B4-BE49-F238E27FC236}">
                <a16:creationId xmlns:a16="http://schemas.microsoft.com/office/drawing/2014/main" id="{0A1FD547-C691-4E29-9445-BFFEF7A1130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069975" y="3727451"/>
            <a:ext cx="287867" cy="1174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847"/>
          </a:p>
        </p:txBody>
      </p:sp>
    </p:spTree>
  </p:cSld>
  <p:clrMapOvr>
    <a:masterClrMapping/>
  </p:clrMapOvr>
  <p:transition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Показатели </a:t>
            </a:r>
            <a:r>
              <a:rPr lang="ru-RU" dirty="0" err="1"/>
              <a:t>спермограммы</a:t>
            </a:r>
            <a:br>
              <a:rPr lang="ru-RU" dirty="0"/>
            </a:br>
            <a:r>
              <a:rPr lang="ru-RU" dirty="0"/>
              <a:t>для проведения </a:t>
            </a:r>
            <a:r>
              <a:rPr lang="ru-RU" dirty="0">
                <a:solidFill>
                  <a:srgbClr val="C00000"/>
                </a:solidFill>
              </a:rPr>
              <a:t>ВМИ-М 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32856"/>
            <a:ext cx="7463800" cy="382791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количество &gt; 5 мил/мл</a:t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/>
              <a:t>активно-подвижных «а» - &gt; 5%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>
                <a:solidFill>
                  <a:srgbClr val="C00000"/>
                </a:solidFill>
              </a:rPr>
              <a:t>морфологически-нормальных - &gt; 5%</a:t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/>
              <a:t>после обработки в градиенте плотности в 0,3 мл 1-5 мил. активно-подвижных «а» и морфологически- нормальных</a:t>
            </a:r>
          </a:p>
        </p:txBody>
      </p:sp>
    </p:spTree>
    <p:extLst>
      <p:ext uri="{BB962C8B-B14F-4D97-AF65-F5344CB8AC3E}">
        <p14:creationId xmlns:p14="http://schemas.microsoft.com/office/powerpoint/2010/main" val="1177084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3880" cy="1051560"/>
          </a:xfrm>
        </p:spPr>
        <p:txBody>
          <a:bodyPr/>
          <a:lstStyle/>
          <a:p>
            <a:pPr algn="ctr"/>
            <a:r>
              <a:rPr lang="ru-RU" dirty="0"/>
              <a:t>Метод «</a:t>
            </a:r>
            <a:r>
              <a:rPr lang="en-BZ" dirty="0"/>
              <a:t>swim up»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/>
              <a:t>Методы обработки спермы</a:t>
            </a:r>
            <a:br>
              <a:rPr lang="ru-RU" dirty="0"/>
            </a:br>
            <a:endParaRPr lang="ru-RU" dirty="0"/>
          </a:p>
          <a:p>
            <a:r>
              <a:rPr lang="ru-RU" sz="2400" b="1" dirty="0"/>
              <a:t>Метод центрифугирования в градиенте плотности</a:t>
            </a:r>
            <a:br>
              <a:rPr lang="ru-RU" b="1" dirty="0"/>
            </a:br>
            <a:br>
              <a:rPr lang="ru-RU" b="1" dirty="0"/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1" y="3933056"/>
            <a:ext cx="3240361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1" y="40050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Обработка спермы</a:t>
            </a:r>
            <a:br>
              <a:rPr lang="ru-RU" sz="2400" dirty="0"/>
            </a:br>
            <a:r>
              <a:rPr lang="ru-RU" sz="2400" dirty="0"/>
              <a:t>занимает около</a:t>
            </a:r>
            <a:br>
              <a:rPr lang="ru-RU" sz="2400" dirty="0"/>
            </a:br>
            <a:r>
              <a:rPr lang="ru-RU" sz="2400" dirty="0"/>
              <a:t>30-60 минут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352406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699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2059672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Когда может применяться внутриматочная</a:t>
            </a:r>
            <a:br>
              <a:rPr lang="ru-RU" sz="3100" dirty="0"/>
            </a:br>
            <a:r>
              <a:rPr lang="ru-RU" sz="3100" dirty="0" err="1"/>
              <a:t>инсеминация</a:t>
            </a:r>
            <a:r>
              <a:rPr lang="ru-RU" sz="3100" dirty="0"/>
              <a:t> (ВМИ)?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7391792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 err="1"/>
              <a:t>Субфертильность</a:t>
            </a:r>
            <a:r>
              <a:rPr lang="ru-RU" sz="2400" dirty="0"/>
              <a:t> спермы легкой степени </a:t>
            </a:r>
          </a:p>
          <a:p>
            <a:pPr marL="0" indent="0">
              <a:buNone/>
            </a:pPr>
            <a:r>
              <a:rPr lang="ru-RU" sz="2400" dirty="0"/>
              <a:t>(ОЧПС &gt; 3 × 106):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если после обработки в </a:t>
            </a:r>
            <a:r>
              <a:rPr lang="ru-RU" sz="2400" dirty="0" err="1"/>
              <a:t>градинте</a:t>
            </a:r>
            <a:r>
              <a:rPr lang="ru-RU" sz="2400" dirty="0"/>
              <a:t> плотности остается </a:t>
            </a:r>
            <a:r>
              <a:rPr lang="ru-RU" sz="2400" dirty="0">
                <a:solidFill>
                  <a:srgbClr val="C00000"/>
                </a:solidFill>
              </a:rPr>
              <a:t>0,8 × 10</a:t>
            </a:r>
            <a:r>
              <a:rPr lang="ru-RU" sz="2400" baseline="30000" dirty="0">
                <a:solidFill>
                  <a:srgbClr val="C00000"/>
                </a:solidFill>
              </a:rPr>
              <a:t>6</a:t>
            </a:r>
            <a:r>
              <a:rPr lang="ru-RU" sz="2400" dirty="0">
                <a:solidFill>
                  <a:srgbClr val="C00000"/>
                </a:solidFill>
              </a:rPr>
              <a:t> -5,0 × 10</a:t>
            </a:r>
            <a:r>
              <a:rPr lang="ru-RU" sz="2400" baseline="30000" dirty="0">
                <a:solidFill>
                  <a:srgbClr val="C00000"/>
                </a:solidFill>
              </a:rPr>
              <a:t>6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подвижных сперматозоидов</a:t>
            </a:r>
          </a:p>
        </p:txBody>
      </p:sp>
    </p:spTree>
    <p:extLst>
      <p:ext uri="{BB962C8B-B14F-4D97-AF65-F5344CB8AC3E}">
        <p14:creationId xmlns:p14="http://schemas.microsoft.com/office/powerpoint/2010/main" val="92225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CCB021E-6A21-4AAF-AD75-9FC6281C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4800600"/>
            <a:ext cx="7058744" cy="7166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Обработка спермы: центрифугирование в градиенте плотности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5CBF961-E164-4AE7-AEA5-04629719016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8" b="6858"/>
          <a:stretch>
            <a:fillRect/>
          </a:stretch>
        </p:blipFill>
        <p:spPr>
          <a:xfrm>
            <a:off x="827585" y="260648"/>
            <a:ext cx="7706816" cy="4229287"/>
          </a:xfr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1551F41-A959-412B-8D10-8E960B99D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42415" y="5733256"/>
            <a:ext cx="6591985" cy="50405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b="1" dirty="0"/>
              <a:t>Методика внутриматочной инсеминации</a:t>
            </a:r>
          </a:p>
        </p:txBody>
      </p:sp>
    </p:spTree>
    <p:extLst>
      <p:ext uri="{BB962C8B-B14F-4D97-AF65-F5344CB8AC3E}">
        <p14:creationId xmlns:p14="http://schemas.microsoft.com/office/powerpoint/2010/main" val="672614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415" y="620689"/>
            <a:ext cx="6591985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8E6FE9-C4DD-4C81-997F-E783696D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42415" y="2204864"/>
            <a:ext cx="6591985" cy="37063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AA3A52-5D88-4618-8BA0-16B4313F9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6698704" cy="374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8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AA4A558-A577-4DEE-9675-F71286C4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60648"/>
            <a:ext cx="6063787" cy="1303569"/>
          </a:xfrm>
        </p:spPr>
        <p:txBody>
          <a:bodyPr/>
          <a:lstStyle/>
          <a:p>
            <a:pPr algn="ctr">
              <a:defRPr/>
            </a:pPr>
            <a:r>
              <a:rPr lang="ru-RU" sz="2400" dirty="0"/>
              <a:t>Причины</a:t>
            </a:r>
            <a:r>
              <a:rPr sz="2400" dirty="0"/>
              <a:t> </a:t>
            </a:r>
            <a:r>
              <a:rPr lang="ru-RU" sz="2400" dirty="0"/>
              <a:t>бесплодия</a:t>
            </a:r>
            <a:r>
              <a:rPr sz="2400" dirty="0"/>
              <a:t> </a:t>
            </a:r>
            <a:r>
              <a:rPr lang="ru-RU" sz="2400" dirty="0"/>
              <a:t>у женщин</a:t>
            </a:r>
          </a:p>
        </p:txBody>
      </p:sp>
      <p:sp>
        <p:nvSpPr>
          <p:cNvPr id="38915" name="TextBox 12">
            <a:extLst>
              <a:ext uri="{FF2B5EF4-FFF2-40B4-BE49-F238E27FC236}">
                <a16:creationId xmlns:a16="http://schemas.microsoft.com/office/drawing/2014/main" id="{CC1FDCB0-0A2A-4BAC-B3D1-833043255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7484" y="4899026"/>
            <a:ext cx="1281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bg1"/>
                </a:solidFill>
              </a:rPr>
              <a:t>Маточный фактор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393CD5-0B12-4FE2-8A32-31DF9195EACE}"/>
              </a:ext>
            </a:extLst>
          </p:cNvPr>
          <p:cNvSpPr txBox="1"/>
          <p:nvPr/>
        </p:nvSpPr>
        <p:spPr>
          <a:xfrm>
            <a:off x="6134101" y="5020734"/>
            <a:ext cx="1463675" cy="2192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825" dirty="0"/>
          </a:p>
        </p:txBody>
      </p:sp>
      <p:sp>
        <p:nvSpPr>
          <p:cNvPr id="38917" name="Прямоугольник 4">
            <a:extLst>
              <a:ext uri="{FF2B5EF4-FFF2-40B4-BE49-F238E27FC236}">
                <a16:creationId xmlns:a16="http://schemas.microsoft.com/office/drawing/2014/main" id="{A79EF561-0AAA-4815-B11A-D59F9D1C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1210399"/>
            <a:ext cx="7886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/>
              <a:t>В России частота бесплодия колеблется от </a:t>
            </a:r>
            <a:r>
              <a:rPr lang="ru-RU" altLang="ru-RU" b="1" dirty="0"/>
              <a:t>17,2%</a:t>
            </a:r>
            <a:r>
              <a:rPr lang="ru-RU" altLang="ru-RU" dirty="0"/>
              <a:t> до </a:t>
            </a:r>
            <a:r>
              <a:rPr lang="ru-RU" altLang="ru-RU" b="1" dirty="0"/>
              <a:t>24%</a:t>
            </a:r>
            <a:r>
              <a:rPr lang="ru-RU" altLang="ru-RU" dirty="0"/>
              <a:t> в различных регионах</a:t>
            </a:r>
          </a:p>
        </p:txBody>
      </p:sp>
      <p:graphicFrame>
        <p:nvGraphicFramePr>
          <p:cNvPr id="38918" name="Диаграмма 9">
            <a:extLst>
              <a:ext uri="{FF2B5EF4-FFF2-40B4-BE49-F238E27FC236}">
                <a16:creationId xmlns:a16="http://schemas.microsoft.com/office/drawing/2014/main" id="{40C20BE9-89EB-4B66-93D5-AA95096E0B4C}"/>
              </a:ext>
            </a:extLst>
          </p:cNvPr>
          <p:cNvGraphicFramePr>
            <a:graphicFrameLocks/>
          </p:cNvGraphicFramePr>
          <p:nvPr/>
        </p:nvGraphicFramePr>
        <p:xfrm>
          <a:off x="510117" y="2256367"/>
          <a:ext cx="7828492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11748010" imgH="5541744" progId="Excel.Chart.8">
                  <p:embed/>
                </p:oleObj>
              </mc:Choice>
              <mc:Fallback>
                <p:oleObj name="Chart" r:id="rId4" imgW="11748010" imgH="5541744" progId="Excel.Chart.8">
                  <p:embed/>
                  <p:pic>
                    <p:nvPicPr>
                      <p:cNvPr id="38918" name="Диаграмма 9">
                        <a:extLst>
                          <a:ext uri="{FF2B5EF4-FFF2-40B4-BE49-F238E27FC236}">
                            <a16:creationId xmlns:a16="http://schemas.microsoft.com/office/drawing/2014/main" id="{40C20BE9-89EB-4B66-93D5-AA95096E0B4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117" y="2256367"/>
                        <a:ext cx="7828492" cy="368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343D76C-9F89-4AA0-8118-F68550900F7B}"/>
              </a:ext>
            </a:extLst>
          </p:cNvPr>
          <p:cNvSpPr txBox="1"/>
          <p:nvPr/>
        </p:nvSpPr>
        <p:spPr>
          <a:xfrm>
            <a:off x="936522" y="6264117"/>
            <a:ext cx="442192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34">
              <a:defRPr/>
            </a:pPr>
            <a:r>
              <a:rPr lang="ru-RU" sz="750" dirty="0">
                <a:solidFill>
                  <a:srgbClr val="222222"/>
                </a:solidFill>
                <a:latin typeface="PT Serif" panose="020A0603040505020204" pitchFamily="18" charset="-52"/>
              </a:rPr>
              <a:t> </a:t>
            </a:r>
            <a:r>
              <a:rPr lang="ru-RU" sz="1000" dirty="0">
                <a:solidFill>
                  <a:srgbClr val="222222"/>
                </a:solidFill>
                <a:latin typeface="PT Serif" panose="020A0603040505020204" pitchFamily="18" charset="-52"/>
              </a:rPr>
              <a:t>Клинические рекомендации «Женское бесплодие» МЗ РФ 2021 год</a:t>
            </a:r>
            <a:endParaRPr lang="ru-RU" sz="1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C940DD26-A387-4C42-8364-32605F154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8277279"/>
              </p:ext>
            </p:extLst>
          </p:nvPr>
        </p:nvGraphicFramePr>
        <p:xfrm>
          <a:off x="2019182" y="1751861"/>
          <a:ext cx="632271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2A726BE-FADE-4E9C-B594-19D225C9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182" y="230024"/>
            <a:ext cx="5697127" cy="941241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Причины</a:t>
            </a:r>
            <a:r>
              <a:rPr sz="2400" dirty="0"/>
              <a:t> </a:t>
            </a:r>
            <a:r>
              <a:rPr lang="ru-RU" sz="2400" dirty="0"/>
              <a:t>бесплодия</a:t>
            </a:r>
            <a:r>
              <a:rPr sz="2400" dirty="0"/>
              <a:t> </a:t>
            </a:r>
            <a:r>
              <a:rPr lang="ru-RU" sz="2400" dirty="0"/>
              <a:t>у мужчин</a:t>
            </a:r>
          </a:p>
        </p:txBody>
      </p:sp>
      <p:sp>
        <p:nvSpPr>
          <p:cNvPr id="40964" name="TextBox 5">
            <a:extLst>
              <a:ext uri="{FF2B5EF4-FFF2-40B4-BE49-F238E27FC236}">
                <a16:creationId xmlns:a16="http://schemas.microsoft.com/office/drawing/2014/main" id="{DE9FD5B1-BBF9-4E70-98D3-B253B83B8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417" y="2284942"/>
            <a:ext cx="12816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bg1"/>
                </a:solidFill>
              </a:rPr>
              <a:t>Эндокринные нарушения 20%</a:t>
            </a:r>
          </a:p>
        </p:txBody>
      </p:sp>
      <p:sp>
        <p:nvSpPr>
          <p:cNvPr id="40965" name="TextBox 11">
            <a:extLst>
              <a:ext uri="{FF2B5EF4-FFF2-40B4-BE49-F238E27FC236}">
                <a16:creationId xmlns:a16="http://schemas.microsoft.com/office/drawing/2014/main" id="{40147D01-F1E7-4E59-9DA8-E059F7423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509" y="3675592"/>
            <a:ext cx="116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bg1"/>
                </a:solidFill>
              </a:rPr>
              <a:t>Алкоголизм 10%</a:t>
            </a:r>
          </a:p>
        </p:txBody>
      </p:sp>
      <p:sp>
        <p:nvSpPr>
          <p:cNvPr id="40966" name="TextBox 12">
            <a:extLst>
              <a:ext uri="{FF2B5EF4-FFF2-40B4-BE49-F238E27FC236}">
                <a16:creationId xmlns:a16="http://schemas.microsoft.com/office/drawing/2014/main" id="{7F55F609-CC5E-4CFB-A06F-6B2602F38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4881034"/>
            <a:ext cx="1453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bg1"/>
                </a:solidFill>
              </a:rPr>
              <a:t>Инфекционные заболевания </a:t>
            </a:r>
          </a:p>
          <a:p>
            <a:pPr algn="ctr"/>
            <a:r>
              <a:rPr lang="ru-RU" altLang="ru-RU" sz="1200" b="1">
                <a:solidFill>
                  <a:schemeClr val="bg1"/>
                </a:solidFill>
              </a:rPr>
              <a:t>10 %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6CE219-22F7-4EDC-B02C-D4BAF4AEA5A5}"/>
              </a:ext>
            </a:extLst>
          </p:cNvPr>
          <p:cNvSpPr txBox="1"/>
          <p:nvPr/>
        </p:nvSpPr>
        <p:spPr>
          <a:xfrm>
            <a:off x="6510867" y="4412192"/>
            <a:ext cx="1464733" cy="2192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825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C80F3-7DAE-42D3-9E2F-245FDA079BC4}"/>
              </a:ext>
            </a:extLst>
          </p:cNvPr>
          <p:cNvSpPr txBox="1"/>
          <p:nvPr/>
        </p:nvSpPr>
        <p:spPr>
          <a:xfrm>
            <a:off x="6681259" y="1575859"/>
            <a:ext cx="2329391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/>
              <a:t>Комплексное исследование </a:t>
            </a:r>
            <a:r>
              <a:rPr lang="ru-RU" sz="1050" dirty="0"/>
              <a:t>(мужское бесплодие, фактор азооспермии) </a:t>
            </a:r>
          </a:p>
          <a:p>
            <a:pPr algn="ctr">
              <a:defRPr/>
            </a:pPr>
            <a:r>
              <a:rPr lang="ru-RU" sz="1050" dirty="0"/>
              <a:t>+ </a:t>
            </a:r>
            <a:r>
              <a:rPr lang="ru-RU" sz="1050" b="1" dirty="0"/>
              <a:t>расширенный анализ кариотипа </a:t>
            </a:r>
            <a:r>
              <a:rPr lang="ru-RU" sz="1050" dirty="0"/>
              <a:t>(обследование пары)</a:t>
            </a:r>
          </a:p>
          <a:p>
            <a:pPr algn="ctr">
              <a:defRPr/>
            </a:pPr>
            <a:r>
              <a:rPr lang="ru-RU" sz="1050" b="1" dirty="0"/>
              <a:t>= комплексное обследование пациента</a:t>
            </a:r>
          </a:p>
        </p:txBody>
      </p:sp>
      <p:sp>
        <p:nvSpPr>
          <p:cNvPr id="40969" name="TextBox 7">
            <a:extLst>
              <a:ext uri="{FF2B5EF4-FFF2-40B4-BE49-F238E27FC236}">
                <a16:creationId xmlns:a16="http://schemas.microsoft.com/office/drawing/2014/main" id="{855091E2-C871-46B2-A155-8185AC87A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6" y="3100917"/>
            <a:ext cx="19912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b="1" dirty="0"/>
              <a:t>При выявлении </a:t>
            </a:r>
          </a:p>
          <a:p>
            <a:r>
              <a:rPr lang="ru-RU" altLang="ru-RU" b="1" dirty="0" err="1"/>
              <a:t>патоспермии</a:t>
            </a:r>
            <a:endParaRPr lang="ru-RU" altLang="ru-RU" b="1" dirty="0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0B41B98A-564C-406A-B023-71D44B116B63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615003" y="3747248"/>
            <a:ext cx="1" cy="437856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CDA4DB7F-6789-48C4-B804-4039C3237DE7}"/>
              </a:ext>
            </a:extLst>
          </p:cNvPr>
          <p:cNvCxnSpPr>
            <a:cxnSpLocks/>
          </p:cNvCxnSpPr>
          <p:nvPr/>
        </p:nvCxnSpPr>
        <p:spPr>
          <a:xfrm>
            <a:off x="1763688" y="3716867"/>
            <a:ext cx="0" cy="468237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A337733-F7EB-4AD4-8914-643D7A611413}"/>
              </a:ext>
            </a:extLst>
          </p:cNvPr>
          <p:cNvSpPr txBox="1"/>
          <p:nvPr/>
        </p:nvSpPr>
        <p:spPr>
          <a:xfrm>
            <a:off x="108591" y="4185104"/>
            <a:ext cx="1012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900" b="1" i="1" dirty="0"/>
              <a:t>назначение терапии лечащим врачом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AF4074-696C-413F-91F9-50796C24B42C}"/>
              </a:ext>
            </a:extLst>
          </p:cNvPr>
          <p:cNvSpPr txBox="1"/>
          <p:nvPr/>
        </p:nvSpPr>
        <p:spPr>
          <a:xfrm>
            <a:off x="1239311" y="4185104"/>
            <a:ext cx="132977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i="1" dirty="0"/>
              <a:t>направление к генетику или эндокринологу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E4E7ED-1D5A-4674-A555-48613E0712D3}"/>
              </a:ext>
            </a:extLst>
          </p:cNvPr>
          <p:cNvSpPr txBox="1"/>
          <p:nvPr/>
        </p:nvSpPr>
        <p:spPr>
          <a:xfrm>
            <a:off x="571500" y="6277064"/>
            <a:ext cx="45045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Мужское бесплодие. Клинические рекомендации.2021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247776" cy="663526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Первая успешная </a:t>
            </a:r>
            <a:r>
              <a:rPr lang="ru-RU" dirty="0" err="1"/>
              <a:t>инсеминация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757362"/>
            <a:ext cx="4439464" cy="419191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900" dirty="0"/>
              <a:t>Джон Хантер в 1776 г. произвел первую успешную </a:t>
            </a:r>
            <a:r>
              <a:rPr lang="ru-RU" sz="2900" dirty="0" err="1"/>
              <a:t>инсеминацию</a:t>
            </a:r>
            <a:r>
              <a:rPr lang="ru-RU" sz="2900" dirty="0"/>
              <a:t> спермой мужа, страдавшего гипоспадией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600" dirty="0" err="1"/>
              <a:t>Bunge</a:t>
            </a:r>
            <a:r>
              <a:rPr lang="ru-RU" sz="2600" dirty="0"/>
              <a:t> </a:t>
            </a:r>
            <a:r>
              <a:rPr lang="ru-RU" sz="2600" dirty="0" err="1"/>
              <a:t>and</a:t>
            </a:r>
            <a:r>
              <a:rPr lang="ru-RU" sz="2600" dirty="0"/>
              <a:t> </a:t>
            </a:r>
            <a:r>
              <a:rPr lang="ru-RU" sz="2600" dirty="0" err="1"/>
              <a:t>Sherman</a:t>
            </a:r>
            <a:r>
              <a:rPr lang="ru-RU" sz="2600" dirty="0"/>
              <a:t> сообщили о рождении первого ребенка после искусственной </a:t>
            </a:r>
            <a:r>
              <a:rPr lang="ru-RU" sz="2600" dirty="0" err="1"/>
              <a:t>инсеминации</a:t>
            </a:r>
            <a:r>
              <a:rPr lang="ru-RU" sz="2600" dirty="0"/>
              <a:t> </a:t>
            </a:r>
            <a:r>
              <a:rPr lang="ru-RU" sz="2600" dirty="0" err="1"/>
              <a:t>криоспермой</a:t>
            </a:r>
            <a:r>
              <a:rPr lang="ru-RU" sz="2600" dirty="0"/>
              <a:t> в </a:t>
            </a:r>
            <a:r>
              <a:rPr lang="ru-RU" sz="2600" b="1" dirty="0"/>
              <a:t>1953 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57362"/>
            <a:ext cx="260985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61517" y="5100637"/>
            <a:ext cx="2430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Джон Хантер</a:t>
            </a:r>
            <a:r>
              <a:rPr lang="ru-RU" dirty="0"/>
              <a:t> </a:t>
            </a:r>
          </a:p>
          <a:p>
            <a:r>
              <a:rPr lang="ru-RU" dirty="0"/>
              <a:t>1728 —1793</a:t>
            </a:r>
          </a:p>
        </p:txBody>
      </p:sp>
    </p:spTree>
    <p:extLst>
      <p:ext uri="{BB962C8B-B14F-4D97-AF65-F5344CB8AC3E}">
        <p14:creationId xmlns:p14="http://schemas.microsoft.com/office/powerpoint/2010/main" val="166903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Техника внутриматочной </a:t>
            </a:r>
            <a:r>
              <a:rPr lang="ru-RU" dirty="0" err="1"/>
              <a:t>инсеминации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25409E7-6278-4E57-9AF4-15F799143E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6912767" cy="4392488"/>
          </a:xfrm>
        </p:spPr>
      </p:pic>
    </p:spTree>
    <p:extLst>
      <p:ext uri="{BB962C8B-B14F-4D97-AF65-F5344CB8AC3E}">
        <p14:creationId xmlns:p14="http://schemas.microsoft.com/office/powerpoint/2010/main" val="25244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ECA0C2-A9C2-4317-AF6C-4C8516EE8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188640"/>
            <a:ext cx="6589200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Показаниями для проведения ИИ являются: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C1C19D-01E3-4BBE-BDA4-D76B6C137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68" y="949409"/>
            <a:ext cx="3365167" cy="1427819"/>
          </a:xfrm>
        </p:spPr>
        <p:txBody>
          <a:bodyPr/>
          <a:lstStyle/>
          <a:p>
            <a:endParaRPr lang="ru-RU" sz="1200" dirty="0"/>
          </a:p>
          <a:p>
            <a:endParaRPr lang="ru-RU" sz="1200" dirty="0"/>
          </a:p>
          <a:p>
            <a:pPr algn="ctr"/>
            <a:r>
              <a:rPr lang="ru-RU" sz="1200" b="1" dirty="0"/>
              <a:t>ИИ спермой мужа (партнера) проводится при </a:t>
            </a:r>
            <a:r>
              <a:rPr lang="ru-RU" sz="1200" b="1" dirty="0" err="1"/>
              <a:t>субфертильной</a:t>
            </a:r>
            <a:r>
              <a:rPr lang="ru-RU" sz="1200" b="1" dirty="0"/>
              <a:t> сперме у мужа (партнера)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65AC1E-CD27-4FB6-ABEB-14A09CF78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568" y="2173545"/>
            <a:ext cx="3168352" cy="3735046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err="1"/>
              <a:t>эякуляторно</a:t>
            </a:r>
            <a:r>
              <a:rPr lang="ru-RU" sz="2600" dirty="0"/>
              <a:t>-сексуальные расстройства у мужа (партнера) </a:t>
            </a:r>
          </a:p>
          <a:p>
            <a:r>
              <a:rPr lang="ru-RU" sz="2600" dirty="0"/>
              <a:t>сексуальные расстройства у женщины </a:t>
            </a:r>
          </a:p>
          <a:p>
            <a:r>
              <a:rPr lang="ru-RU" sz="2600" dirty="0"/>
              <a:t>необъяснимое или неуточненное бесплодие</a:t>
            </a:r>
          </a:p>
          <a:p>
            <a:r>
              <a:rPr lang="ru-RU" sz="2200" b="1" dirty="0"/>
              <a:t>При ИИ спермой мужа (партнера) допускается использование предварительно подготовленной или </a:t>
            </a:r>
            <a:r>
              <a:rPr lang="ru-RU" sz="2200" b="1" dirty="0" err="1"/>
              <a:t>криоконсервированной</a:t>
            </a:r>
            <a:r>
              <a:rPr lang="ru-RU" sz="2200" b="1" dirty="0"/>
              <a:t> спермы.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E0623E-7739-4045-BF76-A208DE52C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5266" y="1196752"/>
            <a:ext cx="3725206" cy="432048"/>
          </a:xfrm>
        </p:spPr>
        <p:txBody>
          <a:bodyPr/>
          <a:lstStyle/>
          <a:p>
            <a:endParaRPr lang="ru-RU" sz="1600" dirty="0"/>
          </a:p>
          <a:p>
            <a:endParaRPr lang="ru-RU" sz="1600" dirty="0"/>
          </a:p>
          <a:p>
            <a:pPr algn="ctr"/>
            <a:endParaRPr lang="ru-RU" sz="1600" dirty="0"/>
          </a:p>
          <a:p>
            <a:pPr algn="ctr"/>
            <a:endParaRPr lang="ru-RU" sz="1600" dirty="0"/>
          </a:p>
          <a:p>
            <a:pPr algn="ctr"/>
            <a:endParaRPr lang="ru-RU" sz="1600" dirty="0"/>
          </a:p>
          <a:p>
            <a:pPr algn="ctr"/>
            <a:endParaRPr lang="ru-RU" sz="1600" dirty="0"/>
          </a:p>
          <a:p>
            <a:pPr algn="ctr"/>
            <a:endParaRPr lang="ru-RU" sz="1600" dirty="0"/>
          </a:p>
          <a:p>
            <a:pPr algn="ctr"/>
            <a:r>
              <a:rPr lang="ru-RU" sz="1400" b="1" dirty="0"/>
              <a:t>ИИ спермой донора:</a:t>
            </a:r>
            <a:endParaRPr lang="ru-RU" b="1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C55BA8-FEC8-4B42-9300-5661F39B4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11960" y="1988840"/>
            <a:ext cx="4608512" cy="4752528"/>
          </a:xfrm>
        </p:spPr>
        <p:txBody>
          <a:bodyPr>
            <a:normAutofit fontScale="62500" lnSpcReduction="20000"/>
          </a:bodyPr>
          <a:lstStyle/>
          <a:p>
            <a:r>
              <a:rPr lang="ru-RU" sz="2100" dirty="0"/>
              <a:t>азооспермия, тяжелая </a:t>
            </a:r>
            <a:r>
              <a:rPr lang="ru-RU" sz="2100" dirty="0" err="1"/>
              <a:t>олигозооспермия</a:t>
            </a:r>
            <a:r>
              <a:rPr lang="ru-RU" sz="2100" dirty="0"/>
              <a:t>, и другая выраженная </a:t>
            </a:r>
            <a:r>
              <a:rPr lang="ru-RU" sz="2100" dirty="0" err="1"/>
              <a:t>патозооспермия</a:t>
            </a:r>
            <a:r>
              <a:rPr lang="ru-RU" sz="2100" dirty="0"/>
              <a:t> </a:t>
            </a:r>
          </a:p>
          <a:p>
            <a:r>
              <a:rPr lang="ru-RU" sz="2100" dirty="0"/>
              <a:t>нарушения эякуляции у мужа (партнера) </a:t>
            </a:r>
          </a:p>
          <a:p>
            <a:r>
              <a:rPr lang="ru-RU" sz="2100" dirty="0"/>
              <a:t>неэффективность программы ЭКО или ИКСИ с использованием спермы мужа (партнера);</a:t>
            </a:r>
          </a:p>
          <a:p>
            <a:r>
              <a:rPr lang="ru-RU" sz="2100" dirty="0"/>
              <a:t>наследственные заболевания у мужа (партнера); </a:t>
            </a:r>
          </a:p>
          <a:p>
            <a:r>
              <a:rPr lang="ru-RU" sz="2100" dirty="0"/>
              <a:t>наличие неизлечимой инфекции, передаваемой половым путем у мужа (партнера); </a:t>
            </a:r>
          </a:p>
          <a:p>
            <a:r>
              <a:rPr lang="ru-RU" sz="2100" dirty="0"/>
              <a:t>отрицательный </a:t>
            </a:r>
            <a:r>
              <a:rPr lang="ru-RU" sz="2100" dirty="0" err="1"/>
              <a:t>Rh</a:t>
            </a:r>
            <a:r>
              <a:rPr lang="ru-RU" sz="2100" dirty="0"/>
              <a:t>-фактор и тяжелая </a:t>
            </a:r>
            <a:r>
              <a:rPr lang="ru-RU" sz="2100" dirty="0" err="1"/>
              <a:t>Rh-изоиммунизация</a:t>
            </a:r>
            <a:r>
              <a:rPr lang="ru-RU" sz="2100" dirty="0"/>
              <a:t> у жены (партнерши), при наличии положительного </a:t>
            </a:r>
            <a:r>
              <a:rPr lang="ru-RU" sz="2100" dirty="0" err="1"/>
              <a:t>Rh</a:t>
            </a:r>
            <a:r>
              <a:rPr lang="ru-RU" sz="2100" dirty="0"/>
              <a:t>-фактора у мужа (партнера); </a:t>
            </a:r>
          </a:p>
          <a:p>
            <a:r>
              <a:rPr lang="ru-RU" sz="2100" dirty="0"/>
              <a:t>отсутствие полового партнера у женщины.</a:t>
            </a:r>
          </a:p>
          <a:p>
            <a:r>
              <a:rPr lang="ru-RU" sz="2200" b="1" dirty="0"/>
              <a:t>При ИИ спермой донора допускается применение только </a:t>
            </a:r>
            <a:r>
              <a:rPr lang="ru-RU" sz="2200" b="1" dirty="0" err="1"/>
              <a:t>криоконсервированной</a:t>
            </a:r>
            <a:r>
              <a:rPr lang="ru-RU" sz="2200" b="1" dirty="0"/>
              <a:t> спермы.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5F8650-D753-45B9-B463-50F68CAA10AB}"/>
              </a:ext>
            </a:extLst>
          </p:cNvPr>
          <p:cNvSpPr txBox="1"/>
          <p:nvPr/>
        </p:nvSpPr>
        <p:spPr>
          <a:xfrm>
            <a:off x="936522" y="6264117"/>
            <a:ext cx="442192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34">
              <a:defRPr/>
            </a:pPr>
            <a:r>
              <a:rPr lang="ru-RU" sz="750" dirty="0">
                <a:solidFill>
                  <a:srgbClr val="222222"/>
                </a:solidFill>
                <a:latin typeface="PT Serif" panose="020A0603040505020204" pitchFamily="18" charset="-52"/>
              </a:rPr>
              <a:t> </a:t>
            </a:r>
            <a:r>
              <a:rPr lang="ru-RU" sz="1000" dirty="0">
                <a:solidFill>
                  <a:srgbClr val="222222"/>
                </a:solidFill>
                <a:latin typeface="PT Serif" panose="020A0603040505020204" pitchFamily="18" charset="-52"/>
              </a:rPr>
              <a:t>Приказ 803н МЗ РФ 2020 год</a:t>
            </a:r>
            <a:endParaRPr lang="ru-RU" sz="1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6443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624" y="260648"/>
            <a:ext cx="7272808" cy="1197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Общее число подвижных сперматозоидов (ОЧПС)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2348880"/>
            <a:ext cx="4176464" cy="2963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>
              <a:solidFill>
                <a:srgbClr val="C00000"/>
              </a:solidFill>
            </a:endParaRPr>
          </a:p>
          <a:p>
            <a:r>
              <a:rPr lang="ru-RU" sz="1800" b="1" dirty="0">
                <a:solidFill>
                  <a:srgbClr val="C00000"/>
                </a:solidFill>
              </a:rPr>
              <a:t>ОЧПС &gt; 3 х 10</a:t>
            </a:r>
            <a:r>
              <a:rPr lang="ru-RU" sz="1800" b="1" baseline="30000" dirty="0">
                <a:solidFill>
                  <a:srgbClr val="C00000"/>
                </a:solidFill>
              </a:rPr>
              <a:t>6</a:t>
            </a:r>
            <a:br>
              <a:rPr lang="ru-RU" sz="1800" dirty="0">
                <a:solidFill>
                  <a:srgbClr val="C00000"/>
                </a:solidFill>
              </a:rPr>
            </a:br>
            <a:endParaRPr lang="ru-RU" sz="1800" dirty="0">
              <a:solidFill>
                <a:srgbClr val="C00000"/>
              </a:solidFill>
            </a:endParaRPr>
          </a:p>
          <a:p>
            <a:endParaRPr lang="ru-RU" sz="1800" dirty="0">
              <a:solidFill>
                <a:srgbClr val="C00000"/>
              </a:solidFill>
            </a:endParaRPr>
          </a:p>
          <a:p>
            <a:r>
              <a:rPr lang="ru-RU" sz="1800" b="1" dirty="0">
                <a:solidFill>
                  <a:srgbClr val="C00000"/>
                </a:solidFill>
              </a:rPr>
              <a:t>ОЧПС =1-3 x 10</a:t>
            </a:r>
            <a:r>
              <a:rPr lang="ru-RU" sz="1800" b="1" baseline="30000" dirty="0">
                <a:solidFill>
                  <a:srgbClr val="C00000"/>
                </a:solidFill>
              </a:rPr>
              <a:t>6</a:t>
            </a:r>
            <a:br>
              <a:rPr lang="ru-RU" sz="1800" b="1" dirty="0">
                <a:solidFill>
                  <a:srgbClr val="C00000"/>
                </a:solidFill>
              </a:rPr>
            </a:br>
            <a:endParaRPr lang="ru-RU" sz="1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C00000"/>
              </a:solidFill>
            </a:endParaRPr>
          </a:p>
          <a:p>
            <a:r>
              <a:rPr lang="ru-RU" sz="1800" b="1" dirty="0">
                <a:solidFill>
                  <a:srgbClr val="C00000"/>
                </a:solidFill>
              </a:rPr>
              <a:t>ОЧПС &lt; 1× 10</a:t>
            </a:r>
            <a:r>
              <a:rPr lang="ru-RU" sz="1800" b="1" baseline="30000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Объем эякулята (мл) х концентрация (10</a:t>
            </a:r>
            <a:r>
              <a:rPr lang="ru-RU" baseline="30000" dirty="0"/>
              <a:t>6</a:t>
            </a:r>
            <a:r>
              <a:rPr lang="ru-RU" dirty="0"/>
              <a:t>/мл) х прогрессивная подвижность (%)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924944"/>
            <a:ext cx="316835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7539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Субфертильность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средней степени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3419872" y="3140968"/>
            <a:ext cx="1368152" cy="45719"/>
          </a:xfrm>
          <a:prstGeom prst="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3419872" y="4077072"/>
            <a:ext cx="1368152" cy="45719"/>
          </a:xfrm>
          <a:prstGeom prst="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3419872" y="4941168"/>
            <a:ext cx="1368152" cy="45719"/>
          </a:xfrm>
          <a:prstGeom prst="rightArrow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789040"/>
            <a:ext cx="316835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28180" y="4698856"/>
            <a:ext cx="316835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35901" y="4698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chemeClr val="accent2"/>
                </a:solidFill>
              </a:rPr>
              <a:t>Субфертильность</a:t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тяжелой степени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35901" y="28635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chemeClr val="accent4"/>
                </a:solidFill>
              </a:rPr>
              <a:t>Субфертильность</a:t>
            </a:r>
            <a:br>
              <a:rPr lang="ru-RU" b="1" dirty="0">
                <a:solidFill>
                  <a:schemeClr val="accent4"/>
                </a:solidFill>
              </a:rPr>
            </a:br>
            <a:r>
              <a:rPr lang="ru-RU" b="1" dirty="0">
                <a:solidFill>
                  <a:schemeClr val="accent4"/>
                </a:solidFill>
              </a:rPr>
              <a:t>легкой степени</a:t>
            </a:r>
          </a:p>
        </p:txBody>
      </p:sp>
    </p:spTree>
    <p:extLst>
      <p:ext uri="{BB962C8B-B14F-4D97-AF65-F5344CB8AC3E}">
        <p14:creationId xmlns:p14="http://schemas.microsoft.com/office/powerpoint/2010/main" val="103933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13C49-3D11-4C8A-89CB-3402936A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0648"/>
            <a:ext cx="7274768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Оказание медицинской помощи с использованием ИИ (Приказ 803н)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D65D82-987A-41EC-A2D3-06D27D8D2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616" y="1522491"/>
            <a:ext cx="4024332" cy="648072"/>
          </a:xfrm>
        </p:spPr>
        <p:txBody>
          <a:bodyPr/>
          <a:lstStyle/>
          <a:p>
            <a:r>
              <a:rPr lang="ru-RU" b="1" dirty="0"/>
              <a:t>Противопоказания к ИИ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5AD21D-44E4-4182-9275-79C37651C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592" y="2348881"/>
            <a:ext cx="4240355" cy="2232248"/>
          </a:xfrm>
        </p:spPr>
        <p:txBody>
          <a:bodyPr/>
          <a:lstStyle/>
          <a:p>
            <a:r>
              <a:rPr lang="ru-RU" dirty="0"/>
              <a:t>Противопоказаниями для проведения ИИ у женщины являются непроходимость обеих маточных труб и заболевания (состояния), указанные в Перечне противопоказаний.</a:t>
            </a:r>
          </a:p>
          <a:p>
            <a:pPr lvl="1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81FEA8-68E8-46F7-B3A0-DEAB89620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6154" y="1484784"/>
            <a:ext cx="3067008" cy="648072"/>
          </a:xfrm>
        </p:spPr>
        <p:txBody>
          <a:bodyPr/>
          <a:lstStyle/>
          <a:p>
            <a:r>
              <a:rPr lang="ru-RU" b="1" dirty="0"/>
              <a:t>Ограничения к ИИ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2AB3AE-C55A-4020-B960-4DBA89FF5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39946" y="2348880"/>
            <a:ext cx="3680525" cy="2448273"/>
          </a:xfrm>
        </p:spPr>
        <p:txBody>
          <a:bodyPr/>
          <a:lstStyle/>
          <a:p>
            <a:r>
              <a:rPr lang="ru-RU" dirty="0"/>
              <a:t>Ограничениями для проведения ИИ являются неудачные повторные попытки ИИ (более 3-х).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66F364-30F0-4385-ACBD-ED1FC08B5FC4}"/>
              </a:ext>
            </a:extLst>
          </p:cNvPr>
          <p:cNvSpPr txBox="1"/>
          <p:nvPr/>
        </p:nvSpPr>
        <p:spPr>
          <a:xfrm>
            <a:off x="827584" y="4509120"/>
            <a:ext cx="7895578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Решение об использовании спермы мужа (партнера) или донора принимается пациентами на основании предоставленной врачом полной информации о количественных и качественных характеристиках эякулята, преимуществах и недостатках использования спермы мужа (партнера) или донора.</a:t>
            </a:r>
          </a:p>
          <a:p>
            <a:pPr>
              <a:defRPr/>
            </a:pP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1449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1722</Words>
  <Application>Microsoft Office PowerPoint</Application>
  <PresentationFormat>Экран (4:3)</PresentationFormat>
  <Paragraphs>204</Paragraphs>
  <Slides>27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Century Gothic</vt:lpstr>
      <vt:lpstr>PT Serif</vt:lpstr>
      <vt:lpstr>Times New Roman</vt:lpstr>
      <vt:lpstr>Wingdings 3</vt:lpstr>
      <vt:lpstr>Легкий дым</vt:lpstr>
      <vt:lpstr>Chart</vt:lpstr>
      <vt:lpstr>Внутриматочная инсеминация в лечении бесплодия</vt:lpstr>
      <vt:lpstr>Актуальные российские регламентирующие документы по вспомогательным репродуктивным технологиям1-3</vt:lpstr>
      <vt:lpstr>Причины бесплодия у женщин</vt:lpstr>
      <vt:lpstr>Причины бесплодия у мужчин</vt:lpstr>
      <vt:lpstr>Первая успешная инсеминация</vt:lpstr>
      <vt:lpstr>Техника внутриматочной инсеминации</vt:lpstr>
      <vt:lpstr>Показаниями для проведения ИИ являются:</vt:lpstr>
      <vt:lpstr>Общее число подвижных сперматозоидов (ОЧПС)</vt:lpstr>
      <vt:lpstr>Оказание медицинской помощи с использованием ИИ (Приказ 803н)</vt:lpstr>
      <vt:lpstr>Противопоказания для проведения программы ЭКО и переноса криоконсервированных эмбрионов (приказ 803н МЗ РФ 2020)</vt:lpstr>
      <vt:lpstr>Оказание медицинской помощи с использованием ИИ </vt:lpstr>
      <vt:lpstr>На что еще стоит обращать внимание, выбирая ВМИ? </vt:lpstr>
      <vt:lpstr>Оказание медицинской помощи с использованием ВРТ и ИИ у ВИЧ-инфицированных пациентов </vt:lpstr>
      <vt:lpstr>Оказание медицинской помощи с использованием ВРТ и ИИ у ВИЧ-инфицированных пациентов</vt:lpstr>
      <vt:lpstr>Оказание медицинской помощи с использованием ВРТ и ИИ у ВИЧ-инфицированных пациентов</vt:lpstr>
      <vt:lpstr>Оказание медицинской помощи с использованием ВРТ и ИИ у ВИЧ-инфицированных пациентов</vt:lpstr>
      <vt:lpstr>Какова физиологическая основа спонтанного созревания фолликула и овуляции? </vt:lpstr>
      <vt:lpstr>Какие имеются препараты для КО и СО? </vt:lpstr>
      <vt:lpstr>Цикл контролируемой индукции овуляции </vt:lpstr>
      <vt:lpstr>Что такое кломифен цитрат? </vt:lpstr>
      <vt:lpstr>Механизм действия кломифен цитрат</vt:lpstr>
      <vt:lpstr>Цикл контролируемой индукции овуляции гонадотропинами (3-5 циклов, в т.ч. с ИИ)</vt:lpstr>
      <vt:lpstr>Показатели спермограммы для проведения ВМИ-М : </vt:lpstr>
      <vt:lpstr>Метод «swim up»</vt:lpstr>
      <vt:lpstr>Когда может применяться внутриматочная инсеминация (ВМИ)? </vt:lpstr>
      <vt:lpstr>Обработка спермы: центрифугирование в градиенте плотности </vt:lpstr>
      <vt:lpstr>Спасибо за внимание!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Внутриматочная инсеминация</dc:title>
  <dc:creator>Microsoft Office</dc:creator>
  <cp:lastModifiedBy>sonya1891@outlook.com</cp:lastModifiedBy>
  <cp:revision>9</cp:revision>
  <dcterms:created xsi:type="dcterms:W3CDTF">2023-10-08T13:13:48Z</dcterms:created>
  <dcterms:modified xsi:type="dcterms:W3CDTF">2023-10-18T15:24:40Z</dcterms:modified>
</cp:coreProperties>
</file>