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92" r:id="rId3"/>
    <p:sldId id="298" r:id="rId4"/>
    <p:sldId id="300" r:id="rId5"/>
    <p:sldId id="306" r:id="rId6"/>
    <p:sldId id="352" r:id="rId7"/>
    <p:sldId id="293" r:id="rId8"/>
    <p:sldId id="295" r:id="rId9"/>
    <p:sldId id="315" r:id="rId10"/>
    <p:sldId id="294" r:id="rId11"/>
    <p:sldId id="296" r:id="rId12"/>
    <p:sldId id="345" r:id="rId13"/>
    <p:sldId id="346" r:id="rId14"/>
    <p:sldId id="272" r:id="rId15"/>
    <p:sldId id="267" r:id="rId16"/>
    <p:sldId id="288" r:id="rId17"/>
    <p:sldId id="316" r:id="rId18"/>
    <p:sldId id="307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01" r:id="rId28"/>
    <p:sldId id="302" r:id="rId29"/>
    <p:sldId id="308" r:id="rId30"/>
    <p:sldId id="303" r:id="rId31"/>
    <p:sldId id="304" r:id="rId32"/>
    <p:sldId id="305" r:id="rId33"/>
    <p:sldId id="309" r:id="rId34"/>
    <p:sldId id="310" r:id="rId35"/>
    <p:sldId id="311" r:id="rId36"/>
    <p:sldId id="317" r:id="rId37"/>
    <p:sldId id="318" r:id="rId38"/>
    <p:sldId id="353" r:id="rId39"/>
    <p:sldId id="312" r:id="rId40"/>
    <p:sldId id="327" r:id="rId41"/>
    <p:sldId id="329" r:id="rId42"/>
    <p:sldId id="330" r:id="rId43"/>
    <p:sldId id="314" r:id="rId44"/>
    <p:sldId id="333" r:id="rId45"/>
    <p:sldId id="331" r:id="rId46"/>
    <p:sldId id="332" r:id="rId47"/>
    <p:sldId id="354" r:id="rId48"/>
    <p:sldId id="355" r:id="rId49"/>
    <p:sldId id="350" r:id="rId50"/>
    <p:sldId id="351" r:id="rId51"/>
    <p:sldId id="347" r:id="rId52"/>
    <p:sldId id="336" r:id="rId53"/>
    <p:sldId id="356" r:id="rId54"/>
    <p:sldId id="337" r:id="rId55"/>
    <p:sldId id="348" r:id="rId56"/>
    <p:sldId id="349" r:id="rId57"/>
    <p:sldId id="357" r:id="rId58"/>
    <p:sldId id="358" r:id="rId59"/>
    <p:sldId id="359" r:id="rId60"/>
    <p:sldId id="338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02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1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75871-8FFC-4CC9-A0DE-10CA30744D44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35BB4-AC88-4482-BC77-4476A6C23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76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234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83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013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48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14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49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6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2710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678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92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282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5B76-89BF-447C-B842-75504C5F76DE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E4F4A-DABA-4A3A-9D45-794DB217F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9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560" y="207962"/>
            <a:ext cx="11719560" cy="3952557"/>
          </a:xfrm>
        </p:spPr>
        <p:txBody>
          <a:bodyPr>
            <a:normAutofit/>
          </a:bodyPr>
          <a:lstStyle/>
          <a:p>
            <a:r>
              <a:rPr lang="ru-RU" b="1" dirty="0" smtClean="0"/>
              <a:t>Роль генетических факторов в генезе репродуктивных нарушений. Возможности генетика на этапе подготовки к ВРТ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9640" y="4394518"/>
            <a:ext cx="7086600" cy="2112962"/>
          </a:xfrm>
        </p:spPr>
        <p:txBody>
          <a:bodyPr>
            <a:noAutofit/>
          </a:bodyPr>
          <a:lstStyle/>
          <a:p>
            <a:r>
              <a:rPr lang="ru-RU" sz="2600" dirty="0" smtClean="0"/>
              <a:t>Казанцева Арина Анатольевна</a:t>
            </a:r>
          </a:p>
          <a:p>
            <a:r>
              <a:rPr lang="ru-RU" sz="2600" dirty="0" smtClean="0"/>
              <a:t>Заведующая отделением </a:t>
            </a:r>
            <a:r>
              <a:rPr lang="ru-RU" sz="2600" dirty="0" err="1" smtClean="0"/>
              <a:t>пренатальной</a:t>
            </a:r>
            <a:r>
              <a:rPr lang="ru-RU" sz="2600" dirty="0" smtClean="0"/>
              <a:t> диагностики КГБУЗ «Красноярский краевой медико-генетический центр», </a:t>
            </a:r>
          </a:p>
          <a:p>
            <a:r>
              <a:rPr lang="ru-RU" sz="2600" dirty="0" smtClean="0"/>
              <a:t>врач акушер-гинеколог, генетик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29020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632" y="435882"/>
            <a:ext cx="6532775" cy="1325563"/>
          </a:xfrm>
        </p:spPr>
        <p:txBody>
          <a:bodyPr>
            <a:noAutofit/>
          </a:bodyPr>
          <a:lstStyle/>
          <a:p>
            <a:r>
              <a:rPr lang="ru-RU" sz="3800" b="1" dirty="0" smtClean="0"/>
              <a:t>Варианты зигот при наличии сбалансированной </a:t>
            </a:r>
            <a:r>
              <a:rPr lang="ru-RU" sz="3800" b="1" dirty="0" err="1" smtClean="0"/>
              <a:t>транслокации</a:t>
            </a:r>
            <a:endParaRPr lang="ru-RU" sz="3800" b="1" dirty="0"/>
          </a:p>
        </p:txBody>
      </p:sp>
      <p:pic>
        <p:nvPicPr>
          <p:cNvPr id="38914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18" t="45911" r="58929"/>
          <a:stretch/>
        </p:blipFill>
        <p:spPr bwMode="auto">
          <a:xfrm>
            <a:off x="1962914" y="1967982"/>
            <a:ext cx="4136228" cy="48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20" t="45911" r="33817"/>
          <a:stretch/>
        </p:blipFill>
        <p:spPr bwMode="auto">
          <a:xfrm>
            <a:off x="10363200" y="3453620"/>
            <a:ext cx="1828800" cy="3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66" t="45911" r="8036"/>
          <a:stretch/>
        </p:blipFill>
        <p:spPr bwMode="auto">
          <a:xfrm>
            <a:off x="7590064" y="3453620"/>
            <a:ext cx="1856936" cy="3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0229851" y="0"/>
            <a:ext cx="1982088" cy="3200400"/>
            <a:chOff x="4642757" y="2077748"/>
            <a:chExt cx="1942640" cy="3951514"/>
          </a:xfrm>
        </p:grpSpPr>
        <p:pic>
          <p:nvPicPr>
            <p:cNvPr id="7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3527" t="46358" r="44140" b="-447"/>
            <a:stretch/>
          </p:blipFill>
          <p:spPr bwMode="auto">
            <a:xfrm>
              <a:off x="4642757" y="2077748"/>
              <a:ext cx="1202871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1641" t="45911" r="9765"/>
            <a:stretch/>
          </p:blipFill>
          <p:spPr bwMode="auto">
            <a:xfrm>
              <a:off x="5747197" y="2077748"/>
              <a:ext cx="838200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18" t="45911" r="58929"/>
          <a:stretch/>
        </p:blipFill>
        <p:spPr bwMode="auto">
          <a:xfrm>
            <a:off x="6966896" y="0"/>
            <a:ext cx="2765854" cy="32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45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43" y="0"/>
            <a:ext cx="6441258" cy="1676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Варианты зигот при наличии </a:t>
            </a:r>
            <a:r>
              <a:rPr lang="ru-RU" dirty="0" err="1" smtClean="0"/>
              <a:t>робертсоновской</a:t>
            </a:r>
            <a:r>
              <a:rPr lang="ru-RU" dirty="0" smtClean="0"/>
              <a:t> </a:t>
            </a:r>
            <a:r>
              <a:rPr lang="ru-RU" dirty="0" err="1" smtClean="0"/>
              <a:t>транслокации</a:t>
            </a:r>
            <a:r>
              <a:rPr lang="ru-RU" dirty="0"/>
              <a:t> </a:t>
            </a:r>
            <a:r>
              <a:rPr lang="ru-RU" dirty="0" smtClean="0"/>
              <a:t>(14;21)</a:t>
            </a:r>
            <a:endParaRPr lang="ru-RU" dirty="0"/>
          </a:p>
        </p:txBody>
      </p:sp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5050" b="20159"/>
          <a:stretch/>
        </p:blipFill>
        <p:spPr bwMode="auto">
          <a:xfrm>
            <a:off x="763571" y="2004901"/>
            <a:ext cx="2247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69" t="13802" r="814" b="5469"/>
          <a:stretch/>
        </p:blipFill>
        <p:spPr bwMode="auto">
          <a:xfrm>
            <a:off x="2177592" y="4335652"/>
            <a:ext cx="2400300" cy="252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32653" b="20159"/>
          <a:stretch/>
        </p:blipFill>
        <p:spPr bwMode="auto">
          <a:xfrm>
            <a:off x="4127194" y="1976621"/>
            <a:ext cx="723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7" t="24603" r="22302" b="20159"/>
          <a:stretch/>
        </p:blipFill>
        <p:spPr bwMode="auto">
          <a:xfrm>
            <a:off x="4982161" y="1986047"/>
            <a:ext cx="6096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03" t="24603" r="5050" b="20159"/>
          <a:stretch/>
        </p:blipFill>
        <p:spPr bwMode="auto">
          <a:xfrm>
            <a:off x="6001056" y="3600634"/>
            <a:ext cx="78105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32653" b="20159"/>
          <a:stretch/>
        </p:blipFill>
        <p:spPr bwMode="auto">
          <a:xfrm>
            <a:off x="6049704" y="1018095"/>
            <a:ext cx="723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люс 2"/>
          <p:cNvSpPr/>
          <p:nvPr/>
        </p:nvSpPr>
        <p:spPr>
          <a:xfrm>
            <a:off x="3129044" y="263910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7" t="24603" r="22302" b="20159"/>
          <a:stretch/>
        </p:blipFill>
        <p:spPr bwMode="auto">
          <a:xfrm>
            <a:off x="8052943" y="1055802"/>
            <a:ext cx="6096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32653" b="20159"/>
          <a:stretch/>
        </p:blipFill>
        <p:spPr bwMode="auto">
          <a:xfrm>
            <a:off x="6735897" y="1036949"/>
            <a:ext cx="723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7" t="24603" r="22302" b="20159"/>
          <a:stretch/>
        </p:blipFill>
        <p:spPr bwMode="auto">
          <a:xfrm>
            <a:off x="7444128" y="1046375"/>
            <a:ext cx="6096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5050" b="20159"/>
          <a:stretch/>
        </p:blipFill>
        <p:spPr bwMode="auto">
          <a:xfrm>
            <a:off x="9376808" y="1093509"/>
            <a:ext cx="2247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7" t="24603" r="22302" b="20159"/>
          <a:stretch/>
        </p:blipFill>
        <p:spPr bwMode="auto">
          <a:xfrm>
            <a:off x="6768700" y="3600634"/>
            <a:ext cx="6096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32653" b="20159"/>
          <a:stretch/>
        </p:blipFill>
        <p:spPr bwMode="auto">
          <a:xfrm>
            <a:off x="7401526" y="3600634"/>
            <a:ext cx="723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7" t="24603" r="22302" b="20159"/>
          <a:stretch/>
        </p:blipFill>
        <p:spPr bwMode="auto">
          <a:xfrm>
            <a:off x="8090304" y="3600634"/>
            <a:ext cx="6096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32653" b="20159"/>
          <a:stretch/>
        </p:blipFill>
        <p:spPr bwMode="auto">
          <a:xfrm>
            <a:off x="9432732" y="3600634"/>
            <a:ext cx="723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03" t="24603" r="5050" b="20159"/>
          <a:stretch/>
        </p:blipFill>
        <p:spPr bwMode="auto">
          <a:xfrm>
            <a:off x="10103975" y="3600634"/>
            <a:ext cx="78105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32653" b="20159"/>
          <a:stretch/>
        </p:blipFill>
        <p:spPr bwMode="auto">
          <a:xfrm>
            <a:off x="10885025" y="3600634"/>
            <a:ext cx="7239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7" t="24603" r="22302" b="20159"/>
          <a:stretch/>
        </p:blipFill>
        <p:spPr bwMode="auto">
          <a:xfrm>
            <a:off x="11556268" y="3600634"/>
            <a:ext cx="609600" cy="22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74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340" y="0"/>
            <a:ext cx="11720660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Вероятность патологического кариотипа у плода при </a:t>
            </a:r>
            <a:r>
              <a:rPr lang="ru-RU" b="1" dirty="0" err="1" smtClean="0"/>
              <a:t>робертсоновских</a:t>
            </a:r>
            <a:r>
              <a:rPr lang="ru-RU" b="1" dirty="0" smtClean="0"/>
              <a:t> </a:t>
            </a:r>
            <a:r>
              <a:rPr lang="ru-RU" b="1" dirty="0" err="1" smtClean="0"/>
              <a:t>транслокациях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498" y="1691640"/>
            <a:ext cx="11805501" cy="5288280"/>
          </a:xfrm>
        </p:spPr>
        <p:txBody>
          <a:bodyPr>
            <a:normAutofit/>
          </a:bodyPr>
          <a:lstStyle/>
          <a:p>
            <a:r>
              <a:rPr lang="ru-RU" sz="3200" dirty="0"/>
              <a:t>При </a:t>
            </a:r>
            <a:r>
              <a:rPr lang="ru-RU" sz="3200" dirty="0" err="1"/>
              <a:t>робертсоновской</a:t>
            </a:r>
            <a:r>
              <a:rPr lang="ru-RU" sz="3200" dirty="0"/>
              <a:t> </a:t>
            </a:r>
            <a:r>
              <a:rPr lang="ru-RU" sz="3200" dirty="0" err="1"/>
              <a:t>транслокации</a:t>
            </a:r>
            <a:r>
              <a:rPr lang="ru-RU" sz="3200" dirty="0"/>
              <a:t>, в которую вовлечена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CC00CC"/>
                </a:solidFill>
              </a:rPr>
              <a:t>21</a:t>
            </a:r>
            <a:r>
              <a:rPr lang="ru-RU" sz="3200" dirty="0" smtClean="0"/>
              <a:t> </a:t>
            </a:r>
            <a:r>
              <a:rPr lang="ru-RU" sz="3200" dirty="0"/>
              <a:t>хромосома, риск рождения ребенка с синдромом Дауна составляет </a:t>
            </a:r>
            <a:r>
              <a:rPr lang="ru-RU" sz="3200" b="1" dirty="0">
                <a:solidFill>
                  <a:srgbClr val="CC00CC"/>
                </a:solidFill>
              </a:rPr>
              <a:t>7-10%</a:t>
            </a:r>
            <a:r>
              <a:rPr lang="ru-RU" sz="3200" b="1" dirty="0"/>
              <a:t>, </a:t>
            </a:r>
            <a:r>
              <a:rPr lang="ru-RU" sz="3200" dirty="0"/>
              <a:t>за счет элиминации аномальных гамет или гибели </a:t>
            </a:r>
            <a:r>
              <a:rPr lang="ru-RU" sz="3200" dirty="0" smtClean="0"/>
              <a:t>эмбриона. </a:t>
            </a:r>
          </a:p>
          <a:p>
            <a:r>
              <a:rPr lang="ru-RU" sz="3200" dirty="0" smtClean="0"/>
              <a:t>Если </a:t>
            </a:r>
            <a:r>
              <a:rPr lang="ru-RU" sz="3200" dirty="0"/>
              <a:t>в </a:t>
            </a:r>
            <a:r>
              <a:rPr lang="ru-RU" sz="3200" dirty="0" err="1"/>
              <a:t>робертсоновскую</a:t>
            </a:r>
            <a:r>
              <a:rPr lang="ru-RU" sz="3200" dirty="0"/>
              <a:t> </a:t>
            </a:r>
            <a:r>
              <a:rPr lang="ru-RU" sz="3200" dirty="0" err="1"/>
              <a:t>транслокацию</a:t>
            </a:r>
            <a:r>
              <a:rPr lang="ru-RU" sz="3200" dirty="0"/>
              <a:t> вовлечена </a:t>
            </a:r>
            <a:r>
              <a:rPr lang="ru-RU" sz="3200" b="1" dirty="0">
                <a:solidFill>
                  <a:srgbClr val="CC00CC"/>
                </a:solidFill>
              </a:rPr>
              <a:t>13</a:t>
            </a:r>
            <a:r>
              <a:rPr lang="ru-RU" sz="3200" dirty="0"/>
              <a:t> хромосома, </a:t>
            </a:r>
            <a:r>
              <a:rPr lang="ru-RU" sz="3200" dirty="0" smtClean="0"/>
              <a:t>элиминируется </a:t>
            </a:r>
            <a:r>
              <a:rPr lang="ru-RU" sz="3200" dirty="0"/>
              <a:t>еще больше аномальных гамет, чем при синдроме Дауна, и итоговый риск живорождения ребенка с синдромом </a:t>
            </a:r>
            <a:r>
              <a:rPr lang="ru-RU" sz="3200" dirty="0" err="1"/>
              <a:t>Патау</a:t>
            </a:r>
            <a:r>
              <a:rPr lang="ru-RU" sz="3200" dirty="0"/>
              <a:t> составляет </a:t>
            </a:r>
            <a:r>
              <a:rPr lang="ru-RU" sz="3200" b="1" dirty="0" smtClean="0">
                <a:solidFill>
                  <a:srgbClr val="CC00CC"/>
                </a:solidFill>
              </a:rPr>
              <a:t>2-3%</a:t>
            </a:r>
            <a:endParaRPr lang="ru-RU" sz="32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5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462" y="365125"/>
            <a:ext cx="11495243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Наиболее неблагоприятный прогноз – при </a:t>
            </a:r>
            <a:r>
              <a:rPr lang="ru-RU" b="1" dirty="0" err="1" smtClean="0"/>
              <a:t>робертсоновской</a:t>
            </a:r>
            <a:r>
              <a:rPr lang="ru-RU" b="1" dirty="0" smtClean="0"/>
              <a:t> </a:t>
            </a:r>
            <a:r>
              <a:rPr lang="ru-RU" b="1" dirty="0" err="1" smtClean="0"/>
              <a:t>транслокации</a:t>
            </a:r>
            <a:r>
              <a:rPr lang="ru-RU" b="1" dirty="0" smtClean="0"/>
              <a:t> гомологичных хромосом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085" y="2042160"/>
            <a:ext cx="11768620" cy="48158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 </a:t>
            </a:r>
            <a:r>
              <a:rPr lang="ru-RU" sz="3200" dirty="0"/>
              <a:t>этом случае шансов на нормальную беременность </a:t>
            </a:r>
            <a:r>
              <a:rPr lang="ru-RU" sz="3200" dirty="0" smtClean="0"/>
              <a:t>нет, </a:t>
            </a:r>
            <a:r>
              <a:rPr lang="ru-RU" sz="3200" dirty="0"/>
              <a:t>так как в гамету попадает либо сразу две сцепленные хромосомы из одной пары, либо ни </a:t>
            </a:r>
            <a:r>
              <a:rPr lang="ru-RU" sz="3200" dirty="0" smtClean="0"/>
              <a:t>одной </a:t>
            </a:r>
            <a:r>
              <a:rPr lang="ru-RU" sz="3200" i="1" dirty="0" smtClean="0"/>
              <a:t>(</a:t>
            </a:r>
            <a:r>
              <a:rPr lang="ru-RU" sz="3200" b="1" i="1" dirty="0" smtClean="0">
                <a:solidFill>
                  <a:srgbClr val="CC00CC"/>
                </a:solidFill>
              </a:rPr>
              <a:t>*</a:t>
            </a:r>
            <a:r>
              <a:rPr lang="ru-RU" sz="3200" i="1" dirty="0" smtClean="0"/>
              <a:t>возможен межтканевой </a:t>
            </a:r>
            <a:r>
              <a:rPr lang="ru-RU" sz="3200" i="1" dirty="0" err="1" smtClean="0"/>
              <a:t>мозаицизм</a:t>
            </a:r>
            <a:r>
              <a:rPr lang="ru-RU" sz="3200" i="1" dirty="0" smtClean="0"/>
              <a:t>)</a:t>
            </a:r>
          </a:p>
          <a:p>
            <a:r>
              <a:rPr lang="ru-RU" sz="3200" dirty="0" smtClean="0"/>
              <a:t>Живорождение возможно при </a:t>
            </a:r>
            <a:r>
              <a:rPr lang="ru-RU" sz="3200" dirty="0" err="1" smtClean="0"/>
              <a:t>транслокациях</a:t>
            </a:r>
            <a:r>
              <a:rPr lang="ru-RU" sz="3200" dirty="0" smtClean="0"/>
              <a:t> (21;21), (13;13), (22; 22)</a:t>
            </a:r>
          </a:p>
          <a:p>
            <a:r>
              <a:rPr lang="ru-RU" sz="3200" dirty="0" err="1" smtClean="0"/>
              <a:t>Трисомии</a:t>
            </a:r>
            <a:r>
              <a:rPr lang="ru-RU" sz="3200" dirty="0" smtClean="0"/>
              <a:t> </a:t>
            </a:r>
            <a:r>
              <a:rPr lang="ru-RU" sz="3200" dirty="0"/>
              <a:t>14 и 15 хромосом с живорождением не совместимы, </a:t>
            </a:r>
            <a:r>
              <a:rPr lang="ru-RU" sz="3200" dirty="0" smtClean="0"/>
              <a:t>все </a:t>
            </a:r>
            <a:r>
              <a:rPr lang="ru-RU" sz="3200" dirty="0"/>
              <a:t>беременности будут самопроизвольно прерываться в очень раннем сроке</a:t>
            </a:r>
          </a:p>
        </p:txBody>
      </p:sp>
    </p:spTree>
    <p:extLst>
      <p:ext uri="{BB962C8B-B14F-4D97-AF65-F5344CB8AC3E}">
        <p14:creationId xmlns:p14="http://schemas.microsoft.com/office/powerpoint/2010/main" xmlns="" val="22745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4610100" y="23193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5143500" y="21383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2960017" y="0"/>
            <a:ext cx="6834826" cy="747712"/>
          </a:xfrm>
        </p:spPr>
        <p:txBody>
          <a:bodyPr/>
          <a:lstStyle/>
          <a:p>
            <a:r>
              <a:rPr lang="ru-RU" altLang="ru-RU" sz="3500" b="1" dirty="0"/>
              <a:t>Кариотип при инверсии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2988298" y="815937"/>
            <a:ext cx="60048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/>
              <a:t>46, ХХ, </a:t>
            </a:r>
            <a:r>
              <a:rPr lang="en-US" altLang="ru-RU" sz="2200" b="1" dirty="0" err="1"/>
              <a:t>inv</a:t>
            </a:r>
            <a:r>
              <a:rPr lang="ru-RU" altLang="ru-RU" sz="2200" b="1" dirty="0"/>
              <a:t> (</a:t>
            </a:r>
            <a:r>
              <a:rPr lang="en-US" altLang="ru-RU" sz="2200" b="1" dirty="0"/>
              <a:t>9), (</a:t>
            </a:r>
            <a:r>
              <a:rPr lang="en-US" altLang="ru-RU" sz="2200" b="1" dirty="0" smtClean="0"/>
              <a:t>p</a:t>
            </a:r>
            <a:r>
              <a:rPr lang="ru-RU" altLang="ru-RU" sz="2200" b="1" dirty="0" smtClean="0"/>
              <a:t>11</a:t>
            </a:r>
            <a:r>
              <a:rPr lang="en-US" altLang="ru-RU" sz="2200" b="1" dirty="0" smtClean="0"/>
              <a:t>; q</a:t>
            </a:r>
            <a:r>
              <a:rPr lang="ru-RU" altLang="ru-RU" sz="2200" b="1" dirty="0" smtClean="0"/>
              <a:t>13</a:t>
            </a:r>
            <a:r>
              <a:rPr lang="en-US" altLang="ru-RU" sz="2200" b="1" dirty="0" smtClean="0"/>
              <a:t>)</a:t>
            </a:r>
            <a:r>
              <a:rPr lang="ru-RU" altLang="ru-RU" sz="2200" b="1" dirty="0" smtClean="0"/>
              <a:t> – вариант нормы</a:t>
            </a:r>
            <a:endParaRPr lang="ru-RU" altLang="ru-RU" sz="2200" b="1" dirty="0"/>
          </a:p>
        </p:txBody>
      </p:sp>
      <p:grpSp>
        <p:nvGrpSpPr>
          <p:cNvPr id="180238" name="Group 14"/>
          <p:cNvGrpSpPr>
            <a:grpSpLocks/>
          </p:cNvGrpSpPr>
          <p:nvPr/>
        </p:nvGrpSpPr>
        <p:grpSpPr bwMode="auto">
          <a:xfrm>
            <a:off x="2351088" y="1414464"/>
            <a:ext cx="7561262" cy="5443537"/>
            <a:chOff x="521" y="727"/>
            <a:chExt cx="4763" cy="3429"/>
          </a:xfrm>
        </p:grpSpPr>
        <p:pic>
          <p:nvPicPr>
            <p:cNvPr id="180229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 bright="-24000" contrast="4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44" t="35126" r="46960" b="13332"/>
            <a:stretch>
              <a:fillRect/>
            </a:stretch>
          </p:blipFill>
          <p:spPr bwMode="auto">
            <a:xfrm>
              <a:off x="521" y="727"/>
              <a:ext cx="4763" cy="3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231" name="Line 7"/>
            <p:cNvSpPr>
              <a:spLocks noChangeShapeType="1"/>
            </p:cNvSpPr>
            <p:nvPr/>
          </p:nvSpPr>
          <p:spPr bwMode="auto">
            <a:xfrm flipH="1">
              <a:off x="3061" y="1933"/>
              <a:ext cx="136" cy="1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80233" name="Line 9"/>
            <p:cNvSpPr>
              <a:spLocks noChangeShapeType="1"/>
            </p:cNvSpPr>
            <p:nvPr/>
          </p:nvSpPr>
          <p:spPr bwMode="auto">
            <a:xfrm>
              <a:off x="2472" y="2387"/>
              <a:ext cx="31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0235" name="Line 11"/>
            <p:cNvSpPr>
              <a:spLocks noChangeShapeType="1"/>
            </p:cNvSpPr>
            <p:nvPr/>
          </p:nvSpPr>
          <p:spPr bwMode="auto">
            <a:xfrm>
              <a:off x="2789" y="2296"/>
              <a:ext cx="3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0236" name="Line 12"/>
            <p:cNvSpPr>
              <a:spLocks noChangeShapeType="1"/>
            </p:cNvSpPr>
            <p:nvPr/>
          </p:nvSpPr>
          <p:spPr bwMode="auto">
            <a:xfrm>
              <a:off x="2472" y="2069"/>
              <a:ext cx="31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0237" name="Line 13"/>
            <p:cNvSpPr>
              <a:spLocks noChangeShapeType="1"/>
            </p:cNvSpPr>
            <p:nvPr/>
          </p:nvSpPr>
          <p:spPr bwMode="auto">
            <a:xfrm>
              <a:off x="2835" y="2024"/>
              <a:ext cx="2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0300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534400" cy="609600"/>
          </a:xfrm>
        </p:spPr>
        <p:txBody>
          <a:bodyPr/>
          <a:lstStyle/>
          <a:p>
            <a:r>
              <a:rPr lang="ru-RU" altLang="ru-RU" sz="3600" b="1">
                <a:latin typeface="Microsoft Sans Serif" panose="020B0604020202020204" pitchFamily="34" charset="0"/>
              </a:rPr>
              <a:t>Кариотип – маркерная хромосома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4748213" y="21907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6096001" y="4038600"/>
            <a:ext cx="333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>
                <a:solidFill>
                  <a:schemeClr val="bg2"/>
                </a:solidFill>
                <a:latin typeface="Times New Roman" panose="02020603050405020304" pitchFamily="18" charset="0"/>
              </a:rPr>
              <a:t>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40926" b="10000"/>
          <a:stretch/>
        </p:blipFill>
        <p:spPr>
          <a:xfrm>
            <a:off x="6144819" y="1231900"/>
            <a:ext cx="6070204" cy="4178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t="38148" b="13518"/>
          <a:stretch/>
        </p:blipFill>
        <p:spPr>
          <a:xfrm>
            <a:off x="0" y="1231900"/>
            <a:ext cx="60899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9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42" y="182251"/>
            <a:ext cx="9144000" cy="685800"/>
          </a:xfrm>
        </p:spPr>
        <p:txBody>
          <a:bodyPr>
            <a:noAutofit/>
          </a:bodyPr>
          <a:lstStyle/>
          <a:p>
            <a:r>
              <a:rPr lang="ru-RU" altLang="ru-RU" b="1" dirty="0"/>
              <a:t>Частота отдельных форм ХА</a:t>
            </a:r>
          </a:p>
        </p:txBody>
      </p:sp>
      <p:graphicFrame>
        <p:nvGraphicFramePr>
          <p:cNvPr id="1976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7014634"/>
              </p:ext>
            </p:extLst>
          </p:nvPr>
        </p:nvGraphicFramePr>
        <p:xfrm>
          <a:off x="654927" y="973035"/>
          <a:ext cx="10957560" cy="5705856"/>
        </p:xfrm>
        <a:graphic>
          <a:graphicData uri="http://schemas.openxmlformats.org/drawingml/2006/table">
            <a:tbl>
              <a:tblPr/>
              <a:tblGrid>
                <a:gridCol w="8569628"/>
                <a:gridCol w="2387932"/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Трисомия</a:t>
                      </a: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Трисомия 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3 000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Трисомия</a:t>
                      </a: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8 000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47, ХХУ ; 47, ХУУ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1 000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Трисомия 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50 000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45, 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2 000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 р – (с. Вольфа-Хиршхорна)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100 000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 р – (с. кошачьего крика)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40 000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 р –, 18 </a:t>
                      </a:r>
                      <a:r>
                        <a:rPr kumimoji="0" lang="en-US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</a:t>
                      </a: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60 000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Сбалансированные </a:t>
                      </a:r>
                      <a:r>
                        <a:rPr kumimoji="0" lang="ru-RU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транслокации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: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Несбалансированные транслокации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2 000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Перицентрические инверсии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: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7685" name="Text Box 53"/>
          <p:cNvSpPr txBox="1">
            <a:spLocks noChangeArrowheads="1"/>
          </p:cNvSpPr>
          <p:nvPr/>
        </p:nvSpPr>
        <p:spPr bwMode="auto">
          <a:xfrm>
            <a:off x="3352800" y="1676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1162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10515600" cy="915035"/>
          </a:xfrm>
        </p:spPr>
        <p:txBody>
          <a:bodyPr/>
          <a:lstStyle/>
          <a:p>
            <a:r>
              <a:rPr lang="ru-RU" b="1" dirty="0" smtClean="0"/>
              <a:t>Показания к </a:t>
            </a:r>
            <a:r>
              <a:rPr lang="ru-RU" b="1" dirty="0" err="1" smtClean="0"/>
              <a:t>кариотипированию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510" y="915035"/>
            <a:ext cx="11871489" cy="5942965"/>
          </a:xfrm>
        </p:spPr>
        <p:txBody>
          <a:bodyPr>
            <a:normAutofit/>
          </a:bodyPr>
          <a:lstStyle/>
          <a:p>
            <a:r>
              <a:rPr lang="ru-RU" dirty="0"/>
              <a:t>Конечно, в идеале – проведение </a:t>
            </a:r>
            <a:r>
              <a:rPr lang="ru-RU" dirty="0" err="1"/>
              <a:t>кариотипирования</a:t>
            </a:r>
            <a:r>
              <a:rPr lang="ru-RU" dirty="0"/>
              <a:t> всем парам, планирующим беременность, но….</a:t>
            </a:r>
          </a:p>
          <a:p>
            <a:r>
              <a:rPr lang="ru-RU" b="1" dirty="0">
                <a:solidFill>
                  <a:srgbClr val="CC00CC"/>
                </a:solidFill>
              </a:rPr>
              <a:t>Поздний репродуктивный возраст </a:t>
            </a:r>
            <a:r>
              <a:rPr lang="ru-RU" b="1" dirty="0" smtClean="0">
                <a:solidFill>
                  <a:srgbClr val="CC00CC"/>
                </a:solidFill>
              </a:rPr>
              <a:t>(???)</a:t>
            </a:r>
          </a:p>
          <a:p>
            <a:endParaRPr lang="ru-RU" b="1" dirty="0">
              <a:solidFill>
                <a:srgbClr val="CC00CC"/>
              </a:solidFill>
            </a:endParaRPr>
          </a:p>
          <a:p>
            <a:r>
              <a:rPr lang="ru-RU" dirty="0" smtClean="0"/>
              <a:t>Первичное бесплодие неясного генеза</a:t>
            </a:r>
          </a:p>
          <a:p>
            <a:r>
              <a:rPr lang="ru-RU" dirty="0" smtClean="0"/>
              <a:t>Привычное </a:t>
            </a:r>
            <a:r>
              <a:rPr lang="ru-RU" dirty="0" err="1" smtClean="0"/>
              <a:t>невынашивание</a:t>
            </a:r>
            <a:r>
              <a:rPr lang="ru-RU" dirty="0" smtClean="0"/>
              <a:t> (после исключения других причин)</a:t>
            </a:r>
          </a:p>
          <a:p>
            <a:r>
              <a:rPr lang="ru-RU" dirty="0" smtClean="0"/>
              <a:t>Первичная аменорея</a:t>
            </a:r>
          </a:p>
          <a:p>
            <a:r>
              <a:rPr lang="ru-RU" dirty="0" err="1" smtClean="0"/>
              <a:t>Гипергонадотропные</a:t>
            </a:r>
            <a:r>
              <a:rPr lang="ru-RU" dirty="0" smtClean="0"/>
              <a:t> состояния</a:t>
            </a:r>
          </a:p>
          <a:p>
            <a:r>
              <a:rPr lang="ru-RU" dirty="0" smtClean="0"/>
              <a:t>Аномалии строения внутренних гениталий у женщины</a:t>
            </a:r>
          </a:p>
          <a:p>
            <a:r>
              <a:rPr lang="ru-RU" dirty="0" smtClean="0"/>
              <a:t>Азооспермия, </a:t>
            </a:r>
            <a:r>
              <a:rPr lang="ru-RU" dirty="0" err="1" smtClean="0"/>
              <a:t>олигозооспермия</a:t>
            </a:r>
            <a:r>
              <a:rPr lang="ru-RU" dirty="0" smtClean="0"/>
              <a:t> (</a:t>
            </a:r>
            <a:r>
              <a:rPr lang="en-US" dirty="0" smtClean="0"/>
              <a:t>&lt;</a:t>
            </a:r>
            <a:r>
              <a:rPr lang="ru-RU" dirty="0" smtClean="0"/>
              <a:t>10 млн/мл), </a:t>
            </a:r>
            <a:r>
              <a:rPr lang="ru-RU" dirty="0" err="1" smtClean="0"/>
              <a:t>тератозооспермия</a:t>
            </a:r>
            <a:endParaRPr lang="ru-RU" dirty="0" smtClean="0"/>
          </a:p>
          <a:p>
            <a:r>
              <a:rPr lang="ru-RU" dirty="0" smtClean="0"/>
              <a:t>Гипоплазия яичек, наличие в анамнезе оперативного лечения по поводу крипторхизма, аномалии НПО</a:t>
            </a:r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8103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62" y="88265"/>
            <a:ext cx="11676184" cy="1325563"/>
          </a:xfrm>
        </p:spPr>
        <p:txBody>
          <a:bodyPr/>
          <a:lstStyle/>
          <a:p>
            <a:r>
              <a:rPr lang="ru-RU" b="1" dirty="0" smtClean="0"/>
              <a:t>Исследование  кариотипа (2021-2023)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658" y="1635369"/>
            <a:ext cx="11890342" cy="532931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Всего исследований кариотипа лимфоцитов периферической крови -  5425</a:t>
            </a:r>
          </a:p>
          <a:p>
            <a:r>
              <a:rPr lang="ru-RU" sz="3000" dirty="0" smtClean="0"/>
              <a:t>Из них направлены перед планирующимся лечением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методами </a:t>
            </a:r>
            <a:r>
              <a:rPr lang="ru-RU" sz="3000" dirty="0" smtClean="0"/>
              <a:t>ВРТ - </a:t>
            </a:r>
            <a:r>
              <a:rPr lang="ru-RU" sz="3000" b="1" dirty="0" smtClean="0">
                <a:solidFill>
                  <a:srgbClr val="CC00CC"/>
                </a:solidFill>
              </a:rPr>
              <a:t>652</a:t>
            </a:r>
            <a:r>
              <a:rPr lang="ru-RU" sz="3000" dirty="0" smtClean="0"/>
              <a:t>:</a:t>
            </a:r>
          </a:p>
          <a:p>
            <a:r>
              <a:rPr lang="ru-RU" sz="3000" dirty="0" smtClean="0"/>
              <a:t>Нарушения менструального цикла – 64</a:t>
            </a:r>
          </a:p>
          <a:p>
            <a:r>
              <a:rPr lang="ru-RU" sz="3000" dirty="0" smtClean="0"/>
              <a:t>Привычное </a:t>
            </a:r>
            <a:r>
              <a:rPr lang="ru-RU" sz="3000" dirty="0" err="1" smtClean="0"/>
              <a:t>невынашивание</a:t>
            </a:r>
            <a:r>
              <a:rPr lang="ru-RU" sz="3000" dirty="0" smtClean="0"/>
              <a:t> – 156</a:t>
            </a:r>
          </a:p>
          <a:p>
            <a:r>
              <a:rPr lang="ru-RU" sz="3000" dirty="0" smtClean="0"/>
              <a:t>Бесплодный брак – 432</a:t>
            </a:r>
          </a:p>
          <a:p>
            <a:r>
              <a:rPr lang="ru-RU" sz="3000" dirty="0" smtClean="0"/>
              <a:t>В </a:t>
            </a:r>
            <a:r>
              <a:rPr lang="ru-RU" sz="3000" dirty="0" err="1" smtClean="0"/>
              <a:t>т.ч</a:t>
            </a:r>
            <a:r>
              <a:rPr lang="ru-RU" sz="3000" dirty="0" smtClean="0"/>
              <a:t>. повторные неудачные попытки ЭКО – 55 пар</a:t>
            </a:r>
          </a:p>
          <a:p>
            <a:r>
              <a:rPr lang="ru-RU" sz="3000" dirty="0" smtClean="0"/>
              <a:t>Выявлено хромосомных аберраций – 56 (8,5%)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32772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3920"/>
          </a:xfrm>
        </p:spPr>
        <p:txBody>
          <a:bodyPr>
            <a:noAutofit/>
          </a:bodyPr>
          <a:lstStyle/>
          <a:p>
            <a:r>
              <a:rPr lang="ru-RU" sz="3800" b="1" dirty="0" smtClean="0"/>
              <a:t>Женское бесплодие генетически обусловлено в 8-10%</a:t>
            </a:r>
            <a:endParaRPr lang="ru-RU" sz="3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883922"/>
            <a:ext cx="12085320" cy="597407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C00CC"/>
                </a:solidFill>
              </a:rPr>
              <a:t>Числовые и структурные изменения хромосом</a:t>
            </a:r>
          </a:p>
          <a:p>
            <a:r>
              <a:rPr lang="ru-RU" u="sng" dirty="0" smtClean="0"/>
              <a:t>Мутации генов, отвечающих за оогенез </a:t>
            </a:r>
            <a:r>
              <a:rPr lang="ru-RU" dirty="0" smtClean="0"/>
              <a:t>(ген</a:t>
            </a:r>
            <a:r>
              <a:rPr lang="ru-RU" dirty="0" smtClean="0"/>
              <a:t>, кодирующий АМГ </a:t>
            </a:r>
            <a:r>
              <a:rPr lang="en-US" dirty="0" smtClean="0"/>
              <a:t>AMH 146 G&gt;T (Ile49Ser); </a:t>
            </a:r>
            <a:r>
              <a:rPr lang="ru-RU" dirty="0" smtClean="0"/>
              <a:t>его рецептор </a:t>
            </a:r>
            <a:r>
              <a:rPr lang="en-US" dirty="0" smtClean="0"/>
              <a:t>AMHR2 (-482 A&gt;G) ; </a:t>
            </a:r>
            <a:r>
              <a:rPr lang="ru-RU" dirty="0" err="1" smtClean="0"/>
              <a:t>эстрогеновый</a:t>
            </a:r>
            <a:r>
              <a:rPr lang="ru-RU" dirty="0" smtClean="0"/>
              <a:t> рецептор </a:t>
            </a:r>
            <a:r>
              <a:rPr lang="en-US" dirty="0" smtClean="0"/>
              <a:t>ESR1 –397 T&gt;C; ESR1–351 A&gt;G  ; ESR2 G&gt;A; </a:t>
            </a:r>
            <a:r>
              <a:rPr lang="ru-RU" dirty="0" smtClean="0"/>
              <a:t>рецептор ФСГ </a:t>
            </a:r>
            <a:r>
              <a:rPr lang="en-US" dirty="0" smtClean="0"/>
              <a:t>FSHR2039 G&gt;A (Ser680Asn); </a:t>
            </a:r>
            <a:r>
              <a:rPr lang="ru-RU" dirty="0" smtClean="0"/>
              <a:t>рецептор ЛГ/ХГ </a:t>
            </a:r>
            <a:r>
              <a:rPr lang="en-US" dirty="0" smtClean="0"/>
              <a:t>LHCGR 935 A&gt;G (Asn312Ser); LHCGR 872 A&gt;G (Asn291Ser); </a:t>
            </a:r>
            <a:r>
              <a:rPr lang="ru-RU" dirty="0" smtClean="0"/>
              <a:t>сосудисто-эндотелиальный фактор роста </a:t>
            </a:r>
            <a:r>
              <a:rPr lang="en-US" dirty="0" smtClean="0"/>
              <a:t>VEGFA-634 G&gt;C; </a:t>
            </a:r>
            <a:r>
              <a:rPr lang="ru-RU" dirty="0" smtClean="0"/>
              <a:t>ингибитор активатора </a:t>
            </a:r>
            <a:r>
              <a:rPr lang="ru-RU" dirty="0" err="1" smtClean="0"/>
              <a:t>плазминогена</a:t>
            </a:r>
            <a:r>
              <a:rPr lang="ru-RU" dirty="0" smtClean="0"/>
              <a:t> </a:t>
            </a:r>
            <a:r>
              <a:rPr lang="en-US" dirty="0" smtClean="0"/>
              <a:t>SERPINE1 (PAI-1) -675(5G&gt;4G</a:t>
            </a:r>
            <a:r>
              <a:rPr lang="en-US" dirty="0" smtClean="0"/>
              <a:t>)</a:t>
            </a:r>
            <a:r>
              <a:rPr lang="ru-RU" dirty="0" smtClean="0"/>
              <a:t>, и </a:t>
            </a:r>
            <a:r>
              <a:rPr lang="ru-RU" dirty="0" smtClean="0"/>
              <a:t>т.д.)</a:t>
            </a:r>
            <a:r>
              <a:rPr lang="ru-RU" dirty="0" smtClean="0"/>
              <a:t>. </a:t>
            </a:r>
            <a:endParaRPr lang="ru-RU" dirty="0" smtClean="0"/>
          </a:p>
          <a:p>
            <a:r>
              <a:rPr lang="ru-RU" dirty="0" smtClean="0"/>
              <a:t>Носительство </a:t>
            </a:r>
            <a:r>
              <a:rPr lang="ru-RU" dirty="0"/>
              <a:t>генотипа G/G полиморфизма гена LHCGR 935 A&gt;G (Asn312Ser), генотипа С/С полиморфизма гена VEGFA -634 G&gt;C, генотипа А/А полиморфизма гена AMHR2 -482 A&gt;G статистически значимо повышает риск получения только незрелых ооцитов.</a:t>
            </a:r>
            <a:endParaRPr lang="ru-RU" dirty="0" smtClean="0"/>
          </a:p>
          <a:p>
            <a:r>
              <a:rPr lang="ru-RU" u="sng" dirty="0" smtClean="0"/>
              <a:t>Мутации </a:t>
            </a:r>
            <a:r>
              <a:rPr lang="ru-RU" u="sng" dirty="0" err="1" smtClean="0"/>
              <a:t>митохондриальной</a:t>
            </a:r>
            <a:r>
              <a:rPr lang="ru-RU" u="sng" dirty="0" smtClean="0"/>
              <a:t> ДНК</a:t>
            </a:r>
          </a:p>
          <a:p>
            <a:r>
              <a:rPr lang="ru-RU" u="sng" dirty="0" err="1" smtClean="0"/>
              <a:t>Эпигенетика</a:t>
            </a:r>
            <a:r>
              <a:rPr lang="ru-RU" u="sng" dirty="0" smtClean="0"/>
              <a:t> 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xmlns="" val="38610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 smtClean="0"/>
              <a:t>Риски каких нарушений имеются </a:t>
            </a:r>
            <a:r>
              <a:rPr lang="ru-RU" b="1" dirty="0" smtClean="0"/>
              <a:t>в семьях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ru-RU" sz="3800" dirty="0" smtClean="0"/>
              <a:t>Хромосомные аномалии</a:t>
            </a:r>
          </a:p>
          <a:p>
            <a:r>
              <a:rPr lang="ru-RU" sz="3800" dirty="0" smtClean="0"/>
              <a:t>Врожденные пороки развития (изолированные, множественные, ассоциации)</a:t>
            </a:r>
          </a:p>
          <a:p>
            <a:r>
              <a:rPr lang="ru-RU" sz="3800" dirty="0" smtClean="0"/>
              <a:t>Моногенные синдромы</a:t>
            </a:r>
          </a:p>
          <a:p>
            <a:r>
              <a:rPr lang="ru-RU" sz="3800" dirty="0" err="1" smtClean="0"/>
              <a:t>Мультифакториальные</a:t>
            </a:r>
            <a:r>
              <a:rPr lang="ru-RU" sz="3800" dirty="0" smtClean="0"/>
              <a:t> заболевания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xmlns="" val="11994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43340" cy="1325563"/>
          </a:xfrm>
        </p:spPr>
        <p:txBody>
          <a:bodyPr/>
          <a:lstStyle/>
          <a:p>
            <a:r>
              <a:rPr lang="ru-RU" b="1" dirty="0" smtClean="0"/>
              <a:t>Синдром Тернера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4440" y="920370"/>
            <a:ext cx="7147560" cy="5730240"/>
          </a:xfrm>
        </p:spPr>
        <p:txBody>
          <a:bodyPr>
            <a:noAutofit/>
          </a:bodyPr>
          <a:lstStyle/>
          <a:p>
            <a:r>
              <a:rPr lang="ru-RU" sz="3200" dirty="0" smtClean="0"/>
              <a:t>Частота 1:2000-1:2500 девочек</a:t>
            </a:r>
          </a:p>
          <a:p>
            <a:r>
              <a:rPr lang="ru-RU" sz="3200" dirty="0"/>
              <a:t>в</a:t>
            </a:r>
            <a:r>
              <a:rPr lang="ru-RU" sz="3200" dirty="0" smtClean="0"/>
              <a:t>арианты кариотипа: 45, Х, 45,Х/46, ХХ, 46, Х</a:t>
            </a:r>
            <a:r>
              <a:rPr lang="en-US" sz="3200" dirty="0" err="1" smtClean="0"/>
              <a:t>i</a:t>
            </a:r>
            <a:r>
              <a:rPr lang="en-US" sz="3200" dirty="0" smtClean="0"/>
              <a:t>(</a:t>
            </a:r>
            <a:r>
              <a:rPr lang="en-US" sz="3200" dirty="0" err="1" smtClean="0"/>
              <a:t>Xq</a:t>
            </a:r>
            <a:r>
              <a:rPr lang="en-US" sz="3200" dirty="0" smtClean="0"/>
              <a:t>), 46, X r(X)</a:t>
            </a:r>
            <a:r>
              <a:rPr lang="ru-RU" sz="3200" dirty="0" smtClean="0"/>
              <a:t>, </a:t>
            </a:r>
            <a:r>
              <a:rPr lang="ru-RU" sz="3200" dirty="0" err="1" smtClean="0"/>
              <a:t>транслокации</a:t>
            </a:r>
            <a:r>
              <a:rPr lang="ru-RU" sz="3200" dirty="0" smtClean="0"/>
              <a:t> с вовлечением хромосомы Х</a:t>
            </a:r>
            <a:endParaRPr lang="en-US" sz="3200" dirty="0" smtClean="0"/>
          </a:p>
          <a:p>
            <a:r>
              <a:rPr lang="ru-RU" sz="3200" dirty="0" smtClean="0"/>
              <a:t>Наиболее часто – мозаичные формы</a:t>
            </a:r>
          </a:p>
          <a:p>
            <a:r>
              <a:rPr lang="ru-RU" sz="3200" dirty="0" smtClean="0"/>
              <a:t>За 3 года диагностировано (первично) 7 случаев аномалии по полоопределяющим хромосомам у женщин, планирующих ВРТ, в </a:t>
            </a:r>
            <a:r>
              <a:rPr lang="ru-RU" sz="3200" dirty="0" err="1" smtClean="0"/>
              <a:t>т.ч</a:t>
            </a:r>
            <a:r>
              <a:rPr lang="ru-RU" sz="3200" dirty="0" smtClean="0"/>
              <a:t>. с кариотипом </a:t>
            </a:r>
            <a:r>
              <a:rPr lang="en-US" sz="3200" dirty="0" smtClean="0"/>
              <a:t>45,X </a:t>
            </a:r>
            <a:r>
              <a:rPr lang="en-US" sz="3200" dirty="0"/>
              <a:t>/ 46,XX</a:t>
            </a:r>
            <a:r>
              <a:rPr lang="en-US" sz="3200" dirty="0" smtClean="0"/>
              <a:t> </a:t>
            </a:r>
            <a:r>
              <a:rPr lang="ru-RU" sz="3200" dirty="0" smtClean="0"/>
              <a:t> - 5, </a:t>
            </a:r>
            <a:r>
              <a:rPr lang="en-US" sz="3200" dirty="0" smtClean="0"/>
              <a:t>45,</a:t>
            </a:r>
            <a:r>
              <a:rPr lang="ru-RU" sz="3200" dirty="0" smtClean="0"/>
              <a:t>Х/ 47,ХХХ / 46,ХХ – 1, </a:t>
            </a:r>
          </a:p>
          <a:p>
            <a:r>
              <a:rPr lang="en-US" sz="3200" dirty="0" smtClean="0"/>
              <a:t>46,</a:t>
            </a:r>
            <a:r>
              <a:rPr lang="ru-RU" sz="3200" dirty="0" smtClean="0"/>
              <a:t>Х,</a:t>
            </a:r>
            <a:r>
              <a:rPr lang="en-US" sz="3200" dirty="0" err="1" smtClean="0"/>
              <a:t>i</a:t>
            </a:r>
            <a:r>
              <a:rPr lang="en-US" sz="3200" dirty="0" smtClean="0"/>
              <a:t>(X)(q10) / 45,X</a:t>
            </a:r>
            <a:r>
              <a:rPr lang="ru-RU" sz="3200" dirty="0" smtClean="0"/>
              <a:t> - 1</a:t>
            </a:r>
          </a:p>
          <a:p>
            <a:endParaRPr lang="ru-RU" sz="32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88"/>
          <a:stretch>
            <a:fillRect/>
          </a:stretch>
        </p:blipFill>
        <p:spPr bwMode="auto">
          <a:xfrm>
            <a:off x="0" y="1874519"/>
            <a:ext cx="4787900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56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180" y="0"/>
            <a:ext cx="9959419" cy="1325563"/>
          </a:xfrm>
        </p:spPr>
        <p:txBody>
          <a:bodyPr/>
          <a:lstStyle/>
          <a:p>
            <a:r>
              <a:rPr lang="ru-RU" b="1" dirty="0" err="1" smtClean="0"/>
              <a:t>Трисомия</a:t>
            </a:r>
            <a:r>
              <a:rPr lang="ru-RU" b="1" dirty="0" smtClean="0"/>
              <a:t> 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120" y="1078864"/>
            <a:ext cx="7040880" cy="492569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Частота 1:1000</a:t>
            </a:r>
          </a:p>
          <a:p>
            <a:r>
              <a:rPr lang="ru-RU" dirty="0" smtClean="0"/>
              <a:t>Может не проявляться репродуктивными нарушениями</a:t>
            </a:r>
          </a:p>
          <a:p>
            <a:r>
              <a:rPr lang="ru-RU" dirty="0" smtClean="0"/>
              <a:t>Возможно рождение как абсолютно здоровых детей, так и детей с аналогичным хромосомным наборов</a:t>
            </a:r>
          </a:p>
          <a:p>
            <a:r>
              <a:rPr lang="ru-RU" dirty="0" smtClean="0"/>
              <a:t>За 3 года диагностирован 1 случай </a:t>
            </a:r>
            <a:r>
              <a:rPr lang="ru-RU" dirty="0" err="1" smtClean="0"/>
              <a:t>трисомии</a:t>
            </a:r>
            <a:r>
              <a:rPr lang="ru-RU" dirty="0" smtClean="0"/>
              <a:t> Х среди пациенток, обратившихся перед планирующимся лечением методами ВРТ </a:t>
            </a:r>
          </a:p>
          <a:p>
            <a:r>
              <a:rPr lang="ru-RU" dirty="0" smtClean="0"/>
              <a:t>(и в 3 случаях при </a:t>
            </a:r>
            <a:r>
              <a:rPr lang="ru-RU" dirty="0" err="1" smtClean="0"/>
              <a:t>пренатальной</a:t>
            </a:r>
            <a:r>
              <a:rPr lang="ru-RU" dirty="0" smtClean="0"/>
              <a:t> диагностике данной </a:t>
            </a:r>
            <a:r>
              <a:rPr lang="ru-RU" dirty="0" err="1" smtClean="0"/>
              <a:t>трисомии</a:t>
            </a:r>
            <a:r>
              <a:rPr lang="ru-RU" dirty="0" smtClean="0"/>
              <a:t> у пода у матери имелся аналогичный хромосомный набор)</a:t>
            </a:r>
            <a:endParaRPr lang="ru-RU" dirty="0"/>
          </a:p>
        </p:txBody>
      </p:sp>
      <p:pic>
        <p:nvPicPr>
          <p:cNvPr id="4608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57" y="1976400"/>
            <a:ext cx="4867699" cy="3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51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96" y="-21029"/>
            <a:ext cx="11946903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Структурные аномалии с вовлечением хромосомы Х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49399"/>
            <a:ext cx="12192000" cy="956231"/>
          </a:xfrm>
        </p:spPr>
        <p:txBody>
          <a:bodyPr>
            <a:normAutofit/>
          </a:bodyPr>
          <a:lstStyle/>
          <a:p>
            <a:r>
              <a:rPr lang="ru-RU" dirty="0" smtClean="0"/>
              <a:t>В 2022 году диагностирован 1 случай </a:t>
            </a:r>
            <a:r>
              <a:rPr lang="ru-RU" dirty="0" err="1" smtClean="0"/>
              <a:t>транслокации</a:t>
            </a:r>
            <a:r>
              <a:rPr lang="ru-RU" dirty="0" smtClean="0"/>
              <a:t>: </a:t>
            </a:r>
            <a:r>
              <a:rPr lang="en-US" dirty="0" smtClean="0"/>
              <a:t>46,</a:t>
            </a:r>
            <a:r>
              <a:rPr lang="ru-RU" dirty="0"/>
              <a:t>Х,</a:t>
            </a:r>
            <a:r>
              <a:rPr lang="en-US" dirty="0"/>
              <a:t>t(</a:t>
            </a:r>
            <a:r>
              <a:rPr lang="ru-RU" dirty="0"/>
              <a:t>Х;11)(</a:t>
            </a:r>
            <a:r>
              <a:rPr lang="en-US" dirty="0"/>
              <a:t>q22;q23)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41297" b="13518"/>
          <a:stretch/>
        </p:blipFill>
        <p:spPr>
          <a:xfrm>
            <a:off x="-1" y="2385232"/>
            <a:ext cx="5758375" cy="36472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0684" y="6224798"/>
            <a:ext cx="23503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46,Х,?а</a:t>
            </a:r>
            <a:r>
              <a:rPr lang="en-US" sz="2200" b="1" dirty="0" err="1"/>
              <a:t>dd</a:t>
            </a:r>
            <a:r>
              <a:rPr lang="en-US" sz="2200" b="1" dirty="0"/>
              <a:t>(X</a:t>
            </a:r>
            <a:r>
              <a:rPr lang="en-US" sz="2200" b="1" dirty="0" smtClean="0"/>
              <a:t>)</a:t>
            </a:r>
            <a:r>
              <a:rPr lang="ru-RU" sz="2200" b="1" dirty="0" smtClean="0"/>
              <a:t> </a:t>
            </a:r>
            <a:r>
              <a:rPr lang="en-US" sz="2200" b="1" dirty="0" smtClean="0"/>
              <a:t>(</a:t>
            </a:r>
            <a:r>
              <a:rPr lang="en-US" sz="2200" b="1" dirty="0"/>
              <a:t>p22)</a:t>
            </a:r>
            <a:endParaRPr lang="ru-RU" sz="2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t="39630" b="11111"/>
          <a:stretch/>
        </p:blipFill>
        <p:spPr>
          <a:xfrm>
            <a:off x="6934200" y="2385232"/>
            <a:ext cx="5257800" cy="36472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40499" y="6224798"/>
            <a:ext cx="3567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mos46,Х,i(X</a:t>
            </a:r>
            <a:r>
              <a:rPr lang="ru-RU" sz="2200" b="1" dirty="0" smtClean="0"/>
              <a:t>) (</a:t>
            </a:r>
            <a:r>
              <a:rPr lang="ru-RU" sz="2200" b="1" dirty="0"/>
              <a:t>q10)(11) / 45,X</a:t>
            </a:r>
          </a:p>
        </p:txBody>
      </p:sp>
    </p:spTree>
    <p:extLst>
      <p:ext uri="{BB962C8B-B14F-4D97-AF65-F5344CB8AC3E}">
        <p14:creationId xmlns:p14="http://schemas.microsoft.com/office/powerpoint/2010/main" xmlns="" val="41445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68" y="0"/>
            <a:ext cx="10515600" cy="929323"/>
          </a:xfrm>
        </p:spPr>
        <p:txBody>
          <a:bodyPr/>
          <a:lstStyle/>
          <a:p>
            <a:r>
              <a:rPr lang="ru-RU" b="1" dirty="0" smtClean="0"/>
              <a:t>Синдром </a:t>
            </a:r>
            <a:r>
              <a:rPr lang="ru-RU" b="1" dirty="0" err="1" smtClean="0"/>
              <a:t>Свайера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28" y="1112520"/>
            <a:ext cx="12041171" cy="56388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Синдром </a:t>
            </a:r>
            <a:r>
              <a:rPr lang="ru-RU" dirty="0" err="1" smtClean="0"/>
              <a:t>Свайера</a:t>
            </a:r>
            <a:r>
              <a:rPr lang="ru-RU" dirty="0" smtClean="0"/>
              <a:t> – это вариант </a:t>
            </a:r>
            <a:r>
              <a:rPr lang="ru-RU" dirty="0" err="1" smtClean="0"/>
              <a:t>дисгенезии</a:t>
            </a:r>
            <a:r>
              <a:rPr lang="ru-RU" dirty="0" smtClean="0"/>
              <a:t> </a:t>
            </a:r>
            <a:r>
              <a:rPr lang="ru-RU" dirty="0" err="1" smtClean="0"/>
              <a:t>тестикул</a:t>
            </a:r>
            <a:r>
              <a:rPr lang="ru-RU" dirty="0" smtClean="0"/>
              <a:t>, как правило, связанный с мутациями гена </a:t>
            </a:r>
            <a:r>
              <a:rPr lang="ru-RU" b="1" dirty="0" smtClean="0"/>
              <a:t>SRY</a:t>
            </a:r>
            <a:r>
              <a:rPr lang="ru-RU" dirty="0" smtClean="0"/>
              <a:t> (локус Yp11.3). </a:t>
            </a:r>
          </a:p>
          <a:p>
            <a:r>
              <a:rPr lang="ru-RU" dirty="0" smtClean="0"/>
              <a:t>Причиной могут быть и мутации генов, ответственных за дифференцировку яичка </a:t>
            </a:r>
            <a:r>
              <a:rPr lang="ru-RU" b="1" dirty="0" smtClean="0"/>
              <a:t>(WTI, SF1, SRY, SOX9, DHH, ATRX, ARX)</a:t>
            </a:r>
            <a:r>
              <a:rPr lang="ru-RU" dirty="0" smtClean="0"/>
              <a:t>, или чрезмерная экспрессия факторов, которые в избыточном количестве препятствуют нормальной дифференцировке яичка </a:t>
            </a:r>
            <a:r>
              <a:rPr lang="ru-RU" b="1" dirty="0" smtClean="0"/>
              <a:t>(DAXI, SOX9). </a:t>
            </a:r>
            <a:r>
              <a:rPr lang="ru-RU" dirty="0" smtClean="0"/>
              <a:t>Однако данные мутации будут проявляться сочетанием </a:t>
            </a:r>
            <a:r>
              <a:rPr lang="ru-RU" dirty="0" err="1" smtClean="0"/>
              <a:t>дисгенезии</a:t>
            </a:r>
            <a:r>
              <a:rPr lang="ru-RU" dirty="0" smtClean="0"/>
              <a:t> гонад с опухолями, надпочечниковой недостаточностью, заболеваниями крови, нефротическим синдромом, диспропорциональной карликовостью </a:t>
            </a:r>
            <a:r>
              <a:rPr lang="ru-RU" b="1" dirty="0" smtClean="0">
                <a:solidFill>
                  <a:srgbClr val="CC00CC"/>
                </a:solidFill>
              </a:rPr>
              <a:t>(т.е. вряд ли попадут в поле зрения </a:t>
            </a:r>
            <a:r>
              <a:rPr lang="ru-RU" b="1" dirty="0" err="1" smtClean="0">
                <a:solidFill>
                  <a:srgbClr val="CC00CC"/>
                </a:solidFill>
              </a:rPr>
              <a:t>репродуктолога</a:t>
            </a:r>
            <a:r>
              <a:rPr lang="ru-RU" b="1" dirty="0" smtClean="0">
                <a:solidFill>
                  <a:srgbClr val="CC00CC"/>
                </a:solidFill>
              </a:rPr>
              <a:t>)</a:t>
            </a:r>
          </a:p>
          <a:p>
            <a:r>
              <a:rPr lang="ru-RU" dirty="0" smtClean="0"/>
              <a:t>В случае полной агенезии гонад формируется правильное женское строение наружных и внутренних гениталий, заболевание выявляется в период </a:t>
            </a:r>
            <a:r>
              <a:rPr lang="ru-RU" dirty="0" err="1" smtClean="0"/>
              <a:t>пубертата</a:t>
            </a:r>
            <a:r>
              <a:rPr lang="ru-RU" dirty="0" smtClean="0"/>
              <a:t> при отсутствии полового развития</a:t>
            </a:r>
          </a:p>
          <a:p>
            <a:r>
              <a:rPr lang="ru-RU" dirty="0" smtClean="0"/>
              <a:t>За 3 года не выявлено случаев заболевания у взрослых, под наблюдением находятся 3 девочки в возрасте 15-17 лет с синдромом </a:t>
            </a:r>
            <a:r>
              <a:rPr lang="ru-RU" dirty="0" err="1" smtClean="0"/>
              <a:t>Свайера</a:t>
            </a:r>
            <a:r>
              <a:rPr lang="ru-RU" dirty="0" smtClean="0"/>
              <a:t>, у одной из них есть родная сестра с таким же диагнозом)</a:t>
            </a:r>
          </a:p>
        </p:txBody>
      </p:sp>
    </p:spTree>
    <p:extLst>
      <p:ext uri="{BB962C8B-B14F-4D97-AF65-F5344CB8AC3E}">
        <p14:creationId xmlns:p14="http://schemas.microsoft.com/office/powerpoint/2010/main" xmlns="" val="30462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50" y="1"/>
            <a:ext cx="11928049" cy="990600"/>
          </a:xfrm>
        </p:spPr>
        <p:txBody>
          <a:bodyPr/>
          <a:lstStyle/>
          <a:p>
            <a:r>
              <a:rPr lang="ru-RU" b="1" dirty="0" smtClean="0"/>
              <a:t>Преждевременная недостаточность яичников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" y="1280160"/>
            <a:ext cx="11811000" cy="53339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Частота среди европейской популяции - 1,0%</a:t>
            </a:r>
          </a:p>
          <a:p>
            <a:r>
              <a:rPr lang="ru-RU" dirty="0" smtClean="0"/>
              <a:t>Наиболее часто причина остается невыясненной</a:t>
            </a:r>
          </a:p>
          <a:p>
            <a:r>
              <a:rPr lang="ru-RU" b="1" u="sng" dirty="0" smtClean="0"/>
              <a:t>Возможные генетические факторы: </a:t>
            </a:r>
            <a:r>
              <a:rPr lang="en-US" b="1" u="sng" dirty="0" smtClean="0"/>
              <a:t> </a:t>
            </a:r>
            <a:endParaRPr lang="ru-RU" b="1" u="sng" dirty="0" smtClean="0"/>
          </a:p>
          <a:p>
            <a:r>
              <a:rPr lang="ru-RU" dirty="0" smtClean="0"/>
              <a:t>мозаичные варианты аномалий числа и структуры  Х-хромосомы,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премутация</a:t>
            </a:r>
            <a:r>
              <a:rPr lang="ru-RU" dirty="0" smtClean="0"/>
              <a:t> гена </a:t>
            </a:r>
            <a:r>
              <a:rPr lang="en-US" dirty="0" smtClean="0"/>
              <a:t>FMR1</a:t>
            </a:r>
            <a:r>
              <a:rPr lang="ru-RU" dirty="0" smtClean="0"/>
              <a:t>,  </a:t>
            </a:r>
          </a:p>
          <a:p>
            <a:r>
              <a:rPr lang="ru-RU" dirty="0" smtClean="0"/>
              <a:t>мутация гена рецептора ФСГ (</a:t>
            </a:r>
            <a:r>
              <a:rPr lang="en-US" dirty="0" smtClean="0"/>
              <a:t>FSHR); </a:t>
            </a:r>
            <a:endParaRPr lang="ru-RU" dirty="0" smtClean="0"/>
          </a:p>
          <a:p>
            <a:r>
              <a:rPr lang="ru-RU" dirty="0" smtClean="0"/>
              <a:t>мутация гена рецептора ЛГ (</a:t>
            </a:r>
            <a:r>
              <a:rPr lang="en-US" dirty="0" smtClean="0"/>
              <a:t>LHR</a:t>
            </a:r>
            <a:r>
              <a:rPr lang="ru-RU" dirty="0" smtClean="0"/>
              <a:t>), </a:t>
            </a:r>
          </a:p>
          <a:p>
            <a:r>
              <a:rPr lang="ru-RU" dirty="0" smtClean="0"/>
              <a:t>мутация гена </a:t>
            </a:r>
            <a:r>
              <a:rPr lang="ru-RU" dirty="0" err="1" smtClean="0"/>
              <a:t>ингибина</a:t>
            </a:r>
            <a:r>
              <a:rPr lang="ru-RU" dirty="0" smtClean="0"/>
              <a:t> </a:t>
            </a:r>
            <a:r>
              <a:rPr lang="en-US" dirty="0" smtClean="0"/>
              <a:t>A (INHA)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мутация гена фактора транскрипции </a:t>
            </a:r>
            <a:r>
              <a:rPr lang="en-US" dirty="0" err="1" smtClean="0"/>
              <a:t>forkhead</a:t>
            </a:r>
            <a:r>
              <a:rPr lang="en-US" dirty="0" smtClean="0"/>
              <a:t> (FOXL2), </a:t>
            </a:r>
            <a:endParaRPr lang="ru-RU" dirty="0" smtClean="0"/>
          </a:p>
          <a:p>
            <a:r>
              <a:rPr lang="ru-RU" dirty="0" smtClean="0"/>
              <a:t>Мутации других генов, участвующих в гаметогенезе, влияющих на гормональную регуляцию развития фолликулов, репарацию ДНК, кодирующих </a:t>
            </a:r>
            <a:r>
              <a:rPr lang="ru-RU" dirty="0" err="1" smtClean="0"/>
              <a:t>митохондриальные</a:t>
            </a:r>
            <a:r>
              <a:rPr lang="ru-RU" dirty="0" smtClean="0"/>
              <a:t> белки, и т.д.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50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7239000" cy="838200"/>
          </a:xfrm>
        </p:spPr>
        <p:txBody>
          <a:bodyPr/>
          <a:lstStyle/>
          <a:p>
            <a:r>
              <a:rPr lang="ru-RU" b="1" dirty="0" smtClean="0"/>
              <a:t>Ген </a:t>
            </a:r>
            <a:r>
              <a:rPr lang="en-US" b="1" dirty="0" smtClean="0"/>
              <a:t>FMR1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264" y="1341119"/>
            <a:ext cx="8007096" cy="5516881"/>
          </a:xfrm>
        </p:spPr>
        <p:txBody>
          <a:bodyPr>
            <a:normAutofit/>
          </a:bodyPr>
          <a:lstStyle/>
          <a:p>
            <a:r>
              <a:rPr lang="ru-RU" dirty="0" smtClean="0"/>
              <a:t>исследование </a:t>
            </a:r>
            <a:r>
              <a:rPr lang="ru-RU" dirty="0"/>
              <a:t>числа </a:t>
            </a:r>
            <a:r>
              <a:rPr lang="ru-RU" dirty="0" err="1"/>
              <a:t>тринуклеотидных</a:t>
            </a:r>
            <a:r>
              <a:rPr lang="ru-RU" dirty="0"/>
              <a:t> </a:t>
            </a:r>
            <a:r>
              <a:rPr lang="ru-RU" b="1" dirty="0"/>
              <a:t>повторов CGG</a:t>
            </a:r>
            <a:r>
              <a:rPr lang="ru-RU" dirty="0"/>
              <a:t> в гене </a:t>
            </a:r>
            <a:r>
              <a:rPr lang="ru-RU" i="1" dirty="0"/>
              <a:t>FMR1</a:t>
            </a:r>
            <a:r>
              <a:rPr lang="ru-RU" dirty="0"/>
              <a:t>.</a:t>
            </a:r>
          </a:p>
          <a:p>
            <a:r>
              <a:rPr lang="ru-RU" dirty="0"/>
              <a:t>У здоровых людей число повторов в этом </a:t>
            </a:r>
            <a:r>
              <a:rPr lang="ru-RU" dirty="0" smtClean="0"/>
              <a:t>гене </a:t>
            </a:r>
            <a:r>
              <a:rPr lang="ru-RU" dirty="0"/>
              <a:t> </a:t>
            </a:r>
            <a:r>
              <a:rPr lang="ru-RU" b="1" dirty="0"/>
              <a:t>от 5 до 54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Если</a:t>
            </a:r>
            <a:r>
              <a:rPr lang="ru-RU" dirty="0"/>
              <a:t> </a:t>
            </a:r>
            <a:r>
              <a:rPr lang="ru-RU" b="1" dirty="0"/>
              <a:t>их больше 200</a:t>
            </a:r>
            <a:r>
              <a:rPr lang="ru-RU" dirty="0"/>
              <a:t>, то наработка белка с гена </a:t>
            </a:r>
            <a:r>
              <a:rPr lang="ru-RU" i="1" dirty="0"/>
              <a:t>FMR1</a:t>
            </a:r>
            <a:r>
              <a:rPr lang="ru-RU" dirty="0"/>
              <a:t> нарушается, что приводит к развитию синдрома Мартина-Белл </a:t>
            </a:r>
            <a:r>
              <a:rPr lang="ru-RU" dirty="0" smtClean="0"/>
              <a:t>(Х-сцепленное рецессивное заболевание).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b="1" dirty="0" err="1" smtClean="0"/>
              <a:t>Премутационное</a:t>
            </a:r>
            <a:r>
              <a:rPr lang="ru-RU" b="1" dirty="0" smtClean="0"/>
              <a:t> </a:t>
            </a:r>
            <a:r>
              <a:rPr lang="ru-RU" b="1" dirty="0"/>
              <a:t>состояние</a:t>
            </a:r>
            <a:r>
              <a:rPr lang="ru-RU" dirty="0"/>
              <a:t> — это количество повторов CGG от 55 до 200. </a:t>
            </a:r>
          </a:p>
        </p:txBody>
      </p:sp>
      <p:pic>
        <p:nvPicPr>
          <p:cNvPr id="49156" name="Picture 4" descr="https://genetico.ru/wp-content/uploads/2017/03/Pct_site_480px_01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19"/>
          <a:stretch/>
        </p:blipFill>
        <p:spPr bwMode="auto">
          <a:xfrm>
            <a:off x="8214362" y="1"/>
            <a:ext cx="3977638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4361" y="1818561"/>
            <a:ext cx="3977640" cy="29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4361" y="4973869"/>
            <a:ext cx="3977638" cy="18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218" y="1"/>
            <a:ext cx="6880781" cy="838200"/>
          </a:xfrm>
        </p:spPr>
        <p:txBody>
          <a:bodyPr/>
          <a:lstStyle/>
          <a:p>
            <a:r>
              <a:rPr lang="ru-RU" b="1" dirty="0" smtClean="0"/>
              <a:t>Ген </a:t>
            </a:r>
            <a:r>
              <a:rPr lang="en-US" b="1" dirty="0" smtClean="0"/>
              <a:t>FMR1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2030665"/>
            <a:ext cx="11862816" cy="4851719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Премутационное</a:t>
            </a:r>
            <a:r>
              <a:rPr lang="ru-RU" b="1" dirty="0" smtClean="0"/>
              <a:t> </a:t>
            </a:r>
            <a:r>
              <a:rPr lang="ru-RU" b="1" dirty="0"/>
              <a:t>состояние гена</a:t>
            </a:r>
            <a:r>
              <a:rPr lang="ru-RU" dirty="0"/>
              <a:t> влияет </a:t>
            </a:r>
            <a:r>
              <a:rPr lang="ru-RU" dirty="0" smtClean="0"/>
              <a:t>и </a:t>
            </a:r>
            <a:r>
              <a:rPr lang="ru-RU" dirty="0"/>
              <a:t>непосредственно на </a:t>
            </a:r>
            <a:r>
              <a:rPr lang="ru-RU" dirty="0" smtClean="0"/>
              <a:t>здоровье</a:t>
            </a:r>
            <a:r>
              <a:rPr lang="en-US" dirty="0" smtClean="0"/>
              <a:t> </a:t>
            </a:r>
            <a:r>
              <a:rPr lang="ru-RU" dirty="0" smtClean="0"/>
              <a:t>носителя:</a:t>
            </a:r>
            <a:endParaRPr lang="ru-RU" dirty="0"/>
          </a:p>
          <a:p>
            <a:r>
              <a:rPr lang="ru-RU" dirty="0" smtClean="0"/>
              <a:t>Развитие </a:t>
            </a:r>
            <a:r>
              <a:rPr lang="ru-RU" b="1" dirty="0" smtClean="0"/>
              <a:t>первичной недостаточности яичников</a:t>
            </a:r>
            <a:r>
              <a:rPr lang="ru-RU" dirty="0" smtClean="0"/>
              <a:t> (снижение овариального резерва и наступление менопаузы до 40 лет). Среди носительниц </a:t>
            </a:r>
            <a:r>
              <a:rPr lang="ru-RU" dirty="0" err="1" smtClean="0"/>
              <a:t>премутации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частота ПНЯ до 25% (доля </a:t>
            </a:r>
            <a:r>
              <a:rPr lang="ru-RU" dirty="0" err="1" smtClean="0"/>
              <a:t>премутации</a:t>
            </a:r>
            <a:r>
              <a:rPr lang="ru-RU" dirty="0" smtClean="0"/>
              <a:t> </a:t>
            </a:r>
            <a:r>
              <a:rPr lang="en-US" dirty="0" smtClean="0"/>
              <a:t>FMR1</a:t>
            </a:r>
            <a:r>
              <a:rPr lang="ru-RU" dirty="0" smtClean="0"/>
              <a:t> в этиологии ПНЯ – 5%)</a:t>
            </a:r>
          </a:p>
          <a:p>
            <a:r>
              <a:rPr lang="ru-RU" dirty="0" smtClean="0"/>
              <a:t>Часто </a:t>
            </a:r>
            <a:r>
              <a:rPr lang="ru-RU" dirty="0" err="1" smtClean="0"/>
              <a:t>премутация</a:t>
            </a:r>
            <a:r>
              <a:rPr lang="ru-RU" dirty="0" smtClean="0"/>
              <a:t> </a:t>
            </a:r>
            <a:r>
              <a:rPr lang="en-US" dirty="0" smtClean="0"/>
              <a:t>FMR1</a:t>
            </a:r>
            <a:r>
              <a:rPr lang="ru-RU" dirty="0" smtClean="0"/>
              <a:t> является  </a:t>
            </a:r>
            <a:r>
              <a:rPr lang="ru-RU" dirty="0"/>
              <a:t>причиной бедного ответа яичников на стимуляцию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/>
              <a:t>Тремор/атаксия</a:t>
            </a:r>
            <a:r>
              <a:rPr lang="ru-RU" dirty="0"/>
              <a:t>, ассоциированные с ломкой Х-хромосомой (</a:t>
            </a:r>
            <a:r>
              <a:rPr lang="ru-RU" b="1" dirty="0"/>
              <a:t>FXTAS</a:t>
            </a:r>
            <a:r>
              <a:rPr lang="ru-RU" dirty="0"/>
              <a:t>). </a:t>
            </a:r>
            <a:r>
              <a:rPr lang="ru-RU" dirty="0" smtClean="0"/>
              <a:t>При </a:t>
            </a:r>
            <a:r>
              <a:rPr lang="ru-RU" dirty="0"/>
              <a:t>носительстве </a:t>
            </a:r>
            <a:r>
              <a:rPr lang="ru-RU" dirty="0" err="1"/>
              <a:t>премутации</a:t>
            </a:r>
            <a:r>
              <a:rPr lang="ru-RU" dirty="0"/>
              <a:t> мужчиной проявляется в 33% случаев, а при носительстве </a:t>
            </a:r>
            <a:r>
              <a:rPr lang="ru-RU" dirty="0" err="1"/>
              <a:t>премутации</a:t>
            </a:r>
            <a:r>
              <a:rPr lang="ru-RU" dirty="0"/>
              <a:t> женщиной – лишь в 5-10%. </a:t>
            </a:r>
          </a:p>
        </p:txBody>
      </p:sp>
      <p:pic>
        <p:nvPicPr>
          <p:cNvPr id="50178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113"/>
          <a:stretch/>
        </p:blipFill>
        <p:spPr bwMode="auto">
          <a:xfrm>
            <a:off x="7239000" y="41673"/>
            <a:ext cx="4953000" cy="19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95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58" y="0"/>
            <a:ext cx="11890342" cy="1325563"/>
          </a:xfrm>
        </p:spPr>
        <p:txBody>
          <a:bodyPr/>
          <a:lstStyle/>
          <a:p>
            <a:r>
              <a:rPr lang="ru-RU" b="1" dirty="0" smtClean="0"/>
              <a:t>При тяжелых формах мужского бесплодия генетически обусловлены до 50% случаев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1426904"/>
            <a:ext cx="12085320" cy="5242559"/>
          </a:xfrm>
        </p:spPr>
        <p:txBody>
          <a:bodyPr>
            <a:normAutofit/>
          </a:bodyPr>
          <a:lstStyle/>
          <a:p>
            <a:r>
              <a:rPr lang="ru-RU" b="1" dirty="0" smtClean="0"/>
              <a:t>Числовые и структурные изменения хромосом</a:t>
            </a:r>
          </a:p>
          <a:p>
            <a:r>
              <a:rPr lang="ru-RU" u="sng" dirty="0" smtClean="0"/>
              <a:t>Мутации генов, отвечающих за сперматогенез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т.ч</a:t>
            </a:r>
            <a:r>
              <a:rPr lang="ru-RU" dirty="0" smtClean="0"/>
              <a:t>. гены, участвующие в развитии мужской репродуктивной системы и половой дифференцировке </a:t>
            </a:r>
            <a:r>
              <a:rPr lang="ru-RU" b="1" dirty="0" smtClean="0"/>
              <a:t>(</a:t>
            </a:r>
            <a:r>
              <a:rPr lang="en-US" b="1" dirty="0" smtClean="0"/>
              <a:t>SRY, SOX9, WT1)</a:t>
            </a:r>
            <a:r>
              <a:rPr lang="ru-RU" dirty="0" smtClean="0"/>
              <a:t>, гены, ответственные за гормональную регуляцию (</a:t>
            </a:r>
            <a:r>
              <a:rPr lang="ru-RU" b="1" dirty="0" smtClean="0"/>
              <a:t>в </a:t>
            </a:r>
            <a:r>
              <a:rPr lang="ru-RU" b="1" dirty="0" err="1" smtClean="0"/>
              <a:t>т.ч</a:t>
            </a:r>
            <a:r>
              <a:rPr lang="ru-RU" b="1" dirty="0" smtClean="0"/>
              <a:t>. </a:t>
            </a:r>
            <a:r>
              <a:rPr lang="ru-RU" b="1" dirty="0"/>
              <a:t>г</a:t>
            </a:r>
            <a:r>
              <a:rPr lang="ru-RU" b="1" dirty="0" smtClean="0"/>
              <a:t>ены рецепторов ФСГ, ЛГ</a:t>
            </a:r>
            <a:r>
              <a:rPr lang="ru-RU" dirty="0" smtClean="0"/>
              <a:t>), гены, ответственные за сперматогенез (локус </a:t>
            </a:r>
            <a:r>
              <a:rPr lang="en-US" b="1" dirty="0" smtClean="0"/>
              <a:t>AZF</a:t>
            </a:r>
            <a:r>
              <a:rPr lang="ru-RU" dirty="0" smtClean="0"/>
              <a:t>), гены, ответственные за функционирование сперматозоидов, оплодотворение, и т.д.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CC00CC"/>
                </a:solidFill>
              </a:rPr>
              <a:t>Число </a:t>
            </a:r>
            <a:r>
              <a:rPr lang="ru-RU" i="1" dirty="0" err="1" smtClean="0">
                <a:solidFill>
                  <a:srgbClr val="CC00CC"/>
                </a:solidFill>
              </a:rPr>
              <a:t>кандидатных</a:t>
            </a:r>
            <a:r>
              <a:rPr lang="ru-RU" i="1" dirty="0" smtClean="0">
                <a:solidFill>
                  <a:srgbClr val="CC00CC"/>
                </a:solidFill>
              </a:rPr>
              <a:t> генов велико, корреляция между наличием мутации и клиникой имеется далеко не всегда.</a:t>
            </a:r>
          </a:p>
          <a:p>
            <a:r>
              <a:rPr lang="ru-RU" u="sng" dirty="0" smtClean="0"/>
              <a:t>Мутации </a:t>
            </a:r>
            <a:r>
              <a:rPr lang="ru-RU" u="sng" dirty="0" err="1" smtClean="0"/>
              <a:t>митохондриальной</a:t>
            </a:r>
            <a:r>
              <a:rPr lang="ru-RU" u="sng" dirty="0" smtClean="0"/>
              <a:t> ДНК</a:t>
            </a:r>
          </a:p>
          <a:p>
            <a:r>
              <a:rPr lang="ru-RU" u="sng" dirty="0" err="1" smtClean="0"/>
              <a:t>Эпигенетика</a:t>
            </a:r>
            <a:r>
              <a:rPr lang="ru-RU" u="sng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метилирование</a:t>
            </a:r>
            <a:r>
              <a:rPr lang="ru-RU" dirty="0" smtClean="0"/>
              <a:t> ДНК, влияет на упаковку хроматина в головке сперматозоида, экспрессию генов)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79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315" y="1"/>
            <a:ext cx="6429082" cy="914400"/>
          </a:xfrm>
        </p:spPr>
        <p:txBody>
          <a:bodyPr/>
          <a:lstStyle/>
          <a:p>
            <a:r>
              <a:rPr lang="ru-RU" b="1" dirty="0" smtClean="0"/>
              <a:t>Синдром </a:t>
            </a:r>
            <a:r>
              <a:rPr lang="ru-RU" b="1" dirty="0" err="1" smtClean="0"/>
              <a:t>Клайнфельтера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1100" y="1203961"/>
            <a:ext cx="7200900" cy="5654040"/>
          </a:xfrm>
        </p:spPr>
        <p:txBody>
          <a:bodyPr>
            <a:normAutofit/>
          </a:bodyPr>
          <a:lstStyle/>
          <a:p>
            <a:r>
              <a:rPr lang="ru-RU" sz="2900" dirty="0" smtClean="0"/>
              <a:t>Частота 1:500 мальчиков, </a:t>
            </a:r>
          </a:p>
          <a:p>
            <a:r>
              <a:rPr lang="ru-RU" sz="2900" dirty="0" smtClean="0"/>
              <a:t>до </a:t>
            </a:r>
            <a:r>
              <a:rPr lang="ru-RU" sz="2900" dirty="0"/>
              <a:t>15% случаев </a:t>
            </a:r>
            <a:r>
              <a:rPr lang="ru-RU" sz="2900" dirty="0" smtClean="0"/>
              <a:t>азооспермии</a:t>
            </a:r>
          </a:p>
          <a:p>
            <a:r>
              <a:rPr lang="ru-RU" sz="2900" dirty="0" smtClean="0"/>
              <a:t>Варианты кариотипа: 47, ХХУ, 47, ХХУ/46, ХУ , 47, ХХУ / 45, Х</a:t>
            </a:r>
            <a:r>
              <a:rPr lang="en-US" sz="2900" dirty="0" smtClean="0"/>
              <a:t> </a:t>
            </a:r>
            <a:r>
              <a:rPr lang="ru-RU" sz="2900" dirty="0" smtClean="0">
                <a:solidFill>
                  <a:srgbClr val="CC00CC"/>
                </a:solidFill>
              </a:rPr>
              <a:t>(кариотип с числом копий  хромосомы Х более 2-х – вряд ли, т.к. сопровождаются снижением интеллекта, и такой человек вряд ли обратится к </a:t>
            </a:r>
            <a:r>
              <a:rPr lang="ru-RU" sz="2900" dirty="0" err="1" smtClean="0">
                <a:solidFill>
                  <a:srgbClr val="CC00CC"/>
                </a:solidFill>
              </a:rPr>
              <a:t>репродуктологу</a:t>
            </a:r>
            <a:r>
              <a:rPr lang="en-US" sz="2900" dirty="0" smtClean="0">
                <a:solidFill>
                  <a:srgbClr val="CC00CC"/>
                </a:solidFill>
              </a:rPr>
              <a:t>)</a:t>
            </a:r>
            <a:endParaRPr lang="ru-RU" sz="2900" dirty="0" smtClean="0">
              <a:solidFill>
                <a:srgbClr val="CC00CC"/>
              </a:solidFill>
            </a:endParaRPr>
          </a:p>
          <a:p>
            <a:r>
              <a:rPr lang="ru-RU" sz="2900" dirty="0" smtClean="0"/>
              <a:t>За 3 года диагностировано 20 случаев с. </a:t>
            </a:r>
            <a:r>
              <a:rPr lang="ru-RU" sz="2900" dirty="0" err="1" smtClean="0"/>
              <a:t>Клайнфельтера</a:t>
            </a:r>
            <a:r>
              <a:rPr lang="ru-RU" sz="2900" dirty="0" smtClean="0"/>
              <a:t> у мужчин репродуктивного возраста</a:t>
            </a:r>
          </a:p>
          <a:p>
            <a:endParaRPr lang="ru-RU" sz="2900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5" r="10747"/>
          <a:stretch>
            <a:fillRect/>
          </a:stretch>
        </p:blipFill>
        <p:spPr bwMode="auto">
          <a:xfrm>
            <a:off x="443059" y="1062869"/>
            <a:ext cx="3559196" cy="277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40741" r="7664" b="11296"/>
          <a:stretch/>
        </p:blipFill>
        <p:spPr>
          <a:xfrm>
            <a:off x="480767" y="4098679"/>
            <a:ext cx="3764280" cy="27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90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498" y="0"/>
            <a:ext cx="10129101" cy="1325563"/>
          </a:xfrm>
        </p:spPr>
        <p:txBody>
          <a:bodyPr/>
          <a:lstStyle/>
          <a:p>
            <a:r>
              <a:rPr lang="ru-RU" b="1" dirty="0" smtClean="0"/>
              <a:t>Синдром дубль 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5300" y="1282045"/>
            <a:ext cx="6784340" cy="557595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Частота: 1:840 мальчиков</a:t>
            </a:r>
          </a:p>
          <a:p>
            <a:r>
              <a:rPr lang="ru-RU" dirty="0" smtClean="0"/>
              <a:t>кариотип: 47, ХУУ, </a:t>
            </a:r>
          </a:p>
          <a:p>
            <a:r>
              <a:rPr lang="ru-RU" dirty="0" smtClean="0"/>
              <a:t>Клиника: высокорослость </a:t>
            </a:r>
            <a:r>
              <a:rPr lang="ru-RU" b="1" dirty="0" smtClean="0">
                <a:solidFill>
                  <a:srgbClr val="CC00CC"/>
                </a:solidFill>
              </a:rPr>
              <a:t>(???)</a:t>
            </a:r>
          </a:p>
          <a:p>
            <a:r>
              <a:rPr lang="ru-RU" dirty="0" smtClean="0"/>
              <a:t>нарушения </a:t>
            </a:r>
            <a:r>
              <a:rPr lang="ru-RU" dirty="0"/>
              <a:t>эмоционально-волевой сферы и </a:t>
            </a:r>
            <a:r>
              <a:rPr lang="ru-RU" dirty="0" smtClean="0"/>
              <a:t>поведения </a:t>
            </a:r>
            <a:r>
              <a:rPr lang="ru-RU" b="1" dirty="0" smtClean="0">
                <a:solidFill>
                  <a:srgbClr val="CC00CC"/>
                </a:solidFill>
              </a:rPr>
              <a:t>(???)</a:t>
            </a:r>
          </a:p>
          <a:p>
            <a:r>
              <a:rPr lang="ru-RU" i="1" dirty="0"/>
              <a:t>Первые исследователи болезни в 1960-х годах обнаружили </a:t>
            </a:r>
            <a:r>
              <a:rPr lang="ru-RU" i="1" dirty="0" smtClean="0"/>
              <a:t>мужчин </a:t>
            </a:r>
            <a:r>
              <a:rPr lang="ru-RU" i="1" dirty="0"/>
              <a:t>с этим синдромом среди заключенных и психиатрических больных</a:t>
            </a:r>
          </a:p>
          <a:p>
            <a:r>
              <a:rPr lang="ru-RU" dirty="0" smtClean="0"/>
              <a:t>За 3 года диагностировано 4 случая выявления кариотипа 47, ХУУ у мужчин репродуктивного возраста (интеллект у всех – нормальный, поведенческие расстройства не зафиксированы)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39259" b="10370"/>
          <a:stretch/>
        </p:blipFill>
        <p:spPr>
          <a:xfrm>
            <a:off x="0" y="1690688"/>
            <a:ext cx="5608986" cy="39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9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092" y="640080"/>
            <a:ext cx="12068908" cy="5536883"/>
          </a:xfrm>
        </p:spPr>
        <p:txBody>
          <a:bodyPr>
            <a:noAutofit/>
          </a:bodyPr>
          <a:lstStyle/>
          <a:p>
            <a:r>
              <a:rPr lang="ru-RU" sz="4000" dirty="0" smtClean="0"/>
              <a:t>У каждого человека в геноме имеется не менее одного патогенного варианта, приводящего к генетическому заболеванию, и не менее 8-9 мутаций в </a:t>
            </a:r>
            <a:r>
              <a:rPr lang="ru-RU" sz="4000" dirty="0" err="1" smtClean="0"/>
              <a:t>гетерозиготе</a:t>
            </a:r>
            <a:r>
              <a:rPr lang="ru-RU" sz="4000" dirty="0" smtClean="0"/>
              <a:t>, которые приводят к аутосомно-рецессивному заболеванию 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В настоящее время обсуждается профилактика наследственных болезней путем внедрения </a:t>
            </a:r>
            <a:r>
              <a:rPr lang="ru-RU" sz="4000" dirty="0" err="1" smtClean="0"/>
              <a:t>преконцепционного</a:t>
            </a:r>
            <a:r>
              <a:rPr lang="ru-RU" sz="4000" dirty="0" smtClean="0"/>
              <a:t> скрининга.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8013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88" y="118745"/>
            <a:ext cx="9921711" cy="1325563"/>
          </a:xfrm>
        </p:spPr>
        <p:txBody>
          <a:bodyPr/>
          <a:lstStyle/>
          <a:p>
            <a:r>
              <a:rPr lang="ru-RU" b="1" dirty="0" smtClean="0"/>
              <a:t>Синдром де </a:t>
            </a:r>
            <a:r>
              <a:rPr lang="ru-RU" b="1" dirty="0" err="1" smtClean="0"/>
              <a:t>ла</a:t>
            </a:r>
            <a:r>
              <a:rPr lang="ru-RU" b="1" dirty="0" smtClean="0"/>
              <a:t> </a:t>
            </a:r>
            <a:r>
              <a:rPr lang="ru-RU" b="1" dirty="0" err="1" smtClean="0"/>
              <a:t>Шапеля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825625"/>
            <a:ext cx="1175004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Частота 1: 2000</a:t>
            </a:r>
          </a:p>
          <a:p>
            <a:r>
              <a:rPr lang="ru-RU" dirty="0" smtClean="0"/>
              <a:t>Кариотип </a:t>
            </a:r>
            <a:r>
              <a:rPr lang="ru-RU" dirty="0" smtClean="0"/>
              <a:t>46, ХХ</a:t>
            </a:r>
          </a:p>
          <a:p>
            <a:r>
              <a:rPr lang="ru-RU" dirty="0" smtClean="0"/>
              <a:t>За 3 года диагностировано 2 случая данного синдрома у мужчин репродуктивного возраста</a:t>
            </a:r>
          </a:p>
          <a:p>
            <a:r>
              <a:rPr lang="ru-RU" dirty="0" smtClean="0"/>
              <a:t>Причина – </a:t>
            </a:r>
            <a:r>
              <a:rPr lang="ru-RU" dirty="0" err="1" smtClean="0"/>
              <a:t>транслокация</a:t>
            </a:r>
            <a:r>
              <a:rPr lang="ru-RU" dirty="0" smtClean="0"/>
              <a:t> гена </a:t>
            </a:r>
            <a:r>
              <a:rPr lang="en-US" dirty="0" smtClean="0"/>
              <a:t>SRY</a:t>
            </a:r>
            <a:r>
              <a:rPr lang="ru-RU" dirty="0" smtClean="0"/>
              <a:t> на Х-хромосому или </a:t>
            </a:r>
            <a:r>
              <a:rPr lang="ru-RU" dirty="0" err="1" smtClean="0"/>
              <a:t>аутосому</a:t>
            </a:r>
            <a:endParaRPr lang="ru-RU" dirty="0" smtClean="0"/>
          </a:p>
          <a:p>
            <a:r>
              <a:rPr lang="ru-RU" dirty="0" smtClean="0"/>
              <a:t>Возможны также мутации генов </a:t>
            </a:r>
            <a:r>
              <a:rPr lang="en-US" dirty="0" smtClean="0"/>
              <a:t>SOX3, FOXL2, WNT4, SOX9</a:t>
            </a:r>
          </a:p>
          <a:p>
            <a:r>
              <a:rPr lang="ru-RU" dirty="0" smtClean="0"/>
              <a:t>Скорее всего, часть случаев, когда имеется несовпадение пола плода по УЗИ и кариотипа </a:t>
            </a:r>
            <a:r>
              <a:rPr lang="ru-RU" dirty="0" err="1" smtClean="0"/>
              <a:t>амниоцитов</a:t>
            </a:r>
            <a:r>
              <a:rPr lang="ru-RU" dirty="0" smtClean="0"/>
              <a:t> и лимфоцитов пуповинной крови, расцененное как контаминация материнскими клетками, обусловлена именно этим синдромом</a:t>
            </a:r>
          </a:p>
          <a:p>
            <a:r>
              <a:rPr lang="ru-RU" dirty="0" smtClean="0"/>
              <a:t>Рекомендация: использование ДС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41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498" y="0"/>
            <a:ext cx="10129101" cy="1325563"/>
          </a:xfrm>
        </p:spPr>
        <p:txBody>
          <a:bodyPr/>
          <a:lstStyle/>
          <a:p>
            <a:r>
              <a:rPr lang="ru-RU" b="1" dirty="0" smtClean="0"/>
              <a:t>Синдром Кальмана (</a:t>
            </a:r>
            <a:r>
              <a:rPr lang="en-US" b="1" dirty="0" smtClean="0"/>
              <a:t>delXq22</a:t>
            </a:r>
            <a:r>
              <a:rPr lang="ru-RU" b="1" dirty="0" smtClean="0"/>
              <a:t>.3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1512276"/>
            <a:ext cx="11689080" cy="5187461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Частота у мальчиков – 1 на 10 000–20 000, </a:t>
            </a:r>
          </a:p>
          <a:p>
            <a:r>
              <a:rPr lang="ru-RU" sz="3000" dirty="0" smtClean="0"/>
              <a:t>у девочек – в несколько раз реже.</a:t>
            </a:r>
          </a:p>
          <a:p>
            <a:r>
              <a:rPr lang="ru-RU" sz="3000" dirty="0" err="1" smtClean="0"/>
              <a:t>Гипергонадотропный</a:t>
            </a:r>
            <a:r>
              <a:rPr lang="ru-RU" sz="3000" dirty="0" smtClean="0"/>
              <a:t> </a:t>
            </a:r>
            <a:r>
              <a:rPr lang="ru-RU" sz="3000" dirty="0" err="1" smtClean="0"/>
              <a:t>гипогонадизм</a:t>
            </a:r>
            <a:r>
              <a:rPr lang="ru-RU" sz="3000" dirty="0" smtClean="0"/>
              <a:t> + аносмия</a:t>
            </a:r>
          </a:p>
          <a:p>
            <a:r>
              <a:rPr lang="ru-RU" sz="3000" dirty="0" smtClean="0"/>
              <a:t>Причиной возникновения синдрома Кальмана являются мутации в генах KAL1 (ANOS1), FGFR1, PROKR2, PROK2 и др. </a:t>
            </a:r>
          </a:p>
          <a:p>
            <a:r>
              <a:rPr lang="ru-RU" sz="3000" dirty="0" smtClean="0"/>
              <a:t>Мутации в гене KAL-1 характерны для синдрома Кальмана 1-го типа; </a:t>
            </a:r>
          </a:p>
          <a:p>
            <a:r>
              <a:rPr lang="ru-RU" sz="3000" dirty="0" smtClean="0"/>
              <a:t>в гене FGFR1 – 2-го типа; </a:t>
            </a:r>
          </a:p>
          <a:p>
            <a:r>
              <a:rPr lang="ru-RU" sz="3000" dirty="0" smtClean="0"/>
              <a:t>мутации в генах PROKR2 и PROK2 типичны для синдрома Кальмана 3-го и 4-го типа.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1065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" y="212725"/>
            <a:ext cx="10515600" cy="1325563"/>
          </a:xfrm>
        </p:spPr>
        <p:txBody>
          <a:bodyPr/>
          <a:lstStyle/>
          <a:p>
            <a:r>
              <a:rPr lang="ru-RU" b="1" dirty="0" smtClean="0"/>
              <a:t>Структурные перестройки хромосомы 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1825625"/>
            <a:ext cx="11689080" cy="4351338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Делеции</a:t>
            </a:r>
            <a:endParaRPr lang="ru-RU" sz="3200" b="1" dirty="0" smtClean="0"/>
          </a:p>
          <a:p>
            <a:r>
              <a:rPr lang="ru-RU" sz="3200" i="1" dirty="0" err="1" smtClean="0"/>
              <a:t>Транслокации</a:t>
            </a:r>
            <a:endParaRPr lang="ru-RU" sz="3200" i="1" dirty="0" smtClean="0"/>
          </a:p>
          <a:p>
            <a:r>
              <a:rPr lang="ru-RU" sz="3200" i="1" dirty="0" err="1" smtClean="0"/>
              <a:t>Дицентрик</a:t>
            </a:r>
            <a:endParaRPr lang="ru-RU" sz="3200" i="1" dirty="0" smtClean="0"/>
          </a:p>
          <a:p>
            <a:r>
              <a:rPr lang="ru-RU" sz="3200" i="1" dirty="0" smtClean="0"/>
              <a:t>Кольцевая У-хромосома</a:t>
            </a:r>
            <a:endParaRPr lang="ru-RU" sz="3200" i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9886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44" y="160256"/>
            <a:ext cx="11824355" cy="1042752"/>
          </a:xfrm>
        </p:spPr>
        <p:txBody>
          <a:bodyPr>
            <a:normAutofit/>
          </a:bodyPr>
          <a:lstStyle/>
          <a:p>
            <a:r>
              <a:rPr lang="ru-RU" altLang="ru-RU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Микроделеции</a:t>
            </a:r>
            <a:r>
              <a:rPr lang="ru-RU" alt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локусе </a:t>
            </a:r>
            <a:r>
              <a:rPr lang="en-US" alt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AZF</a:t>
            </a:r>
            <a:r>
              <a:rPr lang="ru-RU" alt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alt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хромосомы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98985" y="1798320"/>
            <a:ext cx="2010135" cy="4953000"/>
          </a:xfrm>
          <a:prstGeom prst="rect">
            <a:avLst/>
          </a:prstGeom>
          <a:noFill/>
          <a:ln w="38100" cmpd="dbl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7160" y="1991995"/>
            <a:ext cx="9052560" cy="4351338"/>
          </a:xfrm>
        </p:spPr>
        <p:txBody>
          <a:bodyPr>
            <a:normAutofit/>
          </a:bodyPr>
          <a:lstStyle/>
          <a:p>
            <a:r>
              <a:rPr lang="ru-RU" alt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частая причин выраженных нарушений сперматогенеза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связаны с различной степенью нарушения сперматогенеза – от среднетяжелой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олигозооспермии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полного отсутствия половых клеток в семенных канальцах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8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0" y="150829"/>
            <a:ext cx="10515600" cy="823595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Делеции</a:t>
            </a:r>
            <a:r>
              <a:rPr lang="ru-RU" b="1" dirty="0" smtClean="0"/>
              <a:t> </a:t>
            </a:r>
            <a:r>
              <a:rPr lang="en-US" b="1" dirty="0" smtClean="0"/>
              <a:t>AZF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" y="1798320"/>
            <a:ext cx="5562600" cy="5059679"/>
          </a:xfrm>
        </p:spPr>
        <p:txBody>
          <a:bodyPr>
            <a:normAutofit/>
          </a:bodyPr>
          <a:lstStyle/>
          <a:p>
            <a:r>
              <a:rPr lang="ru-RU" dirty="0" err="1" smtClean="0"/>
              <a:t>Делеции</a:t>
            </a:r>
            <a:r>
              <a:rPr lang="ru-RU" dirty="0" smtClean="0"/>
              <a:t> </a:t>
            </a:r>
            <a:r>
              <a:rPr lang="en-US" dirty="0" err="1" smtClean="0"/>
              <a:t>AZFa</a:t>
            </a:r>
            <a:r>
              <a:rPr lang="ru-RU" dirty="0" smtClean="0"/>
              <a:t> – 5% от всех </a:t>
            </a:r>
            <a:r>
              <a:rPr lang="ru-RU" dirty="0" err="1" smtClean="0"/>
              <a:t>микроделеций</a:t>
            </a:r>
            <a:endParaRPr lang="ru-RU" dirty="0" smtClean="0"/>
          </a:p>
          <a:p>
            <a:r>
              <a:rPr lang="ru-RU" dirty="0" err="1" smtClean="0"/>
              <a:t>Делеции</a:t>
            </a:r>
            <a:r>
              <a:rPr lang="ru-RU" dirty="0" smtClean="0"/>
              <a:t> </a:t>
            </a:r>
            <a:r>
              <a:rPr lang="en-US" dirty="0" err="1" smtClean="0"/>
              <a:t>AZFb</a:t>
            </a:r>
            <a:r>
              <a:rPr lang="ru-RU" dirty="0" smtClean="0"/>
              <a:t> – 16%</a:t>
            </a:r>
          </a:p>
          <a:p>
            <a:r>
              <a:rPr lang="ru-RU" dirty="0" err="1" smtClean="0"/>
              <a:t>Делеции</a:t>
            </a:r>
            <a:r>
              <a:rPr lang="ru-RU" dirty="0" smtClean="0"/>
              <a:t> </a:t>
            </a:r>
            <a:r>
              <a:rPr lang="en-US" dirty="0" smtClean="0"/>
              <a:t>AZF</a:t>
            </a:r>
            <a:r>
              <a:rPr lang="ru-RU" dirty="0" smtClean="0"/>
              <a:t>с – 50-75%</a:t>
            </a:r>
          </a:p>
          <a:p>
            <a:r>
              <a:rPr lang="ru-RU" dirty="0" err="1" smtClean="0"/>
              <a:t>Делеци</a:t>
            </a:r>
            <a:r>
              <a:rPr lang="ru-RU" dirty="0" err="1"/>
              <a:t>и</a:t>
            </a:r>
            <a:r>
              <a:rPr lang="ru-RU" dirty="0" smtClean="0"/>
              <a:t> </a:t>
            </a:r>
            <a:r>
              <a:rPr lang="en-US" dirty="0" err="1" smtClean="0"/>
              <a:t>AZFa+b</a:t>
            </a:r>
            <a:endParaRPr lang="ru-RU" dirty="0" smtClean="0"/>
          </a:p>
          <a:p>
            <a:r>
              <a:rPr lang="ru-RU" dirty="0" err="1" smtClean="0"/>
              <a:t>Делеции</a:t>
            </a:r>
            <a:r>
              <a:rPr lang="ru-RU" dirty="0" smtClean="0"/>
              <a:t> </a:t>
            </a:r>
            <a:r>
              <a:rPr lang="en-US" dirty="0" err="1" smtClean="0"/>
              <a:t>AZFb+c</a:t>
            </a:r>
            <a:endParaRPr lang="en-US" dirty="0" smtClean="0"/>
          </a:p>
          <a:p>
            <a:r>
              <a:rPr lang="ru-RU" dirty="0" err="1" smtClean="0"/>
              <a:t>Делеции</a:t>
            </a:r>
            <a:r>
              <a:rPr lang="ru-RU" dirty="0" smtClean="0"/>
              <a:t> </a:t>
            </a:r>
            <a:r>
              <a:rPr lang="en-US" dirty="0" err="1" smtClean="0"/>
              <a:t>AZFa+b+c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2001" t="11271" r="49249" b="22375"/>
          <a:stretch/>
        </p:blipFill>
        <p:spPr>
          <a:xfrm>
            <a:off x="5215475" y="975360"/>
            <a:ext cx="6976525" cy="55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7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4" y="0"/>
            <a:ext cx="11880915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Мутации в гене </a:t>
            </a:r>
            <a:r>
              <a:rPr lang="en-US" b="1" dirty="0" smtClean="0"/>
              <a:t>CFTR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206" y="1325562"/>
            <a:ext cx="11767794" cy="5532437"/>
          </a:xfrm>
        </p:spPr>
        <p:txBody>
          <a:bodyPr>
            <a:normAutofit/>
          </a:bodyPr>
          <a:lstStyle/>
          <a:p>
            <a:r>
              <a:rPr lang="ru-RU" dirty="0" smtClean="0"/>
              <a:t>Ген </a:t>
            </a:r>
            <a:r>
              <a:rPr lang="en-US" dirty="0"/>
              <a:t>CFTR </a:t>
            </a:r>
            <a:r>
              <a:rPr lang="ru-RU" dirty="0"/>
              <a:t>находится </a:t>
            </a:r>
            <a:r>
              <a:rPr lang="ru-RU" b="1" dirty="0"/>
              <a:t>на длинном плече 7-й </a:t>
            </a:r>
            <a:r>
              <a:rPr lang="ru-RU" b="1" dirty="0" smtClean="0"/>
              <a:t>хромосомы (7</a:t>
            </a:r>
            <a:r>
              <a:rPr lang="en-US" b="1" dirty="0" smtClean="0"/>
              <a:t>q31)</a:t>
            </a:r>
            <a:r>
              <a:rPr lang="ru-RU" dirty="0" smtClean="0"/>
              <a:t>.</a:t>
            </a:r>
          </a:p>
          <a:p>
            <a:r>
              <a:rPr lang="ru-RU" dirty="0"/>
              <a:t>Следствием мутаций в гене CFTR является нарушение транспорта электролитов и ионов хлора через мембраны эпителиальных клеток, а это в  свою очередь сопровождается  секрецией густой слизи и закупоркой выводящих протоков различных желез. </a:t>
            </a:r>
            <a:endParaRPr lang="ru-RU" dirty="0" smtClean="0"/>
          </a:p>
          <a:p>
            <a:r>
              <a:rPr lang="ru-RU" dirty="0" smtClean="0"/>
              <a:t>Ген </a:t>
            </a:r>
            <a:r>
              <a:rPr lang="ru-RU" dirty="0"/>
              <a:t>CFTR </a:t>
            </a:r>
            <a:r>
              <a:rPr lang="ru-RU" dirty="0" err="1"/>
              <a:t>экспрессируется</a:t>
            </a:r>
            <a:r>
              <a:rPr lang="ru-RU" dirty="0"/>
              <a:t> в различных тканях (почки, поджелудочная железа, кишечник, сердце, семявыносящие протоки, легкие, протоки потовых желез и др.). </a:t>
            </a:r>
            <a:endParaRPr lang="ru-RU" dirty="0" smtClean="0"/>
          </a:p>
          <a:p>
            <a:r>
              <a:rPr lang="ru-RU" dirty="0" smtClean="0"/>
              <a:t>CFTR оказывает </a:t>
            </a:r>
            <a:r>
              <a:rPr lang="ru-RU" u="sng" dirty="0"/>
              <a:t>влияние на формирование семявыбрасывающих протоков, семенных пузырьков, семявыносящих протоков и дистальных 2/3 придатков яичек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480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38" y="1"/>
            <a:ext cx="11862062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Мутации в гене </a:t>
            </a:r>
            <a:r>
              <a:rPr lang="en-US" b="1" dirty="0" smtClean="0"/>
              <a:t>CFTR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792" y="1325562"/>
            <a:ext cx="11843208" cy="5532437"/>
          </a:xfrm>
        </p:spPr>
        <p:txBody>
          <a:bodyPr>
            <a:normAutofit/>
          </a:bodyPr>
          <a:lstStyle/>
          <a:p>
            <a:r>
              <a:rPr lang="ru-RU" sz="3400" dirty="0" smtClean="0"/>
              <a:t>Частота заболевания 1:2500-1:4500, частота носительства в европейской популяции 1:29-1:40</a:t>
            </a:r>
          </a:p>
          <a:p>
            <a:r>
              <a:rPr lang="ru-RU" sz="3400" dirty="0" smtClean="0"/>
              <a:t>Частота среди мужчин с бесплодием: 1-2%, среди мужчин с </a:t>
            </a:r>
            <a:r>
              <a:rPr lang="ru-RU" sz="3400" dirty="0" err="1" smtClean="0"/>
              <a:t>обструктивной</a:t>
            </a:r>
            <a:r>
              <a:rPr lang="ru-RU" sz="3400" dirty="0" smtClean="0"/>
              <a:t> азооспермией – до 25%</a:t>
            </a:r>
          </a:p>
          <a:p>
            <a:r>
              <a:rPr lang="ru-RU" sz="3400" dirty="0" smtClean="0"/>
              <a:t>врожденное </a:t>
            </a:r>
            <a:r>
              <a:rPr lang="ru-RU" sz="3400" dirty="0"/>
              <a:t>двустороннее отсутствие семявыносящего протока, ассоциированного с мутацией в гене  CFTR, </a:t>
            </a:r>
            <a:r>
              <a:rPr lang="ru-RU" sz="3400" dirty="0" smtClean="0"/>
              <a:t>может быть  </a:t>
            </a:r>
            <a:r>
              <a:rPr lang="ru-RU" sz="3400" dirty="0"/>
              <a:t>единственным признаком </a:t>
            </a:r>
            <a:r>
              <a:rPr lang="ru-RU" sz="3400" dirty="0" smtClean="0"/>
              <a:t>болезни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1390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92" y="179110"/>
            <a:ext cx="11843208" cy="931840"/>
          </a:xfrm>
        </p:spPr>
        <p:txBody>
          <a:bodyPr>
            <a:noAutofit/>
          </a:bodyPr>
          <a:lstStyle/>
          <a:p>
            <a:r>
              <a:rPr lang="ru-RU" sz="4200" b="1" dirty="0"/>
              <a:t>Показания для исследования мутаций гена </a:t>
            </a:r>
            <a:r>
              <a:rPr lang="en-US" sz="4200" b="1" dirty="0"/>
              <a:t>CFTR</a:t>
            </a:r>
            <a:r>
              <a:rPr lang="ru-RU" sz="4200" b="1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390" y="1143000"/>
            <a:ext cx="11984610" cy="5714999"/>
          </a:xfrm>
        </p:spPr>
        <p:txBody>
          <a:bodyPr>
            <a:normAutofit/>
          </a:bodyPr>
          <a:lstStyle/>
          <a:p>
            <a:r>
              <a:rPr lang="ru-RU" dirty="0" smtClean="0"/>
              <a:t>врожденная  одно- или двусторонняя аплазия семявыносящих протоков</a:t>
            </a:r>
          </a:p>
          <a:p>
            <a:r>
              <a:rPr lang="ru-RU" dirty="0" smtClean="0"/>
              <a:t>Азооспермия, не связанная с аномалией по полоопределяющим хромосомам</a:t>
            </a:r>
          </a:p>
          <a:p>
            <a:r>
              <a:rPr lang="ru-RU" dirty="0" smtClean="0"/>
              <a:t>Описано более 2000 мутаций</a:t>
            </a:r>
          </a:p>
          <a:p>
            <a:r>
              <a:rPr lang="ru-RU" dirty="0" smtClean="0"/>
              <a:t>Частые мутации:</a:t>
            </a:r>
          </a:p>
          <a:p>
            <a:r>
              <a:rPr lang="ru-RU" dirty="0" smtClean="0"/>
              <a:t>delF508, </a:t>
            </a:r>
            <a:r>
              <a:rPr lang="ru-RU" dirty="0"/>
              <a:t>394delTT, 604insA, 677delTA, 2143delT, 2184insA, 3821delT, 3849+10kbC&gt;T,  3944delTG, del21kb, </a:t>
            </a:r>
            <a:r>
              <a:rPr lang="ru-RU" dirty="0" smtClean="0"/>
              <a:t>delI507</a:t>
            </a:r>
            <a:r>
              <a:rPr lang="ru-RU" dirty="0"/>
              <a:t>, L138ins, G542X, N1303K, R334W, W1282X. </a:t>
            </a:r>
            <a:endParaRPr lang="ru-RU" dirty="0" smtClean="0"/>
          </a:p>
          <a:p>
            <a:r>
              <a:rPr lang="ru-RU" dirty="0" smtClean="0"/>
              <a:t>Они </a:t>
            </a:r>
            <a:r>
              <a:rPr lang="ru-RU" dirty="0"/>
              <a:t>обусловливают примерно 85% генетических дефектов, которые приводят  к </a:t>
            </a:r>
            <a:r>
              <a:rPr lang="ru-RU" dirty="0" err="1"/>
              <a:t>муковисцидозу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наиболее </a:t>
            </a:r>
            <a:r>
              <a:rPr lang="ru-RU" dirty="0"/>
              <a:t>частой является </a:t>
            </a:r>
            <a:r>
              <a:rPr lang="ru-RU" dirty="0" err="1"/>
              <a:t>делеция</a:t>
            </a:r>
            <a:r>
              <a:rPr lang="ru-RU" dirty="0"/>
              <a:t> </a:t>
            </a:r>
            <a:r>
              <a:rPr lang="ru-RU" dirty="0" err="1"/>
              <a:t>del</a:t>
            </a:r>
            <a:r>
              <a:rPr lang="ru-RU" dirty="0"/>
              <a:t> F508. Частота ее в России </a:t>
            </a:r>
            <a:r>
              <a:rPr lang="ru-RU" dirty="0" smtClean="0"/>
              <a:t>55</a:t>
            </a:r>
            <a:r>
              <a:rPr lang="ru-RU" dirty="0"/>
              <a:t>% - 60</a:t>
            </a:r>
            <a:r>
              <a:rPr lang="ru-RU" dirty="0" smtClean="0"/>
              <a:t>%.</a:t>
            </a:r>
          </a:p>
          <a:p>
            <a:r>
              <a:rPr lang="ru-RU" dirty="0" smtClean="0"/>
              <a:t>При выявлении носительства и у супруги – решение вопроса о </a:t>
            </a:r>
            <a:r>
              <a:rPr lang="ru-RU" b="1" dirty="0" smtClean="0"/>
              <a:t>ПГТ-М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853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320" y="2529205"/>
            <a:ext cx="10515600" cy="1325563"/>
          </a:xfrm>
        </p:spPr>
        <p:txBody>
          <a:bodyPr/>
          <a:lstStyle/>
          <a:p>
            <a:r>
              <a:rPr lang="ru-RU" b="1" dirty="0" smtClean="0"/>
              <a:t>Структурные аномалии, выявленные в семьях при обследовании перед ВРТ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5695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0839"/>
            <a:ext cx="12319000" cy="71437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Транслокации</a:t>
            </a:r>
            <a:r>
              <a:rPr lang="ru-RU" dirty="0" smtClean="0"/>
              <a:t>, выявленные при обследовании женщин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-1" t="40000" r="483" b="15371"/>
          <a:stretch/>
        </p:blipFill>
        <p:spPr>
          <a:xfrm>
            <a:off x="45650" y="1743868"/>
            <a:ext cx="5824260" cy="3882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858" y="5806280"/>
            <a:ext cx="280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46, ХХ, </a:t>
            </a:r>
            <a:r>
              <a:rPr lang="en-US" sz="2000" b="1" dirty="0" smtClean="0"/>
              <a:t>t</a:t>
            </a:r>
            <a:r>
              <a:rPr lang="ru-RU" sz="2000" b="1" dirty="0" smtClean="0"/>
              <a:t> (2; 5)</a:t>
            </a:r>
            <a:r>
              <a:rPr lang="en-US" sz="2000" b="1" dirty="0" smtClean="0"/>
              <a:t> (q33; q35)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t="39630" b="11481"/>
          <a:stretch/>
        </p:blipFill>
        <p:spPr>
          <a:xfrm>
            <a:off x="6391292" y="1623615"/>
            <a:ext cx="5800708" cy="4002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64358" y="5806280"/>
            <a:ext cx="3068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46, ХХ, </a:t>
            </a:r>
            <a:r>
              <a:rPr lang="en-US" sz="2000" b="1" dirty="0" smtClean="0"/>
              <a:t>t</a:t>
            </a:r>
            <a:r>
              <a:rPr lang="ru-RU" sz="2000" b="1" dirty="0" smtClean="0"/>
              <a:t> (12; 17)</a:t>
            </a:r>
            <a:r>
              <a:rPr lang="en-US" sz="2000" b="1" dirty="0" smtClean="0"/>
              <a:t> (p23; q22)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4356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357"/>
          </a:xfrm>
        </p:spPr>
        <p:txBody>
          <a:bodyPr>
            <a:normAutofit/>
          </a:bodyPr>
          <a:lstStyle/>
          <a:p>
            <a:r>
              <a:rPr lang="ru-RU" b="1" dirty="0" smtClean="0"/>
              <a:t>С чего начать при нарушениях репродукции?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230" y="1539240"/>
            <a:ext cx="11652119" cy="531875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Консультация генетика</a:t>
            </a:r>
          </a:p>
          <a:p>
            <a:r>
              <a:rPr lang="ru-RU" sz="3200" dirty="0" smtClean="0"/>
              <a:t>При изучении анамнеза, клиническом осмотре возможно заподозрить наличие у пациента моногенного синдрома, синдрома аномалии по полоопределяющим хромосомам </a:t>
            </a:r>
            <a:r>
              <a:rPr lang="ru-RU" sz="3200" dirty="0" smtClean="0">
                <a:solidFill>
                  <a:srgbClr val="CC00CC"/>
                </a:solidFill>
              </a:rPr>
              <a:t>(?)</a:t>
            </a:r>
          </a:p>
          <a:p>
            <a:r>
              <a:rPr lang="ru-RU" sz="3200" i="1" dirty="0" smtClean="0"/>
              <a:t>Сбалансированные хромосомные аберрации не имеют клинических проявлений</a:t>
            </a:r>
          </a:p>
          <a:p>
            <a:r>
              <a:rPr lang="ru-RU" sz="3200" dirty="0" smtClean="0"/>
              <a:t>Определение показаний для проведения </a:t>
            </a:r>
            <a:r>
              <a:rPr lang="ru-RU" sz="3200" dirty="0" err="1" smtClean="0"/>
              <a:t>кариотипирования</a:t>
            </a:r>
            <a:endParaRPr lang="ru-RU" sz="3200" dirty="0"/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4227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0" y="142876"/>
            <a:ext cx="12319000" cy="71437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Транслокации</a:t>
            </a:r>
            <a:r>
              <a:rPr lang="ru-RU" dirty="0" smtClean="0"/>
              <a:t>, выявленные при обследовании женщин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84158" y="5860492"/>
            <a:ext cx="3113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45,ХХ,</a:t>
            </a:r>
            <a:r>
              <a:rPr lang="en-US" sz="2000" b="1" dirty="0"/>
              <a:t>rob(13;14</a:t>
            </a:r>
            <a:r>
              <a:rPr lang="en-US" sz="2000" b="1" dirty="0" smtClean="0"/>
              <a:t>)</a:t>
            </a:r>
            <a:r>
              <a:rPr lang="ru-RU" sz="2000" b="1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/>
              <a:t>q10;q10)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40369" b="10001"/>
          <a:stretch/>
        </p:blipFill>
        <p:spPr>
          <a:xfrm>
            <a:off x="0" y="1511300"/>
            <a:ext cx="5753100" cy="40205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-1052" t="42222" r="1052" b="9815"/>
          <a:stretch/>
        </p:blipFill>
        <p:spPr>
          <a:xfrm>
            <a:off x="6290418" y="1511300"/>
            <a:ext cx="5901582" cy="402050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00393" y="5860492"/>
            <a:ext cx="3055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45,ХХ,rob(14;22</a:t>
            </a:r>
            <a:r>
              <a:rPr lang="ru-RU" sz="2000" b="1" dirty="0" smtClean="0"/>
              <a:t>) (</a:t>
            </a:r>
            <a:r>
              <a:rPr lang="ru-RU" sz="2000" b="1" dirty="0"/>
              <a:t>q10;q10)</a:t>
            </a:r>
          </a:p>
        </p:txBody>
      </p:sp>
    </p:spTree>
    <p:extLst>
      <p:ext uri="{BB962C8B-B14F-4D97-AF65-F5344CB8AC3E}">
        <p14:creationId xmlns:p14="http://schemas.microsoft.com/office/powerpoint/2010/main" xmlns="" val="37988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0" y="142876"/>
            <a:ext cx="12319000" cy="71437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Транслокации</a:t>
            </a:r>
            <a:r>
              <a:rPr lang="ru-RU" dirty="0" smtClean="0"/>
              <a:t>, выявленные при обследовании мужчин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06258" y="5691980"/>
            <a:ext cx="4984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46,ХУ </a:t>
            </a:r>
            <a:r>
              <a:rPr lang="en-US" sz="2000" b="1" dirty="0"/>
              <a:t>t(11;22</a:t>
            </a:r>
            <a:r>
              <a:rPr lang="en-US" sz="2000" b="1" dirty="0" smtClean="0"/>
              <a:t>)</a:t>
            </a:r>
            <a:r>
              <a:rPr lang="ru-RU" sz="2000" b="1" dirty="0" smtClean="0"/>
              <a:t> </a:t>
            </a:r>
            <a:r>
              <a:rPr lang="en-US" sz="2000" b="1" dirty="0" smtClean="0"/>
              <a:t>(</a:t>
            </a:r>
            <a:r>
              <a:rPr lang="ru-RU" sz="2000" b="1" dirty="0"/>
              <a:t>р11;р13</a:t>
            </a:r>
            <a:r>
              <a:rPr lang="ru-RU" sz="2000" b="1" dirty="0" smtClean="0"/>
              <a:t>) </a:t>
            </a:r>
          </a:p>
          <a:p>
            <a:r>
              <a:rPr lang="ru-RU" sz="2000" b="1" dirty="0" smtClean="0"/>
              <a:t>– выявлена после обследования 1 ребенка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t="39631" b="12962"/>
          <a:stretch/>
        </p:blipFill>
        <p:spPr>
          <a:xfrm>
            <a:off x="1" y="1219200"/>
            <a:ext cx="6095999" cy="4056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t="37037" b="14259"/>
          <a:stretch/>
        </p:blipFill>
        <p:spPr>
          <a:xfrm>
            <a:off x="6295429" y="1219200"/>
            <a:ext cx="5859784" cy="40565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784862" y="5691980"/>
            <a:ext cx="3158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45, ХУ </a:t>
            </a:r>
            <a:r>
              <a:rPr lang="ru-RU" sz="2000" b="1" dirty="0" err="1"/>
              <a:t>der</a:t>
            </a:r>
            <a:r>
              <a:rPr lang="ru-RU" sz="2000" b="1" dirty="0"/>
              <a:t> (13;14) </a:t>
            </a:r>
            <a:r>
              <a:rPr lang="ru-RU" sz="2000" b="1" dirty="0" smtClean="0"/>
              <a:t>(q10;q10</a:t>
            </a:r>
            <a:r>
              <a:rPr lang="ru-RU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2323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0" y="142876"/>
            <a:ext cx="12319000" cy="71437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Транслокации</a:t>
            </a:r>
            <a:r>
              <a:rPr lang="ru-RU" dirty="0" smtClean="0"/>
              <a:t>, выявленные при обследовании мужчин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8776" t="43519" b="8704"/>
          <a:stretch/>
        </p:blipFill>
        <p:spPr>
          <a:xfrm>
            <a:off x="45650" y="1193800"/>
            <a:ext cx="5676901" cy="42192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7820" y="5860492"/>
            <a:ext cx="3887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mos47,XY,t(7;15) (р11;q10) / 46,XY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-6348" t="41572" r="6348" b="11586"/>
          <a:stretch/>
        </p:blipFill>
        <p:spPr>
          <a:xfrm>
            <a:off x="5722551" y="1165884"/>
            <a:ext cx="6443868" cy="42471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950334" y="5860492"/>
            <a:ext cx="3089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45,ХУ,rob (</a:t>
            </a:r>
            <a:r>
              <a:rPr lang="ru-RU" sz="2000" b="1" dirty="0"/>
              <a:t>13;15) (q10;q10)</a:t>
            </a:r>
          </a:p>
        </p:txBody>
      </p:sp>
    </p:spTree>
    <p:extLst>
      <p:ext uri="{BB962C8B-B14F-4D97-AF65-F5344CB8AC3E}">
        <p14:creationId xmlns:p14="http://schemas.microsoft.com/office/powerpoint/2010/main" xmlns="" val="22440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219" y="141402"/>
            <a:ext cx="11833781" cy="1325563"/>
          </a:xfrm>
        </p:spPr>
        <p:txBody>
          <a:bodyPr/>
          <a:lstStyle/>
          <a:p>
            <a:r>
              <a:rPr lang="ru-RU" b="1" dirty="0" smtClean="0"/>
              <a:t>Репродуктивный выбор при выявлении сбалансированных </a:t>
            </a:r>
            <a:r>
              <a:rPr lang="ru-RU" b="1" dirty="0" err="1" smtClean="0"/>
              <a:t>транслокаций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682" y="1529139"/>
            <a:ext cx="12022318" cy="5112293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ВРТ+ПГТ-А. </a:t>
            </a:r>
          </a:p>
          <a:p>
            <a:r>
              <a:rPr lang="ru-RU" sz="3000" dirty="0" smtClean="0"/>
              <a:t>Донорские программы при невозможности либо высокой стоимости ПГТ-А на вовлеченные в перестройку хромосомы</a:t>
            </a:r>
          </a:p>
          <a:p>
            <a:r>
              <a:rPr lang="ru-RU" sz="3000" dirty="0" smtClean="0"/>
              <a:t>Пытаться </a:t>
            </a:r>
            <a:r>
              <a:rPr lang="ru-RU" sz="3000" dirty="0"/>
              <a:t>продолжать попытки забеременеть естественным путем. Мотивация: При ряде несбалансированных перестроек беременность закончится в раннем сроке, либо у плода будут выявлены множественные пороки развития. </a:t>
            </a:r>
            <a:r>
              <a:rPr lang="ru-RU" sz="3000" dirty="0" err="1" smtClean="0"/>
              <a:t>Пренатальное</a:t>
            </a:r>
            <a:r>
              <a:rPr lang="ru-RU" sz="3000" dirty="0" smtClean="0"/>
              <a:t> </a:t>
            </a:r>
            <a:r>
              <a:rPr lang="ru-RU" sz="3000" dirty="0" err="1" smtClean="0"/>
              <a:t>кариоитипирование</a:t>
            </a:r>
            <a:r>
              <a:rPr lang="ru-RU" sz="3000" dirty="0" smtClean="0"/>
              <a:t>.</a:t>
            </a:r>
            <a:endParaRPr lang="ru-RU" sz="3000" dirty="0"/>
          </a:p>
          <a:p>
            <a:r>
              <a:rPr lang="ru-RU" sz="3000" dirty="0" smtClean="0"/>
              <a:t>«</a:t>
            </a:r>
            <a:r>
              <a:rPr lang="ru-RU" sz="3000" dirty="0"/>
              <a:t>П</a:t>
            </a:r>
            <a:r>
              <a:rPr lang="ru-RU" sz="3000" dirty="0" smtClean="0"/>
              <a:t>ринятие» вероятности рождения ребенка с несбалансированной перестройкой (отказ от обследования во время беременности)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3783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92" y="160256"/>
            <a:ext cx="11843208" cy="1325563"/>
          </a:xfrm>
        </p:spPr>
        <p:txBody>
          <a:bodyPr/>
          <a:lstStyle/>
          <a:p>
            <a:r>
              <a:rPr lang="ru-RU" b="1" dirty="0" smtClean="0"/>
              <a:t>Репродуктивный выбор при выявлении сбалансированных </a:t>
            </a:r>
            <a:r>
              <a:rPr lang="ru-RU" b="1" dirty="0" err="1" smtClean="0"/>
              <a:t>транслокаций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704" t="42222" r="5906" b="10556"/>
          <a:stretch/>
        </p:blipFill>
        <p:spPr>
          <a:xfrm>
            <a:off x="137159" y="1778931"/>
            <a:ext cx="5389603" cy="40122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62600" y="1778931"/>
            <a:ext cx="6629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Пример:</a:t>
            </a:r>
          </a:p>
          <a:p>
            <a:r>
              <a:rPr lang="ru-RU" sz="2400" dirty="0"/>
              <a:t>Кариотип матери  46,ХХ,</a:t>
            </a:r>
            <a:r>
              <a:rPr lang="en-US" sz="2400" dirty="0"/>
              <a:t>t(8;12)(q22;p13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r>
              <a:rPr lang="ru-RU" sz="2400" dirty="0" smtClean="0"/>
              <a:t>Отказ от ПГТ-А</a:t>
            </a:r>
          </a:p>
          <a:p>
            <a:r>
              <a:rPr lang="ru-RU" sz="2400" b="1" dirty="0" smtClean="0"/>
              <a:t>ПД: </a:t>
            </a:r>
            <a:r>
              <a:rPr lang="ru-RU" sz="2400" dirty="0" smtClean="0"/>
              <a:t>ДМЖП, </a:t>
            </a:r>
            <a:r>
              <a:rPr lang="ru-RU" sz="2400" dirty="0" err="1" smtClean="0"/>
              <a:t>декстрапозиция</a:t>
            </a:r>
            <a:r>
              <a:rPr lang="ru-RU" sz="2400" dirty="0" smtClean="0"/>
              <a:t> аорты, </a:t>
            </a:r>
            <a:r>
              <a:rPr lang="ru-RU" sz="2400" dirty="0" err="1" smtClean="0"/>
              <a:t>дисгенезия</a:t>
            </a:r>
            <a:r>
              <a:rPr lang="ru-RU" sz="2400" dirty="0" smtClean="0"/>
              <a:t> мозолистого тела, </a:t>
            </a:r>
            <a:r>
              <a:rPr lang="ru-RU" sz="2400" dirty="0" err="1" smtClean="0"/>
              <a:t>невизуализируемый</a:t>
            </a:r>
            <a:r>
              <a:rPr lang="ru-RU" sz="2400" dirty="0" smtClean="0"/>
              <a:t> желчный пузырь</a:t>
            </a:r>
          </a:p>
          <a:p>
            <a:r>
              <a:rPr lang="en-US" sz="2400" b="1" dirty="0" smtClean="0"/>
              <a:t>DS</a:t>
            </a:r>
            <a:r>
              <a:rPr lang="ru-RU" sz="2400" b="1" dirty="0"/>
              <a:t> новорожденного: </a:t>
            </a:r>
            <a:r>
              <a:rPr lang="ru-RU" sz="2400" b="1" dirty="0" smtClean="0"/>
              <a:t>МВПР: </a:t>
            </a:r>
            <a:r>
              <a:rPr lang="ru-RU" sz="2400" dirty="0" err="1" smtClean="0"/>
              <a:t>перимембранозный</a:t>
            </a:r>
            <a:r>
              <a:rPr lang="ru-RU" sz="2400" dirty="0" smtClean="0"/>
              <a:t> </a:t>
            </a:r>
            <a:r>
              <a:rPr lang="ru-RU" sz="2400" dirty="0"/>
              <a:t>ДМЖП, вторичный ДМПП, 2-створчатый </a:t>
            </a:r>
            <a:r>
              <a:rPr lang="ru-RU" sz="2400" dirty="0" err="1" smtClean="0"/>
              <a:t>Ао</a:t>
            </a:r>
            <a:r>
              <a:rPr lang="ru-RU" sz="2400" dirty="0" smtClean="0"/>
              <a:t>, </a:t>
            </a:r>
            <a:r>
              <a:rPr lang="ru-RU" sz="2400" dirty="0"/>
              <a:t>ОАП. </a:t>
            </a:r>
            <a:r>
              <a:rPr lang="ru-RU" sz="2400" dirty="0" smtClean="0"/>
              <a:t>Синдром некомпактного </a:t>
            </a:r>
            <a:r>
              <a:rPr lang="ru-RU" sz="2400" dirty="0"/>
              <a:t>миокарда. </a:t>
            </a:r>
            <a:r>
              <a:rPr lang="ru-RU" sz="2400" dirty="0" err="1"/>
              <a:t>Невизуализируемый</a:t>
            </a:r>
            <a:r>
              <a:rPr lang="ru-RU" sz="2400" dirty="0"/>
              <a:t> желчный пузырь. Крипторхизм с 2 сторон. </a:t>
            </a:r>
            <a:endParaRPr lang="ru-RU" sz="2400" dirty="0" smtClean="0"/>
          </a:p>
          <a:p>
            <a:r>
              <a:rPr lang="ru-RU" sz="2400" dirty="0" smtClean="0"/>
              <a:t>Кариотип ребенка: </a:t>
            </a:r>
          </a:p>
          <a:p>
            <a:r>
              <a:rPr lang="ru-RU" sz="2400" b="1" dirty="0" smtClean="0"/>
              <a:t>46,ХУ,der(12), t(8;12) (</a:t>
            </a:r>
            <a:r>
              <a:rPr lang="ru-RU" sz="2400" dirty="0"/>
              <a:t>q22;p13)</a:t>
            </a:r>
          </a:p>
        </p:txBody>
      </p:sp>
    </p:spTree>
    <p:extLst>
      <p:ext uri="{BB962C8B-B14F-4D97-AF65-F5344CB8AC3E}">
        <p14:creationId xmlns:p14="http://schemas.microsoft.com/office/powerpoint/2010/main" xmlns="" val="7124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89" y="160256"/>
            <a:ext cx="11598111" cy="1325563"/>
          </a:xfrm>
        </p:spPr>
        <p:txBody>
          <a:bodyPr/>
          <a:lstStyle/>
          <a:p>
            <a:r>
              <a:rPr lang="ru-RU" b="1" dirty="0" smtClean="0"/>
              <a:t>Репродуктивный выбор при выявлении сбалансированных </a:t>
            </a:r>
            <a:r>
              <a:rPr lang="ru-RU" b="1" dirty="0" err="1" smtClean="0"/>
              <a:t>транслокаций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65464" y="1796310"/>
            <a:ext cx="62265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Пример:</a:t>
            </a:r>
          </a:p>
          <a:p>
            <a:r>
              <a:rPr lang="ru-RU" sz="2200" dirty="0"/>
              <a:t>Кариотип </a:t>
            </a:r>
            <a:r>
              <a:rPr lang="ru-RU" sz="2200" dirty="0" smtClean="0"/>
              <a:t>мужчины:  </a:t>
            </a:r>
            <a:r>
              <a:rPr lang="ru-RU" sz="2200" b="1" dirty="0" smtClean="0"/>
              <a:t>46,ХУ, </a:t>
            </a:r>
            <a:r>
              <a:rPr lang="en-US" sz="2200" b="1" dirty="0" smtClean="0"/>
              <a:t>t(</a:t>
            </a:r>
            <a:r>
              <a:rPr lang="ru-RU" sz="2200" b="1" dirty="0" smtClean="0"/>
              <a:t>9;18</a:t>
            </a:r>
            <a:r>
              <a:rPr lang="en-US" sz="2200" b="1" dirty="0" smtClean="0"/>
              <a:t>)</a:t>
            </a:r>
            <a:r>
              <a:rPr lang="ru-RU" sz="2200" b="1" dirty="0" smtClean="0"/>
              <a:t> </a:t>
            </a:r>
            <a:r>
              <a:rPr lang="en-US" sz="2200" b="1" dirty="0" smtClean="0"/>
              <a:t>(</a:t>
            </a:r>
            <a:r>
              <a:rPr lang="en-US" sz="2200" dirty="0" smtClean="0"/>
              <a:t>q22;</a:t>
            </a:r>
            <a:r>
              <a:rPr lang="en-US" sz="2200" dirty="0"/>
              <a:t>q</a:t>
            </a:r>
            <a:r>
              <a:rPr lang="ru-RU" sz="2200" dirty="0" smtClean="0"/>
              <a:t>23</a:t>
            </a:r>
            <a:r>
              <a:rPr lang="en-US" sz="2200" dirty="0" smtClean="0"/>
              <a:t>)</a:t>
            </a:r>
            <a:endParaRPr lang="ru-RU" sz="2200" dirty="0" smtClean="0"/>
          </a:p>
          <a:p>
            <a:r>
              <a:rPr lang="ru-RU" sz="2200" dirty="0" smtClean="0"/>
              <a:t>Планирование беременности с другой партнершей</a:t>
            </a:r>
          </a:p>
          <a:p>
            <a:r>
              <a:rPr lang="ru-RU" sz="2200" dirty="0" smtClean="0"/>
              <a:t>ПД: УЗИ 1, 2, 3 без патологии</a:t>
            </a:r>
          </a:p>
          <a:p>
            <a:r>
              <a:rPr lang="en-US" sz="2200" b="1" dirty="0" smtClean="0"/>
              <a:t>DS</a:t>
            </a:r>
            <a:r>
              <a:rPr lang="ru-RU" sz="2200" b="1" dirty="0"/>
              <a:t> </a:t>
            </a:r>
            <a:r>
              <a:rPr lang="ru-RU" sz="2200" b="1" dirty="0" smtClean="0"/>
              <a:t>ребенка: </a:t>
            </a:r>
            <a:r>
              <a:rPr lang="ru-RU" sz="2200" dirty="0" smtClean="0"/>
              <a:t>ЗРП. </a:t>
            </a:r>
            <a:r>
              <a:rPr lang="ru-RU" sz="2200" dirty="0" err="1" smtClean="0"/>
              <a:t>Арахноидальная</a:t>
            </a:r>
            <a:r>
              <a:rPr lang="ru-RU" sz="2200" dirty="0" smtClean="0"/>
              <a:t> </a:t>
            </a:r>
            <a:r>
              <a:rPr lang="ru-RU" sz="2200" dirty="0"/>
              <a:t>киста </a:t>
            </a:r>
            <a:r>
              <a:rPr lang="ru-RU" sz="2200" dirty="0" err="1"/>
              <a:t>селлярно</a:t>
            </a:r>
            <a:r>
              <a:rPr lang="ru-RU" sz="2200" dirty="0"/>
              <a:t>-хиазмальной </a:t>
            </a:r>
            <a:r>
              <a:rPr lang="ru-RU" sz="2200" dirty="0" smtClean="0"/>
              <a:t>области. Задержка </a:t>
            </a:r>
            <a:r>
              <a:rPr lang="ru-RU" sz="2200" dirty="0"/>
              <a:t>моторного развития. </a:t>
            </a:r>
            <a:endParaRPr lang="ru-RU" sz="2200" dirty="0" smtClean="0"/>
          </a:p>
          <a:p>
            <a:r>
              <a:rPr lang="ru-RU" sz="2200" dirty="0" smtClean="0"/>
              <a:t>Кариотип ребенка</a:t>
            </a:r>
            <a:r>
              <a:rPr lang="ru-RU" sz="2200" dirty="0"/>
              <a:t>: </a:t>
            </a:r>
            <a:r>
              <a:rPr lang="ru-RU" sz="2200" b="1" dirty="0"/>
              <a:t>46,ХХ,t(9;18</a:t>
            </a:r>
            <a:r>
              <a:rPr lang="ru-RU" sz="2200" b="1" dirty="0" smtClean="0"/>
              <a:t>)</a:t>
            </a:r>
            <a:r>
              <a:rPr lang="ru-RU" sz="2200" dirty="0" smtClean="0"/>
              <a:t> (</a:t>
            </a:r>
            <a:r>
              <a:rPr lang="ru-RU" sz="2200" dirty="0"/>
              <a:t>q22;q23). </a:t>
            </a:r>
            <a:endParaRPr lang="ru-RU" sz="2200" dirty="0" smtClean="0"/>
          </a:p>
          <a:p>
            <a:r>
              <a:rPr lang="ru-RU" sz="2200" b="1" dirty="0" smtClean="0">
                <a:solidFill>
                  <a:srgbClr val="CC00CC"/>
                </a:solidFill>
              </a:rPr>
              <a:t>ГЕНОМ: </a:t>
            </a:r>
            <a:r>
              <a:rPr lang="ru-RU" sz="2200" dirty="0" smtClean="0"/>
              <a:t>наличие </a:t>
            </a:r>
            <a:r>
              <a:rPr lang="ru-RU" sz="2200" dirty="0"/>
              <a:t>протяженной </a:t>
            </a:r>
            <a:r>
              <a:rPr lang="ru-RU" sz="2200" b="1" dirty="0"/>
              <a:t>дупликации участка хромосомы 9 </a:t>
            </a:r>
            <a:r>
              <a:rPr lang="ru-RU" sz="2200" dirty="0"/>
              <a:t>с границами 128881663-128984415 и размером 102753 нуклеотидов, которая захватывает область 5 генов, 3 из которых являются </a:t>
            </a:r>
            <a:r>
              <a:rPr lang="ru-RU" sz="2200" dirty="0" err="1"/>
              <a:t>морбидными</a:t>
            </a:r>
            <a:endParaRPr lang="ru-RU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4087" t="40184" r="9308" b="12223"/>
          <a:stretch/>
        </p:blipFill>
        <p:spPr>
          <a:xfrm>
            <a:off x="121919" y="1796310"/>
            <a:ext cx="5763417" cy="4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3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876" y="150829"/>
            <a:ext cx="11532124" cy="1325563"/>
          </a:xfrm>
        </p:spPr>
        <p:txBody>
          <a:bodyPr/>
          <a:lstStyle/>
          <a:p>
            <a:r>
              <a:rPr lang="ru-RU" b="1" dirty="0" smtClean="0"/>
              <a:t>Репродуктивный выбор при выявлении сбалансированных </a:t>
            </a:r>
            <a:r>
              <a:rPr lang="ru-RU" b="1" dirty="0" err="1" smtClean="0"/>
              <a:t>транслокаций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65464" y="1621331"/>
            <a:ext cx="62265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Пример:</a:t>
            </a:r>
          </a:p>
          <a:p>
            <a:r>
              <a:rPr lang="ru-RU" sz="2400" dirty="0"/>
              <a:t>Кариотип </a:t>
            </a:r>
            <a:r>
              <a:rPr lang="ru-RU" sz="2400" dirty="0" smtClean="0"/>
              <a:t>мужчины</a:t>
            </a:r>
            <a:r>
              <a:rPr lang="ru-RU" sz="2400" dirty="0"/>
              <a:t>:  </a:t>
            </a:r>
            <a:r>
              <a:rPr lang="ru-RU" sz="2400" b="1" dirty="0"/>
              <a:t>45,ХУ,</a:t>
            </a:r>
            <a:r>
              <a:rPr lang="en-US" sz="2400" b="1" dirty="0"/>
              <a:t>rob(13;15</a:t>
            </a:r>
            <a:r>
              <a:rPr lang="en-US" sz="2400" dirty="0"/>
              <a:t>) (</a:t>
            </a:r>
            <a:r>
              <a:rPr lang="en-US" sz="2400" dirty="0" smtClean="0"/>
              <a:t>q10;q10)</a:t>
            </a:r>
            <a:endParaRPr lang="ru-RU" sz="2400" dirty="0"/>
          </a:p>
          <a:p>
            <a:r>
              <a:rPr lang="ru-RU" sz="2400" b="1" dirty="0" smtClean="0"/>
              <a:t>В 1 браке </a:t>
            </a:r>
            <a:r>
              <a:rPr lang="ru-RU" sz="2400" dirty="0" smtClean="0"/>
              <a:t>– 5 самопроизвольных выкидышей у жены</a:t>
            </a:r>
          </a:p>
          <a:p>
            <a:r>
              <a:rPr lang="ru-RU" sz="2400" b="1" dirty="0" smtClean="0"/>
              <a:t>Во 2 браке: </a:t>
            </a:r>
            <a:r>
              <a:rPr lang="ru-RU" sz="2400" dirty="0" smtClean="0"/>
              <a:t>2 неразвивающихся беременности по типу </a:t>
            </a:r>
            <a:r>
              <a:rPr lang="ru-RU" sz="2400" dirty="0" err="1" smtClean="0"/>
              <a:t>анэмбрионии</a:t>
            </a:r>
            <a:r>
              <a:rPr lang="ru-RU" sz="2400" dirty="0" smtClean="0"/>
              <a:t>, </a:t>
            </a:r>
          </a:p>
          <a:p>
            <a:r>
              <a:rPr lang="ru-RU" sz="2400" b="1" dirty="0" smtClean="0"/>
              <a:t>ПД:</a:t>
            </a:r>
            <a:r>
              <a:rPr lang="ru-RU" sz="2400" dirty="0" smtClean="0"/>
              <a:t> УЗИ 1 – РВП, АКН, ВПС, отказ от ИД, УЗИ </a:t>
            </a:r>
            <a:r>
              <a:rPr lang="en-US" sz="2400" dirty="0" smtClean="0"/>
              <a:t>II</a:t>
            </a:r>
            <a:r>
              <a:rPr lang="ru-RU" sz="2400" dirty="0" smtClean="0"/>
              <a:t>: множественные маркеры ХА, лобарная </a:t>
            </a:r>
            <a:r>
              <a:rPr lang="ru-RU" sz="2400" dirty="0" err="1" smtClean="0"/>
              <a:t>голопрозэнцефалия</a:t>
            </a:r>
            <a:r>
              <a:rPr lang="ru-RU" sz="2400" dirty="0" smtClean="0"/>
              <a:t>, ВПС, отказ </a:t>
            </a:r>
            <a:r>
              <a:rPr lang="ru-RU" sz="2400" dirty="0" smtClean="0"/>
              <a:t>от ИД</a:t>
            </a:r>
          </a:p>
          <a:p>
            <a:r>
              <a:rPr lang="ru-RU" sz="2400" dirty="0" smtClean="0"/>
              <a:t>Беременность завершилась самопроизвольным выкидышем в сроке 20 недель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4372" t="41403" r="8196" b="11053"/>
          <a:stretch/>
        </p:blipFill>
        <p:spPr>
          <a:xfrm>
            <a:off x="0" y="1621331"/>
            <a:ext cx="5577939" cy="42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1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6" y="0"/>
            <a:ext cx="11918623" cy="1325563"/>
          </a:xfrm>
        </p:spPr>
        <p:txBody>
          <a:bodyPr/>
          <a:lstStyle/>
          <a:p>
            <a:r>
              <a:rPr lang="ru-RU" b="1" dirty="0" smtClean="0"/>
              <a:t>Репродуктивный выбор при выявлении сбалансированных </a:t>
            </a:r>
            <a:r>
              <a:rPr lang="ru-RU" b="1" dirty="0" err="1" smtClean="0"/>
              <a:t>транслокаций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108" y="1325562"/>
            <a:ext cx="12012891" cy="565552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анамнезе: 2010 г – прерывание беременности по медицинским показаниям со стороны плода. </a:t>
            </a:r>
            <a:r>
              <a:rPr lang="ru-RU" dirty="0" smtClean="0"/>
              <a:t>Кариотип плода (КМ РД 4) </a:t>
            </a:r>
            <a:r>
              <a:rPr lang="ru-RU" dirty="0"/>
              <a:t>- 46, ХУ. </a:t>
            </a:r>
            <a:r>
              <a:rPr lang="ru-RU" dirty="0" smtClean="0"/>
              <a:t>П/а </a:t>
            </a:r>
            <a:r>
              <a:rPr lang="ru-RU" dirty="0"/>
              <a:t>DS: МВПР плода: </a:t>
            </a:r>
            <a:r>
              <a:rPr lang="ru-RU" dirty="0" err="1"/>
              <a:t>омфалоцеле</a:t>
            </a:r>
            <a:r>
              <a:rPr lang="ru-RU" dirty="0"/>
              <a:t>, гипоплазия наружных половых органов, гипоплазия костей носа, ВПС – ДМПП диаметром 6 мм, ДМЖП 7 мм, </a:t>
            </a:r>
            <a:r>
              <a:rPr lang="ru-RU" dirty="0" err="1"/>
              <a:t>миксоматозная</a:t>
            </a:r>
            <a:r>
              <a:rPr lang="ru-RU" dirty="0"/>
              <a:t> дегенерация задней створки митрального клапана, гипоплазия лобных и теменных костей черепа, </a:t>
            </a:r>
            <a:r>
              <a:rPr lang="ru-RU" dirty="0" err="1"/>
              <a:t>агирия</a:t>
            </a:r>
            <a:r>
              <a:rPr lang="ru-RU" dirty="0"/>
              <a:t>, множественные стигмы </a:t>
            </a:r>
            <a:r>
              <a:rPr lang="ru-RU" dirty="0" err="1"/>
              <a:t>дизэмбриогенеза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Кариотип женщины 46, ХХ</a:t>
            </a:r>
          </a:p>
          <a:p>
            <a:r>
              <a:rPr lang="ru-RU" dirty="0" smtClean="0"/>
              <a:t>2 брак: 2018 </a:t>
            </a:r>
            <a:r>
              <a:rPr lang="ru-RU" dirty="0"/>
              <a:t>– прерывание беременности по медицинским показаниям со стороны плода. При УЗИ: ВПР ЦНС плода: гипоплазия мозжечка, частичная агенезия мозолистого тела, </a:t>
            </a:r>
            <a:r>
              <a:rPr lang="ru-RU" dirty="0" err="1"/>
              <a:t>вентрикуломегалия</a:t>
            </a:r>
            <a:r>
              <a:rPr lang="ru-RU" dirty="0"/>
              <a:t>, гипоплазия костей носа. </a:t>
            </a:r>
            <a:r>
              <a:rPr lang="ru-RU" dirty="0" smtClean="0"/>
              <a:t>ИД: кариотип </a:t>
            </a:r>
            <a:r>
              <a:rPr lang="ru-RU" dirty="0"/>
              <a:t>плода 46, ХХ. </a:t>
            </a:r>
            <a:r>
              <a:rPr lang="ru-RU" dirty="0" err="1" smtClean="0"/>
              <a:t>BACs-on</a:t>
            </a:r>
            <a:r>
              <a:rPr lang="ru-RU" dirty="0" smtClean="0"/>
              <a:t>—</a:t>
            </a:r>
            <a:r>
              <a:rPr lang="ru-RU" dirty="0" err="1" smtClean="0"/>
              <a:t>BEADs</a:t>
            </a:r>
            <a:r>
              <a:rPr lang="ru-RU" dirty="0" smtClean="0"/>
              <a:t> - </a:t>
            </a:r>
            <a:r>
              <a:rPr lang="ru-RU" dirty="0" err="1" smtClean="0"/>
              <a:t>del</a:t>
            </a:r>
            <a:r>
              <a:rPr lang="ru-RU" dirty="0" smtClean="0"/>
              <a:t> 5p-</a:t>
            </a:r>
          </a:p>
          <a:p>
            <a:r>
              <a:rPr lang="ru-RU" dirty="0" err="1" smtClean="0"/>
              <a:t>Кариотипирование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НИИ </a:t>
            </a:r>
            <a:r>
              <a:rPr lang="ru-RU" dirty="0"/>
              <a:t>медицинской генетики ФГБНУ «Томский </a:t>
            </a:r>
            <a:r>
              <a:rPr lang="ru-RU" dirty="0" smtClean="0"/>
              <a:t>НИЦ РАН</a:t>
            </a:r>
            <a:r>
              <a:rPr lang="ru-RU" dirty="0"/>
              <a:t>» </a:t>
            </a:r>
            <a:r>
              <a:rPr lang="ru-RU" dirty="0" smtClean="0"/>
              <a:t>кариотип </a:t>
            </a:r>
            <a:r>
              <a:rPr lang="ru-RU" b="1" dirty="0"/>
              <a:t>46, ХХ, t (3;5</a:t>
            </a:r>
            <a:r>
              <a:rPr lang="ru-RU" b="1" dirty="0" smtClean="0"/>
              <a:t>) (</a:t>
            </a:r>
            <a:r>
              <a:rPr lang="ru-RU" b="1" dirty="0"/>
              <a:t>p22;p14</a:t>
            </a:r>
            <a:r>
              <a:rPr lang="ru-RU" dirty="0"/>
              <a:t>). </a:t>
            </a:r>
            <a:r>
              <a:rPr lang="ru-RU" dirty="0" smtClean="0"/>
              <a:t>Молекулярно-цитогенетическое исследование </a:t>
            </a:r>
            <a:r>
              <a:rPr lang="ru-RU" dirty="0"/>
              <a:t>методом FISH с ДНК-зондами на область </a:t>
            </a:r>
            <a:r>
              <a:rPr lang="ru-RU" dirty="0" err="1"/>
              <a:t>транслокации</a:t>
            </a:r>
            <a:r>
              <a:rPr lang="ru-RU" dirty="0"/>
              <a:t> кариотип 46, ХХ, t (3;5)(p22;p14) [20]. </a:t>
            </a:r>
            <a:r>
              <a:rPr lang="ru-RU" dirty="0" err="1"/>
              <a:t>Ish</a:t>
            </a:r>
            <a:r>
              <a:rPr lang="ru-RU" dirty="0"/>
              <a:t> t (3; 5) (CTNND+, CDC25C-; CTNND-, CDC25C</a:t>
            </a:r>
            <a:r>
              <a:rPr lang="ru-RU" dirty="0" smtClean="0"/>
              <a:t>+).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39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863" y="179109"/>
            <a:ext cx="9799163" cy="1325563"/>
          </a:xfrm>
        </p:spPr>
        <p:txBody>
          <a:bodyPr/>
          <a:lstStyle/>
          <a:p>
            <a:r>
              <a:rPr lang="ru-RU" b="1" dirty="0" smtClean="0"/>
              <a:t>Репродуктивный выбор при выявлении сбалансированных </a:t>
            </a:r>
            <a:r>
              <a:rPr lang="ru-RU" b="1" dirty="0" err="1" smtClean="0"/>
              <a:t>транслокаций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582615"/>
            <a:ext cx="12192000" cy="5398476"/>
          </a:xfrm>
        </p:spPr>
        <p:txBody>
          <a:bodyPr>
            <a:normAutofit/>
          </a:bodyPr>
          <a:lstStyle/>
          <a:p>
            <a:r>
              <a:rPr lang="ru-RU" dirty="0"/>
              <a:t>2019 г </a:t>
            </a:r>
            <a:r>
              <a:rPr lang="ru-RU" dirty="0" smtClean="0"/>
              <a:t>– планировалось ЭКО+ПГТ-СП, </a:t>
            </a:r>
            <a:r>
              <a:rPr lang="ru-RU" dirty="0"/>
              <a:t>наступила спонтанная беременность. </a:t>
            </a:r>
            <a:r>
              <a:rPr lang="ru-RU" dirty="0" smtClean="0"/>
              <a:t>ТАВХ В </a:t>
            </a:r>
            <a:r>
              <a:rPr lang="ru-RU" dirty="0"/>
              <a:t>НИИ медицинской генетики», г. </a:t>
            </a:r>
            <a:r>
              <a:rPr lang="ru-RU" dirty="0" smtClean="0"/>
              <a:t>Томск. </a:t>
            </a:r>
            <a:r>
              <a:rPr lang="ru-RU" dirty="0"/>
              <a:t>Кариотип плода </a:t>
            </a:r>
            <a:r>
              <a:rPr lang="ru-RU" dirty="0">
                <a:solidFill>
                  <a:srgbClr val="CC00CC"/>
                </a:solidFill>
              </a:rPr>
              <a:t>46, ХХ, t(3;5)(p22;p14)</a:t>
            </a:r>
            <a:r>
              <a:rPr lang="ru-RU" dirty="0"/>
              <a:t>. </a:t>
            </a:r>
            <a:r>
              <a:rPr lang="ru-RU" dirty="0" smtClean="0"/>
              <a:t>ХМА: </a:t>
            </a:r>
            <a:r>
              <a:rPr lang="ru-RU" dirty="0" err="1" smtClean="0"/>
              <a:t>arr</a:t>
            </a:r>
            <a:r>
              <a:rPr lang="ru-RU" dirty="0" smtClean="0"/>
              <a:t>(1-22,Х)х2</a:t>
            </a:r>
            <a:r>
              <a:rPr lang="ru-RU" dirty="0"/>
              <a:t>. Патогенных микроструктурных хромосомных перестроек не выявлено. </a:t>
            </a:r>
            <a:r>
              <a:rPr lang="ru-RU" dirty="0" smtClean="0"/>
              <a:t>Беременность </a:t>
            </a:r>
            <a:r>
              <a:rPr lang="ru-RU" dirty="0"/>
              <a:t>пролонгирована, ребенок клинически  здоров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2023 г – беременность. </a:t>
            </a:r>
            <a:r>
              <a:rPr lang="ru-RU" dirty="0"/>
              <a:t>Молекулярный кариотип </a:t>
            </a:r>
            <a:r>
              <a:rPr lang="ru-RU" dirty="0" err="1" smtClean="0"/>
              <a:t>arr</a:t>
            </a:r>
            <a:r>
              <a:rPr lang="ru-RU" dirty="0" smtClean="0"/>
              <a:t>[GRCh38</a:t>
            </a:r>
            <a:r>
              <a:rPr lang="ru-RU" dirty="0"/>
              <a:t>] </a:t>
            </a:r>
            <a:r>
              <a:rPr lang="ru-RU" dirty="0" smtClean="0"/>
              <a:t>7p22.3(1761987_2640223)x3 - </a:t>
            </a:r>
            <a:r>
              <a:rPr lang="ru-RU" dirty="0" err="1" smtClean="0">
                <a:solidFill>
                  <a:srgbClr val="CC00CC"/>
                </a:solidFill>
              </a:rPr>
              <a:t>микродупликация</a:t>
            </a:r>
            <a:r>
              <a:rPr lang="ru-RU" dirty="0" smtClean="0">
                <a:solidFill>
                  <a:srgbClr val="CC00CC"/>
                </a:solidFill>
              </a:rPr>
              <a:t> </a:t>
            </a:r>
            <a:r>
              <a:rPr lang="ru-RU" dirty="0">
                <a:solidFill>
                  <a:srgbClr val="CC00CC"/>
                </a:solidFill>
              </a:rPr>
              <a:t>участка 7 хромосомы </a:t>
            </a:r>
            <a:r>
              <a:rPr lang="ru-RU" dirty="0"/>
              <a:t>c позиции 1761987 до позиции 2640223. Размер: 878236 </a:t>
            </a:r>
            <a:r>
              <a:rPr lang="ru-RU" dirty="0" err="1"/>
              <a:t>п.н</a:t>
            </a:r>
            <a:r>
              <a:rPr lang="ru-RU" dirty="0"/>
              <a:t>. Число генов в области дисбаланса: 16</a:t>
            </a:r>
            <a:r>
              <a:rPr lang="ru-RU" dirty="0" smtClean="0"/>
              <a:t>. По </a:t>
            </a:r>
            <a:r>
              <a:rPr lang="ru-RU" dirty="0"/>
              <a:t>совокупности сведений, обнаруженную </a:t>
            </a:r>
            <a:r>
              <a:rPr lang="ru-RU" dirty="0" err="1"/>
              <a:t>микродупликацию</a:t>
            </a:r>
            <a:r>
              <a:rPr lang="ru-RU" dirty="0"/>
              <a:t> стоит расценивать как вариацию числа копий ДНК (CNV) с неизвестной клинической значимостью</a:t>
            </a:r>
            <a:r>
              <a:rPr lang="ru-RU" dirty="0" smtClean="0"/>
              <a:t>. УЗИ – патологии плода не выявлено. Семья приняла решение о </a:t>
            </a:r>
            <a:r>
              <a:rPr lang="ru-RU" dirty="0" err="1" smtClean="0"/>
              <a:t>пролонгировании</a:t>
            </a:r>
            <a:r>
              <a:rPr lang="ru-RU" dirty="0" smtClean="0"/>
              <a:t> беременности. ПСР- начало июня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50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 smtClean="0"/>
              <a:t>Привычное </a:t>
            </a:r>
            <a:r>
              <a:rPr lang="ru-RU" b="1" dirty="0" err="1" smtClean="0"/>
              <a:t>невынашивание</a:t>
            </a:r>
            <a:r>
              <a:rPr lang="ru-RU" b="1" dirty="0" smtClean="0"/>
              <a:t> беременности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510" y="1600200"/>
            <a:ext cx="11871489" cy="525780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В 1 триместре доля ХА в качестве причины ПНБ – 60-80%</a:t>
            </a:r>
          </a:p>
          <a:p>
            <a:r>
              <a:rPr lang="ru-RU" sz="3000" dirty="0" smtClean="0"/>
              <a:t>С возрастом частота </a:t>
            </a:r>
            <a:r>
              <a:rPr lang="ru-RU" sz="3000" dirty="0" err="1" smtClean="0"/>
              <a:t>трисомий</a:t>
            </a:r>
            <a:r>
              <a:rPr lang="ru-RU" sz="3000" dirty="0" smtClean="0"/>
              <a:t> возрастает</a:t>
            </a:r>
          </a:p>
          <a:p>
            <a:r>
              <a:rPr lang="ru-RU" sz="3000" dirty="0" smtClean="0"/>
              <a:t>Наиболее частая причина – </a:t>
            </a:r>
            <a:r>
              <a:rPr lang="ru-RU" sz="3000" dirty="0" err="1" smtClean="0"/>
              <a:t>трисомия</a:t>
            </a:r>
            <a:r>
              <a:rPr lang="ru-RU" sz="3000" dirty="0" smtClean="0"/>
              <a:t> 16, </a:t>
            </a:r>
            <a:r>
              <a:rPr lang="ru-RU" sz="3000" dirty="0" err="1" smtClean="0"/>
              <a:t>трисомия</a:t>
            </a:r>
            <a:r>
              <a:rPr lang="ru-RU" sz="3000" dirty="0" smtClean="0"/>
              <a:t> 22</a:t>
            </a:r>
          </a:p>
          <a:p>
            <a:r>
              <a:rPr lang="ru-RU" sz="3000" dirty="0" smtClean="0"/>
              <a:t>До 20% выкидышей в 1 триместре – </a:t>
            </a:r>
            <a:r>
              <a:rPr lang="ru-RU" sz="3000" dirty="0" err="1" smtClean="0"/>
              <a:t>моносомия</a:t>
            </a:r>
            <a:r>
              <a:rPr lang="ru-RU" sz="3000" dirty="0" smtClean="0"/>
              <a:t> Х</a:t>
            </a:r>
          </a:p>
          <a:p>
            <a:endParaRPr lang="ru-RU" sz="3000" dirty="0"/>
          </a:p>
          <a:p>
            <a:r>
              <a:rPr lang="ru-RU" sz="3000" dirty="0" smtClean="0"/>
              <a:t>За 3 года из 156 пациентов, обратившихся по поводу привычного </a:t>
            </a:r>
            <a:r>
              <a:rPr lang="ru-RU" sz="3000" dirty="0" err="1" smtClean="0"/>
              <a:t>невынашивания</a:t>
            </a:r>
            <a:r>
              <a:rPr lang="ru-RU" sz="3000" dirty="0" smtClean="0"/>
              <a:t>, выявлено 3 случая </a:t>
            </a:r>
            <a:r>
              <a:rPr lang="ru-RU" sz="3000" dirty="0" err="1" smtClean="0"/>
              <a:t>транслокаций</a:t>
            </a:r>
            <a:r>
              <a:rPr lang="ru-RU" sz="3000" dirty="0"/>
              <a:t> </a:t>
            </a:r>
            <a:r>
              <a:rPr lang="ru-RU" sz="3000" dirty="0" smtClean="0"/>
              <a:t>(1,9%). Инверсии в число патологических кариотипов не включались.</a:t>
            </a:r>
          </a:p>
          <a:p>
            <a:endParaRPr lang="ru-RU" sz="3000" dirty="0"/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29239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02" y="377071"/>
            <a:ext cx="12050598" cy="102752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Показания к </a:t>
            </a:r>
            <a:r>
              <a:rPr lang="ru-RU" sz="3200" b="1" dirty="0" smtClean="0">
                <a:solidFill>
                  <a:srgbClr val="CC00CC"/>
                </a:solidFill>
              </a:rPr>
              <a:t>МГК</a:t>
            </a:r>
            <a:r>
              <a:rPr lang="ru-RU" sz="3200" b="1" dirty="0" smtClean="0"/>
              <a:t> (проводится после </a:t>
            </a:r>
            <a:r>
              <a:rPr lang="ru-RU" sz="3200" b="1" dirty="0"/>
              <a:t>полного обследования семьи и исключения других причин нарушения репродуктивной </a:t>
            </a:r>
            <a:r>
              <a:rPr lang="ru-RU" sz="3200" b="1" dirty="0" smtClean="0"/>
              <a:t>функции</a:t>
            </a:r>
            <a:r>
              <a:rPr lang="ru-RU" sz="3200" b="1" dirty="0" smtClean="0"/>
              <a:t>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658" y="1598298"/>
            <a:ext cx="11890342" cy="525970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Поздний репродуктивный возраст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/>
              <a:t>первичная и вторичная аменорея у </a:t>
            </a:r>
            <a:r>
              <a:rPr lang="ru-RU" sz="2200" dirty="0" smtClean="0"/>
              <a:t>женщины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/>
              <a:t>Привычное </a:t>
            </a:r>
            <a:r>
              <a:rPr lang="ru-RU" sz="2200" dirty="0" err="1"/>
              <a:t>невынашивание</a:t>
            </a:r>
            <a:r>
              <a:rPr lang="ru-RU" sz="2200" dirty="0"/>
              <a:t> беременности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Наличие в анамнезе </a:t>
            </a:r>
            <a:r>
              <a:rPr lang="ru-RU" sz="2200" dirty="0" err="1"/>
              <a:t>трофобластической</a:t>
            </a:r>
            <a:r>
              <a:rPr lang="ru-RU" sz="2200" dirty="0"/>
              <a:t> болезни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Бесплодие неясного генеза (после исключения других причин)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Тяжелый мужской фактор </a:t>
            </a:r>
            <a:r>
              <a:rPr lang="ru-RU" sz="2200" dirty="0" smtClean="0"/>
              <a:t>бесплодия;</a:t>
            </a:r>
            <a:endParaRPr lang="ru-RU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/>
              <a:t>неудачные </a:t>
            </a:r>
            <a:r>
              <a:rPr lang="ru-RU" sz="2200" dirty="0" smtClean="0"/>
              <a:t>попытки ЭКО, в т.ч. на эмбриологическом этапе – низкий процент полученных эмбрионов, остановка в развитии большинства эмбрионов, неудачные попытки переноса морфологически правильных эмбрионов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/>
              <a:t>кровнородственный </a:t>
            </a:r>
            <a:r>
              <a:rPr lang="ru-RU" sz="2200" dirty="0"/>
              <a:t>брак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врожденные пороки развития у одного из супругов, в </a:t>
            </a:r>
            <a:r>
              <a:rPr lang="ru-RU" sz="2200" dirty="0" err="1"/>
              <a:t>т.ч</a:t>
            </a:r>
            <a:r>
              <a:rPr lang="ru-RU" sz="2200" dirty="0"/>
              <a:t>. аномалии строения наружных и внутренних половых органов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Носительство хромосомной перестройки у одного из супругов, диагностированное ранее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Подозрение на наследственное заболевание у одного из супругов</a:t>
            </a:r>
            <a:endParaRPr lang="ru-RU" sz="2200" dirty="0" smtClean="0">
              <a:effectLst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Наличие в личном и семейном анамнезе детей с </a:t>
            </a:r>
            <a:r>
              <a:rPr lang="ru-RU" sz="2200" dirty="0" smtClean="0"/>
              <a:t>ВПР, ХА, </a:t>
            </a:r>
            <a:r>
              <a:rPr lang="ru-RU" sz="2200" dirty="0" smtClean="0"/>
              <a:t>НЗ</a:t>
            </a:r>
            <a:endParaRPr lang="ru-RU" sz="22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67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 smtClean="0"/>
              <a:t>Для установления этиологии выкидыша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4193"/>
            <a:ext cx="10515600" cy="477737"/>
          </a:xfrm>
        </p:spPr>
        <p:txBody>
          <a:bodyPr/>
          <a:lstStyle/>
          <a:p>
            <a:r>
              <a:rPr lang="ru-RU" dirty="0" err="1" smtClean="0"/>
              <a:t>Кариотипирование</a:t>
            </a:r>
            <a:r>
              <a:rPr lang="ru-RU" dirty="0" smtClean="0"/>
              <a:t> </a:t>
            </a:r>
            <a:r>
              <a:rPr lang="ru-RU" dirty="0" err="1" smtClean="0"/>
              <a:t>хориальной</a:t>
            </a:r>
            <a:r>
              <a:rPr lang="ru-RU" dirty="0" smtClean="0"/>
              <a:t> ткани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316" t="14178" r="25475" b="40084"/>
          <a:stretch/>
        </p:blipFill>
        <p:spPr>
          <a:xfrm>
            <a:off x="694481" y="2438299"/>
            <a:ext cx="10877224" cy="40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6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509" y="0"/>
            <a:ext cx="11268475" cy="1325563"/>
          </a:xfrm>
        </p:spPr>
        <p:txBody>
          <a:bodyPr/>
          <a:lstStyle/>
          <a:p>
            <a:r>
              <a:rPr lang="ru-RU" b="1" dirty="0" smtClean="0"/>
              <a:t>Другие методы генетического исследования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097" y="1825625"/>
            <a:ext cx="11946903" cy="43513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00CC"/>
                </a:solidFill>
              </a:rPr>
              <a:t>FISH</a:t>
            </a:r>
            <a:r>
              <a:rPr lang="ru-RU" sz="3200" b="1" dirty="0" smtClean="0">
                <a:solidFill>
                  <a:srgbClr val="CC00CC"/>
                </a:solidFill>
              </a:rPr>
              <a:t>-метод. </a:t>
            </a:r>
            <a:r>
              <a:rPr lang="ru-RU" sz="3200" dirty="0" smtClean="0"/>
              <a:t>Позволяет уточнить происхождение генетического материала. Например, при маркерных хромосомах</a:t>
            </a:r>
          </a:p>
          <a:p>
            <a:r>
              <a:rPr lang="ru-RU" sz="3200" dirty="0" smtClean="0"/>
              <a:t>Используется в </a:t>
            </a:r>
            <a:r>
              <a:rPr lang="ru-RU" sz="3200" dirty="0" err="1" smtClean="0"/>
              <a:t>т.ч</a:t>
            </a:r>
            <a:r>
              <a:rPr lang="ru-RU" sz="3200" dirty="0" smtClean="0"/>
              <a:t>. </a:t>
            </a:r>
            <a:r>
              <a:rPr lang="ru-RU" sz="3200" dirty="0"/>
              <a:t>для уточнения процента </a:t>
            </a:r>
            <a:r>
              <a:rPr lang="ru-RU" sz="3200" dirty="0" err="1"/>
              <a:t>мозаицизма</a:t>
            </a:r>
            <a:r>
              <a:rPr lang="ru-RU" sz="3200" dirty="0"/>
              <a:t> по полоопределяющим хромосомам</a:t>
            </a:r>
          </a:p>
          <a:p>
            <a:r>
              <a:rPr lang="ru-RU" sz="3200" dirty="0" smtClean="0"/>
              <a:t>при </a:t>
            </a:r>
            <a:r>
              <a:rPr lang="ru-RU" sz="3200" dirty="0" err="1" smtClean="0"/>
              <a:t>пренатальной</a:t>
            </a:r>
            <a:r>
              <a:rPr lang="ru-RU" sz="3200" dirty="0" smtClean="0"/>
              <a:t> диагностике частых анеуплоидий, некоторых </a:t>
            </a:r>
            <a:r>
              <a:rPr lang="ru-RU" sz="3200" dirty="0" err="1" smtClean="0"/>
              <a:t>микроделеционных</a:t>
            </a:r>
            <a:r>
              <a:rPr lang="ru-RU" sz="3200" dirty="0" smtClean="0"/>
              <a:t> синдромов (</a:t>
            </a:r>
            <a:r>
              <a:rPr lang="ru-RU" sz="3200" dirty="0" err="1" smtClean="0"/>
              <a:t>ДиДжорджи</a:t>
            </a:r>
            <a:r>
              <a:rPr lang="ru-RU" sz="3200" dirty="0" smtClean="0"/>
              <a:t>, Миллера-</a:t>
            </a:r>
            <a:r>
              <a:rPr lang="ru-RU" sz="3200" dirty="0" err="1" smtClean="0"/>
              <a:t>Дикера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1613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92" y="216816"/>
            <a:ext cx="11843208" cy="829559"/>
          </a:xfrm>
        </p:spPr>
        <p:txBody>
          <a:bodyPr/>
          <a:lstStyle/>
          <a:p>
            <a:r>
              <a:rPr lang="ru-RU" b="1" dirty="0"/>
              <a:t>Хромосомный </a:t>
            </a:r>
            <a:r>
              <a:rPr lang="ru-RU" b="1" dirty="0" err="1"/>
              <a:t>микроматричный</a:t>
            </a:r>
            <a:r>
              <a:rPr lang="ru-RU" b="1" dirty="0"/>
              <a:t> анализ (</a:t>
            </a:r>
            <a:r>
              <a:rPr lang="ru-RU" b="1" dirty="0" smtClean="0"/>
              <a:t>ХМА</a:t>
            </a:r>
            <a:r>
              <a:rPr lang="ru-RU" b="1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804" y="1127979"/>
            <a:ext cx="11828173" cy="5593331"/>
          </a:xfrm>
        </p:spPr>
        <p:txBody>
          <a:bodyPr>
            <a:noAutofit/>
          </a:bodyPr>
          <a:lstStyle/>
          <a:p>
            <a:r>
              <a:rPr lang="ru-RU" sz="2900" dirty="0" smtClean="0"/>
              <a:t>вид </a:t>
            </a:r>
            <a:r>
              <a:rPr lang="ru-RU" sz="2900" dirty="0"/>
              <a:t>генетической диагностики хромосомных аномалий, при котором определяются структурные изменения количества генетического материала - ДНК в хромосомах, например, </a:t>
            </a:r>
            <a:r>
              <a:rPr lang="ru-RU" sz="2900" dirty="0" err="1"/>
              <a:t>делеции</a:t>
            </a:r>
            <a:r>
              <a:rPr lang="ru-RU" sz="2900" dirty="0"/>
              <a:t> и дупликации участка хромосомы. </a:t>
            </a:r>
            <a:endParaRPr lang="ru-RU" sz="2900" dirty="0" smtClean="0"/>
          </a:p>
          <a:p>
            <a:r>
              <a:rPr lang="ru-RU" sz="2900" dirty="0" smtClean="0"/>
              <a:t>имеет </a:t>
            </a:r>
            <a:r>
              <a:rPr lang="ru-RU" sz="2900" dirty="0"/>
              <a:t>более высокое разрешение, в  сравнении с  обычной цитогенетикой и  FISH-методом. ХМА позволяет выявить почти любые численные и  структурные несбалансированные изменения хромосом  в  рамках его разрешающей способности: анеуплоидии, полиплоидии, </a:t>
            </a:r>
            <a:r>
              <a:rPr lang="ru-RU" sz="2900" dirty="0" err="1"/>
              <a:t>делеции</a:t>
            </a:r>
            <a:r>
              <a:rPr lang="ru-RU" sz="2900" dirty="0"/>
              <a:t>, дупликации, несбалансированные </a:t>
            </a:r>
            <a:r>
              <a:rPr lang="ru-RU" sz="2900" dirty="0" err="1"/>
              <a:t>транслокации</a:t>
            </a:r>
            <a:r>
              <a:rPr lang="ru-RU" sz="2900" dirty="0"/>
              <a:t>, </a:t>
            </a:r>
            <a:r>
              <a:rPr lang="ru-RU" sz="2900" dirty="0" err="1"/>
              <a:t>однородительские</a:t>
            </a:r>
            <a:r>
              <a:rPr lang="ru-RU" sz="2900" dirty="0"/>
              <a:t> </a:t>
            </a:r>
            <a:r>
              <a:rPr lang="ru-RU" sz="2900" dirty="0" err="1"/>
              <a:t>дисомии</a:t>
            </a:r>
            <a:r>
              <a:rPr lang="ru-RU" sz="2900" dirty="0"/>
              <a:t>,  участки потери </a:t>
            </a:r>
            <a:r>
              <a:rPr lang="ru-RU" sz="2900" dirty="0" err="1"/>
              <a:t>гетерозиготности</a:t>
            </a:r>
            <a:r>
              <a:rPr lang="ru-RU" sz="2900" dirty="0"/>
              <a:t>, </a:t>
            </a:r>
            <a:r>
              <a:rPr lang="ru-RU" sz="2900" dirty="0" err="1"/>
              <a:t>мозаицизм</a:t>
            </a:r>
            <a:r>
              <a:rPr lang="ru-RU" sz="2900" dirty="0" smtClean="0"/>
              <a:t>.</a:t>
            </a:r>
          </a:p>
          <a:p>
            <a:r>
              <a:rPr lang="ru-RU" sz="2900" b="1" dirty="0" smtClean="0"/>
              <a:t>Для здоровых родителей – неэффективен (не позволяет диагностировать сбалансированные поломки)</a:t>
            </a:r>
            <a:endParaRPr lang="ru-RU" sz="2900" b="1" dirty="0"/>
          </a:p>
          <a:p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xmlns="" val="413261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302" y="206863"/>
            <a:ext cx="11522697" cy="1325563"/>
          </a:xfrm>
        </p:spPr>
        <p:txBody>
          <a:bodyPr/>
          <a:lstStyle/>
          <a:p>
            <a:r>
              <a:rPr lang="ru-RU" dirty="0" smtClean="0"/>
              <a:t>Возможно использование ХМА как для ПД, так и для ПГТ-А, ПГТ-СП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9664" t="15549" r="34951" b="937"/>
          <a:stretch/>
        </p:blipFill>
        <p:spPr>
          <a:xfrm>
            <a:off x="1723290" y="1673103"/>
            <a:ext cx="8227277" cy="51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avatars.mds.yandex.net/i?id=1c9114c7cdeb9b1888ffe6a9cf8adb67_l-5220409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38"/>
          <a:stretch/>
        </p:blipFill>
        <p:spPr bwMode="auto">
          <a:xfrm>
            <a:off x="0" y="1"/>
            <a:ext cx="12192000" cy="69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67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328" y="0"/>
            <a:ext cx="9978272" cy="1325563"/>
          </a:xfrm>
        </p:spPr>
        <p:txBody>
          <a:bodyPr/>
          <a:lstStyle/>
          <a:p>
            <a:r>
              <a:rPr lang="ru-RU" b="1" dirty="0" err="1"/>
              <a:t>Секвенирование</a:t>
            </a:r>
            <a:r>
              <a:rPr lang="ru-RU" b="1" dirty="0"/>
              <a:t> </a:t>
            </a:r>
            <a:r>
              <a:rPr lang="ru-RU" b="1" dirty="0" err="1"/>
              <a:t>экзома</a:t>
            </a:r>
            <a:r>
              <a:rPr lang="ru-RU" b="1" dirty="0"/>
              <a:t> (</a:t>
            </a:r>
            <a:r>
              <a:rPr lang="en-US" b="1" dirty="0"/>
              <a:t>WES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499" y="1114549"/>
            <a:ext cx="11805501" cy="553243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err="1" smtClean="0"/>
              <a:t>Экзоны</a:t>
            </a:r>
            <a:r>
              <a:rPr lang="ru-RU" sz="2200" dirty="0" smtClean="0"/>
              <a:t> </a:t>
            </a:r>
            <a:r>
              <a:rPr lang="ru-RU" sz="2200" dirty="0"/>
              <a:t>составляют </a:t>
            </a:r>
            <a:r>
              <a:rPr lang="ru-RU" sz="2200" dirty="0" smtClean="0"/>
              <a:t>около </a:t>
            </a:r>
            <a:r>
              <a:rPr lang="ru-RU" sz="2200" dirty="0"/>
              <a:t>1,5% нашего генома. </a:t>
            </a:r>
            <a:endParaRPr lang="ru-RU" sz="2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примерно </a:t>
            </a:r>
            <a:r>
              <a:rPr lang="ru-RU" sz="2200" dirty="0"/>
              <a:t>85% известных отклонений и мутаций происходят именно в этих частях генома. </a:t>
            </a:r>
            <a:endParaRPr lang="ru-RU" sz="2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b="1" dirty="0" smtClean="0"/>
              <a:t>Преимущества: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относительно небольшая длительность исследования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возможность </a:t>
            </a:r>
            <a:r>
              <a:rPr lang="ru-RU" sz="2200" dirty="0"/>
              <a:t>получить заключение </a:t>
            </a:r>
            <a:r>
              <a:rPr lang="ru-RU" sz="2200" dirty="0" smtClean="0"/>
              <a:t>и </a:t>
            </a:r>
            <a:r>
              <a:rPr lang="ru-RU" sz="2200" dirty="0"/>
              <a:t>в виде «сырых данных». Эту информацию в дальнейшем можно повторно интерпретировать, обратившись к другим </a:t>
            </a:r>
            <a:r>
              <a:rPr lang="ru-RU" sz="2200" dirty="0" err="1" smtClean="0"/>
              <a:t>биоинформатикам</a:t>
            </a:r>
            <a:r>
              <a:rPr lang="ru-RU" sz="2200" dirty="0" smtClean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Возможность использования в </a:t>
            </a:r>
            <a:r>
              <a:rPr lang="ru-RU" sz="2200" dirty="0" err="1" smtClean="0"/>
              <a:t>пренатальной</a:t>
            </a:r>
            <a:r>
              <a:rPr lang="ru-RU" sz="2200" dirty="0" smtClean="0"/>
              <a:t> диагностике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b="1" dirty="0" smtClean="0"/>
              <a:t>Недостатки: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Длительность (для </a:t>
            </a:r>
            <a:r>
              <a:rPr lang="ru-RU" sz="2200" dirty="0" err="1" smtClean="0"/>
              <a:t>пренатальной</a:t>
            </a:r>
            <a:r>
              <a:rPr lang="ru-RU" sz="2200" dirty="0" smtClean="0"/>
              <a:t> диагностики)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Вероятность отсутствия патологических и вероятно патологических вариантов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Невозможность диагностики крупных </a:t>
            </a:r>
            <a:r>
              <a:rPr lang="ru-RU" sz="2200" dirty="0" err="1" smtClean="0"/>
              <a:t>делеций</a:t>
            </a:r>
            <a:endParaRPr lang="ru-RU" sz="2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/>
              <a:t>Стоимость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/>
              <a:t>этические </a:t>
            </a:r>
            <a:r>
              <a:rPr lang="ru-RU" sz="2200" dirty="0" smtClean="0"/>
              <a:t>проблемы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9033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5" y="241106"/>
            <a:ext cx="11799892" cy="1007401"/>
          </a:xfrm>
        </p:spPr>
        <p:txBody>
          <a:bodyPr>
            <a:normAutofit/>
          </a:bodyPr>
          <a:lstStyle/>
          <a:p>
            <a:r>
              <a:rPr lang="ru-RU" b="1" dirty="0" err="1"/>
              <a:t>Полногеномное</a:t>
            </a:r>
            <a:r>
              <a:rPr lang="ru-RU" b="1" dirty="0"/>
              <a:t> </a:t>
            </a:r>
            <a:r>
              <a:rPr lang="ru-RU" b="1" dirty="0" err="1"/>
              <a:t>секвенирование</a:t>
            </a:r>
            <a:r>
              <a:rPr lang="ru-RU" b="1" dirty="0"/>
              <a:t> (</a:t>
            </a:r>
            <a:r>
              <a:rPr lang="ru-RU" b="1" dirty="0" smtClean="0"/>
              <a:t>WGS)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63" y="1371600"/>
            <a:ext cx="11994037" cy="53660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анализ </a:t>
            </a:r>
            <a:r>
              <a:rPr lang="ru-RU" dirty="0"/>
              <a:t>как </a:t>
            </a:r>
            <a:r>
              <a:rPr lang="ru-RU" dirty="0" err="1"/>
              <a:t>экзонных</a:t>
            </a:r>
            <a:r>
              <a:rPr lang="ru-RU" dirty="0"/>
              <a:t> (кодирующих) областей, так и </a:t>
            </a:r>
            <a:r>
              <a:rPr lang="ru-RU" dirty="0" err="1"/>
              <a:t>интронных</a:t>
            </a:r>
            <a:r>
              <a:rPr lang="ru-RU" dirty="0"/>
              <a:t> (</a:t>
            </a:r>
            <a:r>
              <a:rPr lang="ru-RU" dirty="0" err="1"/>
              <a:t>некодирующих</a:t>
            </a:r>
            <a:r>
              <a:rPr lang="ru-RU" dirty="0"/>
              <a:t>) областей ДНК. </a:t>
            </a:r>
            <a:endParaRPr lang="ru-RU" dirty="0" smtClean="0"/>
          </a:p>
          <a:p>
            <a:r>
              <a:rPr lang="ru-RU" dirty="0" smtClean="0"/>
              <a:t>расширенный </a:t>
            </a:r>
            <a:r>
              <a:rPr lang="ru-RU" dirty="0"/>
              <a:t>анализ различных генетических вариантов, включая </a:t>
            </a:r>
            <a:r>
              <a:rPr lang="ru-RU" dirty="0" err="1"/>
              <a:t>однонуклеотидные</a:t>
            </a:r>
            <a:r>
              <a:rPr lang="ru-RU" dirty="0"/>
              <a:t> варианты (SNV – </a:t>
            </a:r>
            <a:r>
              <a:rPr lang="ru-RU" dirty="0" err="1"/>
              <a:t>single</a:t>
            </a:r>
            <a:r>
              <a:rPr lang="ru-RU" dirty="0"/>
              <a:t> </a:t>
            </a:r>
            <a:r>
              <a:rPr lang="ru-RU" dirty="0" err="1"/>
              <a:t>nucleotide</a:t>
            </a:r>
            <a:r>
              <a:rPr lang="ru-RU" dirty="0"/>
              <a:t> </a:t>
            </a:r>
            <a:r>
              <a:rPr lang="ru-RU" dirty="0" err="1"/>
              <a:t>variants</a:t>
            </a:r>
            <a:r>
              <a:rPr lang="ru-RU" dirty="0"/>
              <a:t>), вариации числа копий (CNV - </a:t>
            </a:r>
            <a:r>
              <a:rPr lang="ru-RU" dirty="0" err="1"/>
              <a:t>copy</a:t>
            </a:r>
            <a:r>
              <a:rPr lang="ru-RU" dirty="0"/>
              <a:t> </a:t>
            </a:r>
            <a:r>
              <a:rPr lang="ru-RU" dirty="0" err="1"/>
              <a:t>number</a:t>
            </a:r>
            <a:r>
              <a:rPr lang="ru-RU" dirty="0"/>
              <a:t> </a:t>
            </a:r>
            <a:r>
              <a:rPr lang="ru-RU" dirty="0" err="1"/>
              <a:t>variation</a:t>
            </a:r>
            <a:r>
              <a:rPr lang="ru-RU" dirty="0"/>
              <a:t>) или структурные варианты и экспансию повторов. </a:t>
            </a:r>
            <a:endParaRPr lang="ru-RU" dirty="0" smtClean="0"/>
          </a:p>
          <a:p>
            <a:r>
              <a:rPr lang="ru-RU" b="1" dirty="0" smtClean="0"/>
              <a:t>Преимущества:  </a:t>
            </a:r>
            <a:r>
              <a:rPr lang="ru-RU" dirty="0" smtClean="0"/>
              <a:t>возможность диагностики и подбора терапии на </a:t>
            </a:r>
            <a:r>
              <a:rPr lang="ru-RU" dirty="0"/>
              <a:t>ранних стадиях </a:t>
            </a:r>
            <a:r>
              <a:rPr lang="ru-RU" dirty="0" smtClean="0"/>
              <a:t>редких генетических заболеваний.</a:t>
            </a:r>
            <a:endParaRPr lang="ru-RU" b="1" dirty="0" smtClean="0"/>
          </a:p>
          <a:p>
            <a:r>
              <a:rPr lang="ru-RU" b="1" dirty="0" smtClean="0"/>
              <a:t>Недостатки:</a:t>
            </a:r>
          </a:p>
          <a:p>
            <a:r>
              <a:rPr lang="ru-RU" dirty="0" smtClean="0"/>
              <a:t>Длительность </a:t>
            </a:r>
          </a:p>
          <a:p>
            <a:r>
              <a:rPr lang="ru-RU" dirty="0" smtClean="0"/>
              <a:t>Вероятность </a:t>
            </a:r>
            <a:r>
              <a:rPr lang="ru-RU" dirty="0"/>
              <a:t>отсутствия патологических и вероятно патологических вариантов</a:t>
            </a:r>
          </a:p>
          <a:p>
            <a:r>
              <a:rPr lang="ru-RU" dirty="0" smtClean="0"/>
              <a:t>Стоимость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430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423160" y="0"/>
            <a:ext cx="7376160" cy="9753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Преконцепционный</a:t>
            </a:r>
            <a:r>
              <a:rPr lang="ru-RU" sz="3200" dirty="0" smtClean="0"/>
              <a:t> скрининг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1554480" y="2423160"/>
            <a:ext cx="9204960" cy="1021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ПГТ в группе риска ПГТ-А, ПГТ-СП, ПГТ-М</a:t>
            </a: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1554480" y="3642360"/>
            <a:ext cx="9204960" cy="10972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Пренатальная</a:t>
            </a:r>
            <a:r>
              <a:rPr lang="ru-RU" sz="3200" dirty="0" smtClean="0"/>
              <a:t> диагностика (УЗИ, СМ, НИПТ, ИД, </a:t>
            </a:r>
            <a:r>
              <a:rPr lang="en-US" sz="3200" dirty="0" smtClean="0"/>
              <a:t>WES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6" name="Овал 5"/>
          <p:cNvSpPr/>
          <p:nvPr/>
        </p:nvSpPr>
        <p:spPr>
          <a:xfrm>
            <a:off x="1554480" y="4846320"/>
            <a:ext cx="920496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Неонатальный скрининг</a:t>
            </a:r>
            <a:endParaRPr lang="ru-RU" sz="3200" dirty="0"/>
          </a:p>
        </p:txBody>
      </p:sp>
      <p:sp>
        <p:nvSpPr>
          <p:cNvPr id="7" name="Овал 6"/>
          <p:cNvSpPr/>
          <p:nvPr/>
        </p:nvSpPr>
        <p:spPr>
          <a:xfrm>
            <a:off x="1554480" y="5836920"/>
            <a:ext cx="9204960" cy="1021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Панели, геном, </a:t>
            </a:r>
            <a:r>
              <a:rPr lang="ru-RU" sz="3200" dirty="0" err="1" smtClean="0"/>
              <a:t>экзом</a:t>
            </a:r>
            <a:endParaRPr lang="ru-RU" sz="3200" dirty="0"/>
          </a:p>
        </p:txBody>
      </p:sp>
      <p:sp>
        <p:nvSpPr>
          <p:cNvPr id="8" name="Овал 7"/>
          <p:cNvSpPr/>
          <p:nvPr/>
        </p:nvSpPr>
        <p:spPr>
          <a:xfrm>
            <a:off x="0" y="807720"/>
            <a:ext cx="4008120" cy="1158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Массовый при неотягощенном анамнезе</a:t>
            </a:r>
            <a:endParaRPr lang="ru-RU" sz="2200" dirty="0"/>
          </a:p>
        </p:txBody>
      </p:sp>
      <p:sp>
        <p:nvSpPr>
          <p:cNvPr id="9" name="Овал 8"/>
          <p:cNvSpPr/>
          <p:nvPr/>
        </p:nvSpPr>
        <p:spPr>
          <a:xfrm>
            <a:off x="4480560" y="975360"/>
            <a:ext cx="3093720" cy="1158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Селективный при ОСА по НЗ</a:t>
            </a:r>
            <a:endParaRPr lang="ru-RU" sz="2200" dirty="0"/>
          </a:p>
        </p:txBody>
      </p:sp>
      <p:sp>
        <p:nvSpPr>
          <p:cNvPr id="10" name="Овал 9"/>
          <p:cNvSpPr/>
          <p:nvPr/>
        </p:nvSpPr>
        <p:spPr>
          <a:xfrm>
            <a:off x="8138160" y="807720"/>
            <a:ext cx="4053840" cy="1158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Пары с репродуктивными потерями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196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31" y="241106"/>
            <a:ext cx="11818746" cy="1007401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Проблемы </a:t>
            </a:r>
            <a:r>
              <a:rPr lang="ru-RU" b="1" dirty="0" err="1" smtClean="0"/>
              <a:t>преконцепционного</a:t>
            </a:r>
            <a:r>
              <a:rPr lang="ru-RU" b="1" dirty="0" smtClean="0"/>
              <a:t> скрининга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23" y="1248508"/>
            <a:ext cx="12110977" cy="5489176"/>
          </a:xfrm>
        </p:spPr>
        <p:txBody>
          <a:bodyPr>
            <a:normAutofit/>
          </a:bodyPr>
          <a:lstStyle/>
          <a:p>
            <a:r>
              <a:rPr lang="ru-RU" dirty="0" smtClean="0"/>
              <a:t>Кому проводить?</a:t>
            </a:r>
          </a:p>
          <a:p>
            <a:r>
              <a:rPr lang="ru-RU" dirty="0" smtClean="0"/>
              <a:t>Кто оплачивает?</a:t>
            </a:r>
          </a:p>
          <a:p>
            <a:r>
              <a:rPr lang="ru-RU" dirty="0" smtClean="0"/>
              <a:t>Все ли выявленные мутации нас интересуют? </a:t>
            </a:r>
            <a:r>
              <a:rPr lang="ru-RU" dirty="0"/>
              <a:t>К</a:t>
            </a:r>
            <a:r>
              <a:rPr lang="ru-RU" dirty="0" smtClean="0"/>
              <a:t> примеру, ВДКН, </a:t>
            </a:r>
            <a:r>
              <a:rPr lang="ru-RU" dirty="0" err="1" smtClean="0"/>
              <a:t>поликистоз</a:t>
            </a:r>
            <a:r>
              <a:rPr lang="ru-RU" dirty="0" smtClean="0"/>
              <a:t> почек, </a:t>
            </a:r>
            <a:r>
              <a:rPr lang="ru-RU" dirty="0" err="1" smtClean="0"/>
              <a:t>миотоническая</a:t>
            </a:r>
            <a:r>
              <a:rPr lang="ru-RU" dirty="0" smtClean="0"/>
              <a:t> дистрофия, ФКУ, </a:t>
            </a:r>
            <a:r>
              <a:rPr lang="ru-RU" dirty="0" err="1" smtClean="0"/>
              <a:t>муковисцидоз</a:t>
            </a:r>
            <a:r>
              <a:rPr lang="ru-RU" dirty="0" smtClean="0"/>
              <a:t> у матери – наверно, уже диагностированы ранее.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 smtClean="0"/>
              <a:t>вероятность беременности при </a:t>
            </a:r>
            <a:r>
              <a:rPr lang="ru-RU" dirty="0" err="1" smtClean="0"/>
              <a:t>гликогенозе</a:t>
            </a:r>
            <a:r>
              <a:rPr lang="ru-RU" dirty="0" smtClean="0"/>
              <a:t> - ? СМА - ?</a:t>
            </a:r>
          </a:p>
          <a:p>
            <a:r>
              <a:rPr lang="ru-RU" dirty="0" smtClean="0"/>
              <a:t>Мутации генов-кандидатов для бесплодия и </a:t>
            </a:r>
            <a:r>
              <a:rPr lang="ru-RU" dirty="0" err="1" smtClean="0"/>
              <a:t>невынашивания</a:t>
            </a:r>
            <a:r>
              <a:rPr lang="ru-RU" dirty="0" smtClean="0"/>
              <a:t> – что делать с ними практическому врачу? </a:t>
            </a:r>
          </a:p>
          <a:p>
            <a:r>
              <a:rPr lang="ru-RU" dirty="0" smtClean="0"/>
              <a:t>Этические проблемы в случае выявления мутаций генов, вызывающих заболевания с поздними клиническими проявлениями?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74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16" y="241107"/>
            <a:ext cx="11894161" cy="6921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Проблемы после </a:t>
            </a:r>
            <a:r>
              <a:rPr lang="ru-RU" b="1" dirty="0" err="1" smtClean="0"/>
              <a:t>преконцепционного</a:t>
            </a:r>
            <a:r>
              <a:rPr lang="ru-RU" b="1" dirty="0" smtClean="0"/>
              <a:t> скрининга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122" y="1153082"/>
            <a:ext cx="11997855" cy="570491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Частота носительства мутаций для некоторых заболеваний высока</a:t>
            </a:r>
          </a:p>
          <a:p>
            <a:r>
              <a:rPr lang="ru-RU" dirty="0" smtClean="0"/>
              <a:t>Есть семьи, где уже есть один или два больных ребенка, даже в разных браках</a:t>
            </a:r>
            <a:endParaRPr lang="ru-RU" dirty="0"/>
          </a:p>
          <a:p>
            <a:r>
              <a:rPr lang="ru-RU" dirty="0" smtClean="0"/>
              <a:t>С внедрением расширенного неонатального скрининга у детей со СМА, МВ, обменными заболеваниями проведено </a:t>
            </a:r>
            <a:r>
              <a:rPr lang="ru-RU" dirty="0" err="1" smtClean="0"/>
              <a:t>секвенирование</a:t>
            </a:r>
            <a:r>
              <a:rPr lang="ru-RU" dirty="0" smtClean="0"/>
              <a:t> по </a:t>
            </a:r>
            <a:r>
              <a:rPr lang="ru-RU" dirty="0" err="1" smtClean="0"/>
              <a:t>Сэнгеру</a:t>
            </a:r>
            <a:r>
              <a:rPr lang="ru-RU" dirty="0" smtClean="0"/>
              <a:t>, т.е. семья знает и о риске повторения, и о том, какую мутацию надо искать</a:t>
            </a:r>
          </a:p>
          <a:p>
            <a:r>
              <a:rPr lang="ru-RU" dirty="0" smtClean="0"/>
              <a:t>Для тяжелых заболеваний (СМА, синдром Ли) возможно решение вопроса о ПГТ-М</a:t>
            </a:r>
          </a:p>
          <a:p>
            <a:r>
              <a:rPr lang="ru-RU" dirty="0" smtClean="0"/>
              <a:t>Однако не решен вопрос о том, кто оплачивает ПГТ-М</a:t>
            </a:r>
          </a:p>
          <a:p>
            <a:r>
              <a:rPr lang="ru-RU" dirty="0" smtClean="0"/>
              <a:t>В 2024 г. 4 семьи со СМА, 2 семьи с НБО, 1 с синдромом Ли приняли решение не о ПГТ-М, а о ПД в 1 триместре</a:t>
            </a:r>
          </a:p>
          <a:p>
            <a:r>
              <a:rPr lang="ru-RU" dirty="0" smtClean="0"/>
              <a:t>Дополнительные вопросы: выбор эмбрионов при ПГТ? Прерывание беременности после ПД?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76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" y="0"/>
            <a:ext cx="10576560" cy="67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65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92"/>
          <a:stretch/>
        </p:blipFill>
        <p:spPr bwMode="auto">
          <a:xfrm>
            <a:off x="42903" y="1"/>
            <a:ext cx="12149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0958" y="711815"/>
            <a:ext cx="7652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5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900" y="0"/>
            <a:ext cx="9987699" cy="1061357"/>
          </a:xfrm>
        </p:spPr>
        <p:txBody>
          <a:bodyPr/>
          <a:lstStyle/>
          <a:p>
            <a:r>
              <a:rPr lang="ru-RU" b="1" dirty="0" smtClean="0"/>
              <a:t>Хромосомные аномалии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364" y="1061356"/>
            <a:ext cx="11604985" cy="579664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Аномалии числа </a:t>
            </a:r>
            <a:r>
              <a:rPr lang="ru-RU" dirty="0" smtClean="0"/>
              <a:t>хромосом (</a:t>
            </a:r>
            <a:r>
              <a:rPr lang="ru-RU" dirty="0" err="1" smtClean="0"/>
              <a:t>моносомии</a:t>
            </a:r>
            <a:r>
              <a:rPr lang="ru-RU" dirty="0" smtClean="0"/>
              <a:t>, </a:t>
            </a:r>
            <a:r>
              <a:rPr lang="ru-RU" dirty="0" err="1" smtClean="0"/>
              <a:t>трисомии</a:t>
            </a:r>
            <a:r>
              <a:rPr lang="ru-RU" dirty="0" smtClean="0"/>
              <a:t>, </a:t>
            </a:r>
            <a:r>
              <a:rPr lang="ru-RU" dirty="0" err="1" smtClean="0"/>
              <a:t>полисомии</a:t>
            </a:r>
            <a:r>
              <a:rPr lang="ru-RU" dirty="0" smtClean="0"/>
              <a:t>)</a:t>
            </a:r>
          </a:p>
          <a:p>
            <a:r>
              <a:rPr lang="ru-RU" b="1" dirty="0" smtClean="0"/>
              <a:t>Структурные аномалии:</a:t>
            </a:r>
          </a:p>
          <a:p>
            <a:r>
              <a:rPr lang="ru-RU" dirty="0" err="1"/>
              <a:t>делеции</a:t>
            </a:r>
            <a:r>
              <a:rPr lang="ru-RU" dirty="0"/>
              <a:t> </a:t>
            </a:r>
            <a:r>
              <a:rPr lang="ru-RU" i="1" dirty="0"/>
              <a:t>(</a:t>
            </a:r>
            <a:r>
              <a:rPr lang="ru-RU" i="1" dirty="0" smtClean="0"/>
              <a:t>определенный </a:t>
            </a:r>
            <a:r>
              <a:rPr lang="ru-RU" i="1" dirty="0"/>
              <a:t>участок хромосомы подвергается утрате) </a:t>
            </a:r>
          </a:p>
          <a:p>
            <a:r>
              <a:rPr lang="ru-RU" dirty="0" smtClean="0"/>
              <a:t>инверсии </a:t>
            </a:r>
            <a:r>
              <a:rPr lang="ru-RU" i="1" dirty="0" smtClean="0"/>
              <a:t>(поворот </a:t>
            </a:r>
            <a:r>
              <a:rPr lang="ru-RU" i="1" dirty="0"/>
              <a:t>на 180)</a:t>
            </a:r>
          </a:p>
          <a:p>
            <a:r>
              <a:rPr lang="ru-RU" dirty="0" smtClean="0"/>
              <a:t>дупликации </a:t>
            </a:r>
            <a:r>
              <a:rPr lang="ru-RU" i="1" dirty="0"/>
              <a:t>(удвоение участка хромосомы</a:t>
            </a:r>
            <a:r>
              <a:rPr lang="ru-RU" i="1" dirty="0" smtClean="0"/>
              <a:t>),</a:t>
            </a:r>
          </a:p>
          <a:p>
            <a:r>
              <a:rPr lang="ru-RU" dirty="0"/>
              <a:t>реципрокные </a:t>
            </a:r>
            <a:r>
              <a:rPr lang="ru-RU" dirty="0" err="1"/>
              <a:t>транслокации</a:t>
            </a:r>
            <a:r>
              <a:rPr lang="ru-RU" dirty="0"/>
              <a:t> </a:t>
            </a:r>
            <a:r>
              <a:rPr lang="ru-RU" i="1" dirty="0" smtClean="0"/>
              <a:t>(две </a:t>
            </a:r>
            <a:r>
              <a:rPr lang="ru-RU" i="1" dirty="0"/>
              <a:t>негомологичные хромосомы обмениваются участками);</a:t>
            </a:r>
          </a:p>
          <a:p>
            <a:r>
              <a:rPr lang="ru-RU" dirty="0" err="1"/>
              <a:t>нереципрокные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i="1" dirty="0" smtClean="0"/>
              <a:t>фрагмент </a:t>
            </a:r>
            <a:r>
              <a:rPr lang="ru-RU" i="1" dirty="0"/>
              <a:t>одной из хромосом переносится на другую</a:t>
            </a:r>
            <a:r>
              <a:rPr lang="ru-RU" dirty="0"/>
              <a:t>);</a:t>
            </a:r>
          </a:p>
          <a:p>
            <a:r>
              <a:rPr lang="ru-RU" dirty="0" err="1" smtClean="0"/>
              <a:t>Робертсоновские</a:t>
            </a:r>
            <a:r>
              <a:rPr lang="ru-RU" dirty="0" smtClean="0"/>
              <a:t> </a:t>
            </a:r>
            <a:r>
              <a:rPr lang="ru-RU" dirty="0" err="1"/>
              <a:t>транслокации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i="1" dirty="0" smtClean="0"/>
              <a:t>две </a:t>
            </a:r>
            <a:r>
              <a:rPr lang="ru-RU" i="1" dirty="0" err="1" smtClean="0"/>
              <a:t>акроцентрические</a:t>
            </a:r>
            <a:r>
              <a:rPr lang="ru-RU" i="1" dirty="0" smtClean="0"/>
              <a:t> </a:t>
            </a:r>
            <a:r>
              <a:rPr lang="ru-RU" i="1" dirty="0"/>
              <a:t>хромосомы объединяются в одну</a:t>
            </a:r>
            <a:r>
              <a:rPr lang="ru-RU" dirty="0"/>
              <a:t>);</a:t>
            </a:r>
          </a:p>
          <a:p>
            <a:r>
              <a:rPr lang="ru-RU" dirty="0" err="1" smtClean="0"/>
              <a:t>Изохромосомы</a:t>
            </a:r>
            <a:endParaRPr lang="ru-RU" dirty="0" smtClean="0"/>
          </a:p>
          <a:p>
            <a:r>
              <a:rPr lang="ru-RU" dirty="0" smtClean="0"/>
              <a:t>Кольцевые хромосомы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11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974" y="0"/>
            <a:ext cx="10383625" cy="1061357"/>
          </a:xfrm>
        </p:spPr>
        <p:txBody>
          <a:bodyPr/>
          <a:lstStyle/>
          <a:p>
            <a:r>
              <a:rPr lang="ru-RU" dirty="0" smtClean="0"/>
              <a:t>Хромосомные аномалии</a:t>
            </a:r>
            <a:endParaRPr lang="ru-RU" dirty="0"/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58" r="50476" b="23017"/>
          <a:stretch/>
        </p:blipFill>
        <p:spPr bwMode="auto">
          <a:xfrm>
            <a:off x="301657" y="1061356"/>
            <a:ext cx="2906183" cy="250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36" t="24603" r="5050" b="20159"/>
          <a:stretch/>
        </p:blipFill>
        <p:spPr bwMode="auto">
          <a:xfrm>
            <a:off x="3625189" y="1042502"/>
            <a:ext cx="2543712" cy="25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0917" y="1058470"/>
            <a:ext cx="2509706" cy="24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s1.showslide.ru/s_slide/5cf96d1da6aa758407f0780d5205f2e9/2af77824-2af4-4ffd-b33d-2babedb9394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2" t="32986" r="47743" b="17014"/>
          <a:stretch/>
        </p:blipFill>
        <p:spPr bwMode="auto">
          <a:xfrm>
            <a:off x="9106293" y="1093510"/>
            <a:ext cx="3085707" cy="240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s1.showslide.ru/s_slide/ef53233f5ddb99b187e294429835e21d/1d67b59b-8556-4601-9a0f-544feedb6f36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9" t="29931" r="37553" b="22014"/>
          <a:stretch/>
        </p:blipFill>
        <p:spPr bwMode="auto">
          <a:xfrm>
            <a:off x="1168924" y="3902588"/>
            <a:ext cx="4030124" cy="29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50" t="2711" r="23119" b="13524"/>
          <a:stretch>
            <a:fillRect/>
          </a:stretch>
        </p:blipFill>
        <p:spPr bwMode="auto">
          <a:xfrm>
            <a:off x="7158016" y="3962401"/>
            <a:ext cx="238176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paracentric invers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68" t="2750" r="24133" b="13661"/>
          <a:stretch>
            <a:fillRect/>
          </a:stretch>
        </p:blipFill>
        <p:spPr bwMode="auto">
          <a:xfrm>
            <a:off x="9531561" y="3962400"/>
            <a:ext cx="243648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25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804" y="0"/>
            <a:ext cx="11909196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Риски формирования несбалансированных гамет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у </a:t>
            </a:r>
            <a:r>
              <a:rPr lang="ru-RU" sz="4000" b="1" dirty="0" smtClean="0"/>
              <a:t>носителей сбалансированной </a:t>
            </a:r>
            <a:r>
              <a:rPr lang="ru-RU" sz="4000" b="1" dirty="0" err="1" smtClean="0"/>
              <a:t>транслокации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256" y="1825624"/>
            <a:ext cx="12031744" cy="5032375"/>
          </a:xfrm>
        </p:spPr>
        <p:txBody>
          <a:bodyPr>
            <a:noAutofit/>
          </a:bodyPr>
          <a:lstStyle/>
          <a:p>
            <a:r>
              <a:rPr lang="ru-RU" sz="3000" dirty="0" smtClean="0"/>
              <a:t>Зависят от типа </a:t>
            </a:r>
            <a:r>
              <a:rPr lang="ru-RU" sz="3000" dirty="0" err="1" smtClean="0"/>
              <a:t>транслокации</a:t>
            </a:r>
            <a:r>
              <a:rPr lang="ru-RU" sz="3000" dirty="0" smtClean="0"/>
              <a:t> (реципрокная, </a:t>
            </a:r>
            <a:r>
              <a:rPr lang="ru-RU" sz="3000" dirty="0" err="1" smtClean="0"/>
              <a:t>нереципрокная</a:t>
            </a:r>
            <a:r>
              <a:rPr lang="ru-RU" sz="3000" dirty="0" smtClean="0"/>
              <a:t>, </a:t>
            </a:r>
            <a:r>
              <a:rPr lang="ru-RU" sz="3000" dirty="0" err="1" smtClean="0"/>
              <a:t>робертсоновская</a:t>
            </a:r>
            <a:r>
              <a:rPr lang="ru-RU" sz="3000" dirty="0" smtClean="0"/>
              <a:t>)</a:t>
            </a:r>
          </a:p>
          <a:p>
            <a:r>
              <a:rPr lang="ru-RU" sz="3000" dirty="0" smtClean="0"/>
              <a:t>Расположения точек разрыва</a:t>
            </a:r>
          </a:p>
          <a:p>
            <a:r>
              <a:rPr lang="ru-RU" sz="3000" dirty="0" smtClean="0"/>
              <a:t>Пола носителя </a:t>
            </a:r>
            <a:r>
              <a:rPr lang="ru-RU" sz="3000" dirty="0" err="1" smtClean="0"/>
              <a:t>транслокации</a:t>
            </a:r>
            <a:r>
              <a:rPr lang="ru-RU" sz="3000" dirty="0" smtClean="0"/>
              <a:t> (риск для женщин-носительниц – выше)</a:t>
            </a:r>
          </a:p>
          <a:p>
            <a:r>
              <a:rPr lang="ru-RU" sz="3000" dirty="0" smtClean="0"/>
              <a:t>Частота формирования гамет с хромосомным дисбалансом – у носителей реципрокных </a:t>
            </a:r>
            <a:r>
              <a:rPr lang="ru-RU" sz="3000" dirty="0" err="1" smtClean="0"/>
              <a:t>транслокаций</a:t>
            </a:r>
            <a:r>
              <a:rPr lang="ru-RU" sz="3000" dirty="0" smtClean="0"/>
              <a:t> - около 50%, при </a:t>
            </a:r>
            <a:r>
              <a:rPr lang="ru-RU" sz="3000" dirty="0" err="1" smtClean="0"/>
              <a:t>робертсоновских</a:t>
            </a:r>
            <a:r>
              <a:rPr lang="ru-RU" sz="3000" dirty="0" smtClean="0"/>
              <a:t> </a:t>
            </a:r>
            <a:r>
              <a:rPr lang="ru-RU" sz="3000" dirty="0" err="1" smtClean="0"/>
              <a:t>транслокациях</a:t>
            </a:r>
            <a:r>
              <a:rPr lang="ru-RU" sz="3000" dirty="0" smtClean="0"/>
              <a:t> – меньше (остановка созревания гамет с 22 хромосомами)</a:t>
            </a:r>
          </a:p>
          <a:p>
            <a:r>
              <a:rPr lang="ru-RU" sz="3000" dirty="0" smtClean="0"/>
              <a:t>Нельзя забывать и о возможности межтканевого </a:t>
            </a:r>
            <a:r>
              <a:rPr lang="ru-RU" sz="3000" dirty="0" err="1" smtClean="0"/>
              <a:t>мозаицизма</a:t>
            </a:r>
            <a:r>
              <a:rPr lang="ru-RU" sz="3000" dirty="0" smtClean="0"/>
              <a:t>, который возможно оценить только у мужчин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14515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">
      <a:dk1>
        <a:srgbClr val="0A658C"/>
      </a:dk1>
      <a:lt1>
        <a:sysClr val="window" lastClr="FFFFFF"/>
      </a:lt1>
      <a:dk2>
        <a:srgbClr val="0A658C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02112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3105</Words>
  <Application>Microsoft Office PowerPoint</Application>
  <PresentationFormat>Произвольный</PresentationFormat>
  <Paragraphs>332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Роль генетических факторов в генезе репродуктивных нарушений. Возможности генетика на этапе подготовки к ВРТ</vt:lpstr>
      <vt:lpstr>Риски каких нарушений имеются в семьях</vt:lpstr>
      <vt:lpstr>Слайд 3</vt:lpstr>
      <vt:lpstr>С чего начать при нарушениях репродукции?</vt:lpstr>
      <vt:lpstr>Показания к МГК (проводится после полного обследования семьи и исключения других причин нарушения репродуктивной функции)</vt:lpstr>
      <vt:lpstr>Слайд 6</vt:lpstr>
      <vt:lpstr>Хромосомные аномалии</vt:lpstr>
      <vt:lpstr>Хромосомные аномалии</vt:lpstr>
      <vt:lpstr>Риски формирования несбалансированных гамет  у носителей сбалансированной транслокации</vt:lpstr>
      <vt:lpstr>Варианты зигот при наличии сбалансированной транслокации</vt:lpstr>
      <vt:lpstr>Варианты зигот при наличии робертсоновской транслокации (14;21)</vt:lpstr>
      <vt:lpstr>Вероятность патологического кариотипа у плода при робертсоновских транслокациях</vt:lpstr>
      <vt:lpstr>Наиболее неблагоприятный прогноз – при робертсоновской транслокации гомологичных хромосом</vt:lpstr>
      <vt:lpstr>Кариотип при инверсии</vt:lpstr>
      <vt:lpstr>Кариотип – маркерная хромосома</vt:lpstr>
      <vt:lpstr>Частота отдельных форм ХА</vt:lpstr>
      <vt:lpstr>Показания к кариотипированию</vt:lpstr>
      <vt:lpstr>Исследование  кариотипа (2021-2023)</vt:lpstr>
      <vt:lpstr>Женское бесплодие генетически обусловлено в 8-10%</vt:lpstr>
      <vt:lpstr>Синдром Тернера</vt:lpstr>
      <vt:lpstr>Трисомия Х</vt:lpstr>
      <vt:lpstr>Структурные аномалии с вовлечением хромосомы Х</vt:lpstr>
      <vt:lpstr>Синдром Свайера</vt:lpstr>
      <vt:lpstr>Преждевременная недостаточность яичников</vt:lpstr>
      <vt:lpstr>Ген FMR1</vt:lpstr>
      <vt:lpstr>Ген FMR1</vt:lpstr>
      <vt:lpstr>При тяжелых формах мужского бесплодия генетически обусловлены до 50% случаев</vt:lpstr>
      <vt:lpstr>Синдром Клайнфельтера</vt:lpstr>
      <vt:lpstr>Синдром дубль У</vt:lpstr>
      <vt:lpstr>Синдром де ла Шапеля</vt:lpstr>
      <vt:lpstr>Синдром Кальмана (delXq22.3)</vt:lpstr>
      <vt:lpstr>Структурные перестройки хромосомы У</vt:lpstr>
      <vt:lpstr>Микроделеции в локусе AZF Y хромосомы </vt:lpstr>
      <vt:lpstr>Делеции AZF</vt:lpstr>
      <vt:lpstr>Мутации в гене CFTR</vt:lpstr>
      <vt:lpstr>Мутации в гене CFTR</vt:lpstr>
      <vt:lpstr>Показания для исследования мутаций гена CFTR: </vt:lpstr>
      <vt:lpstr>Структурные аномалии, выявленные в семьях при обследовании перед ВРТ</vt:lpstr>
      <vt:lpstr>Транслокации, выявленные при обследовании женщин</vt:lpstr>
      <vt:lpstr>Транслокации, выявленные при обследовании женщин</vt:lpstr>
      <vt:lpstr>Транслокации, выявленные при обследовании мужчин</vt:lpstr>
      <vt:lpstr>Транслокации, выявленные при обследовании мужчин</vt:lpstr>
      <vt:lpstr>Репродуктивный выбор при выявлении сбалансированных транслокаций</vt:lpstr>
      <vt:lpstr>Репродуктивный выбор при выявлении сбалансированных транслокаций</vt:lpstr>
      <vt:lpstr>Репродуктивный выбор при выявлении сбалансированных транслокаций</vt:lpstr>
      <vt:lpstr>Репродуктивный выбор при выявлении сбалансированных транслокаций</vt:lpstr>
      <vt:lpstr>Репродуктивный выбор при выявлении сбалансированных транслокаций</vt:lpstr>
      <vt:lpstr>Репродуктивный выбор при выявлении сбалансированных транслокаций</vt:lpstr>
      <vt:lpstr>Привычное невынашивание беременности</vt:lpstr>
      <vt:lpstr>Для установления этиологии выкидыша</vt:lpstr>
      <vt:lpstr>Другие методы генетического исследования</vt:lpstr>
      <vt:lpstr>Хромосомный микроматричный анализ (ХМА)</vt:lpstr>
      <vt:lpstr>Возможно использование ХМА как для ПД, так и для ПГТ-А, ПГТ-СП</vt:lpstr>
      <vt:lpstr>Слайд 54</vt:lpstr>
      <vt:lpstr>Секвенирование экзома (WES)</vt:lpstr>
      <vt:lpstr>Полногеномное секвенирование (WGS)</vt:lpstr>
      <vt:lpstr>Слайд 57</vt:lpstr>
      <vt:lpstr>Проблемы преконцепционного скрининга</vt:lpstr>
      <vt:lpstr>Проблемы после преконцепционного скрининга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Арина Казанцева</dc:creator>
  <cp:lastModifiedBy>KazancevaAA</cp:lastModifiedBy>
  <cp:revision>68</cp:revision>
  <dcterms:created xsi:type="dcterms:W3CDTF">2024-05-19T15:41:12Z</dcterms:created>
  <dcterms:modified xsi:type="dcterms:W3CDTF">2024-05-21T05:21:15Z</dcterms:modified>
</cp:coreProperties>
</file>