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71" r:id="rId2"/>
    <p:sldId id="298" r:id="rId3"/>
    <p:sldId id="299" r:id="rId4"/>
    <p:sldId id="304" r:id="rId5"/>
    <p:sldId id="302" r:id="rId6"/>
    <p:sldId id="30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C509EEB-4B35-41E2-A19B-0257B6A96807}">
          <p14:sldIdLst>
            <p14:sldId id="271"/>
            <p14:sldId id="298"/>
            <p14:sldId id="299"/>
            <p14:sldId id="304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4" autoAdjust="0"/>
    <p:restoredTop sz="94660"/>
  </p:normalViewPr>
  <p:slideViewPr>
    <p:cSldViewPr>
      <p:cViewPr varScale="1">
        <p:scale>
          <a:sx n="106" d="100"/>
          <a:sy n="106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41A2D-2F80-465C-A93F-829CC44EB9B2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0F4F6-E3C3-4F06-9B74-B816C6C166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0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D6B1E-37CF-46B8-BFCB-D1364E48D509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72BC-52A8-476E-B147-AF66DDF2EE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3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72BC-52A8-476E-B147-AF66DDF2EE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06847"/>
            <a:ext cx="7772400" cy="82195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2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6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6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24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От Артёма\ЛОГОТИП, БАННЕР\ЛОГОТИП - копия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992"/>
            <a:ext cx="792088" cy="81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6"/>
          <p:cNvSpPr>
            <a:spLocks/>
          </p:cNvSpPr>
          <p:nvPr userDrawn="1"/>
        </p:nvSpPr>
        <p:spPr bwMode="auto">
          <a:xfrm>
            <a:off x="-9525" y="11336"/>
            <a:ext cx="9163050" cy="11854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lumMod val="32000"/>
                  <a:lumOff val="68000"/>
                  <a:alpha val="39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491880" y="6573019"/>
            <a:ext cx="8856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  <a:latin typeface="Arial Narrow" pitchFamily="34" charset="0"/>
              </a:rPr>
              <a:t>Краевое государственное бюджетное учреждение здравоохранения «Красноярская межрайонная клиническая больница №4»</a:t>
            </a:r>
            <a:endParaRPr lang="ru-RU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lumMod val="38000"/>
                  <a:lumOff val="62000"/>
                  <a:alpha val="78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satMod val="130000"/>
                  <a:lumMod val="60000"/>
                  <a:lumOff val="40000"/>
                  <a:alpha val="39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"/>
          <p:cNvGrpSpPr/>
          <p:nvPr userDrawn="1"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5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-36512" y="6636988"/>
            <a:ext cx="8856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0070C0"/>
                </a:solidFill>
                <a:latin typeface="Arial Narrow" pitchFamily="34" charset="0"/>
              </a:rPr>
              <a:t>Краевое государственное бюджетное учреждение здравоохранения «Красноярская межрайонная клиническая больница №4»</a:t>
            </a:r>
            <a:endParaRPr lang="ru-RU" sz="8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3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175" y="1484784"/>
            <a:ext cx="8229600" cy="273630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МОНИТОРИНГ БЕСПЛОДИЯ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СУПРУЖЕСКИХ ПАР</a:t>
            </a:r>
            <a:endParaRPr lang="ru-RU" sz="1800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477062"/>
            <a:ext cx="7038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МИНИСТЕРСТВО ЗДРАВООХРАНЕНИЯ КРАСНОЯРСКОГО КРАЯ</a:t>
            </a:r>
          </a:p>
          <a:p>
            <a:pPr algn="ctr"/>
            <a:r>
              <a:rPr lang="ru-RU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КГБУЗ «КРАСНОЯРСКАЯ МЕЖРАЙОННАЯ КЛИНИЧЕСКАЯ БОЛЬНИЦА №4»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4947826"/>
            <a:ext cx="30963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Т.А. ШАГЕЕВ</a:t>
            </a:r>
          </a:p>
          <a:p>
            <a:r>
              <a:rPr lang="ru-RU" sz="1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ГЛАВНОГО ВРАЧА   К.М.Н. </a:t>
            </a:r>
            <a:endParaRPr lang="ru-RU" sz="11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Число </a:t>
            </a:r>
            <a:r>
              <a:rPr lang="ru-RU" sz="2800" b="1" dirty="0"/>
              <a:t>женщин, поставленных на учет в связи с бесплодием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90468"/>
              </p:ext>
            </p:extLst>
          </p:nvPr>
        </p:nvGraphicFramePr>
        <p:xfrm>
          <a:off x="323528" y="1340768"/>
          <a:ext cx="8434869" cy="4049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4257"/>
                <a:gridCol w="1825306"/>
                <a:gridCol w="1825306"/>
              </a:tblGrid>
              <a:tr h="1148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Клинический диагноз, код МКБ 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(10 мес.)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N97.0 Женское бесплодие, связанное с отсутствием овуляции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249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185</a:t>
                      </a: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N97.1 Женское бесплодие трубного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623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442</a:t>
                      </a: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N97.2 Женское бесплодие маточного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26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17</a:t>
                      </a: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N97.4 Женское бесплодие, связанное с мужскими факторами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203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155</a:t>
                      </a: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N97.8 Другие формы женского бесплодия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234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147</a:t>
                      </a: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N97.9 Женское бесплодие неуточненное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1108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819</a:t>
                      </a:r>
                    </a:p>
                  </a:txBody>
                  <a:tcPr marL="9525" marR="9525" marT="47625" marB="476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Aharoni" pitchFamily="2" charset="-79"/>
                        </a:rPr>
                        <a:t>2444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Aharoni" pitchFamily="2" charset="-79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Aharoni" pitchFamily="2" charset="-79"/>
                        </a:rPr>
                        <a:t>1765</a:t>
                      </a: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31640" y="602128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605789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Клин рек.:</a:t>
            </a:r>
            <a:r>
              <a:rPr lang="ru-RU" sz="1200" dirty="0" smtClean="0"/>
              <a:t> Бесплодие «неуточненное» - </a:t>
            </a:r>
            <a:r>
              <a:rPr lang="ru-RU" sz="1200" dirty="0"/>
              <a:t>(МКБ-10/</a:t>
            </a:r>
            <a:r>
              <a:rPr lang="en-US" sz="1200" dirty="0"/>
              <a:t>N97.9</a:t>
            </a:r>
            <a:r>
              <a:rPr lang="en-US" sz="1200" dirty="0" smtClean="0"/>
              <a:t>)</a:t>
            </a:r>
            <a:r>
              <a:rPr lang="ru-RU" sz="1200" dirty="0" smtClean="0"/>
              <a:t> это </a:t>
            </a:r>
            <a:r>
              <a:rPr lang="ru-RU" sz="1200" dirty="0"/>
              <a:t>форма бесплодия, когда в </a:t>
            </a:r>
            <a:r>
              <a:rPr lang="ru-RU" sz="1200" dirty="0" smtClean="0"/>
              <a:t>процессе обследования </a:t>
            </a:r>
            <a:r>
              <a:rPr lang="ru-RU" sz="1200" dirty="0"/>
              <a:t>на амбулаторном этапе у супружеской пары не выявлены </a:t>
            </a:r>
            <a:r>
              <a:rPr lang="ru-RU" sz="1200" dirty="0" smtClean="0"/>
              <a:t>причины бесплодия</a:t>
            </a:r>
            <a:r>
              <a:rPr lang="ru-RU" sz="1200" dirty="0"/>
              <a:t>, </a:t>
            </a:r>
            <a:r>
              <a:rPr lang="ru-RU" sz="1200" dirty="0" smtClean="0"/>
              <a:t>женщина </a:t>
            </a:r>
            <a:r>
              <a:rPr lang="ru-RU" sz="1200" dirty="0"/>
              <a:t>имеет регулярный </a:t>
            </a:r>
            <a:r>
              <a:rPr lang="ru-RU" sz="1200" dirty="0" smtClean="0"/>
              <a:t>цикл</a:t>
            </a:r>
            <a:r>
              <a:rPr lang="ru-RU" sz="1200" dirty="0"/>
              <a:t>, сохраненную </a:t>
            </a:r>
            <a:r>
              <a:rPr lang="ru-RU" sz="1200" dirty="0" smtClean="0"/>
              <a:t>овуляцию, сохраненный </a:t>
            </a:r>
            <a:r>
              <a:rPr lang="ru-RU" sz="1200" dirty="0"/>
              <a:t>овариальный резерв, проходимые маточные трубы</a:t>
            </a:r>
            <a:r>
              <a:rPr lang="ru-RU" sz="1200" dirty="0" smtClean="0"/>
              <a:t>, а также отсутствие изменений по </a:t>
            </a:r>
            <a:r>
              <a:rPr lang="ru-RU" sz="1200" dirty="0" err="1" smtClean="0"/>
              <a:t>спермограмме</a:t>
            </a:r>
            <a:r>
              <a:rPr lang="ru-RU" sz="1200" dirty="0" smtClean="0"/>
              <a:t>.        </a:t>
            </a:r>
            <a:r>
              <a:rPr lang="ru-RU" sz="1200" b="1" dirty="0" smtClean="0"/>
              <a:t>Частота </a:t>
            </a:r>
            <a:r>
              <a:rPr lang="ru-RU" sz="1200" b="1" dirty="0"/>
              <a:t>встречаемости около 10%.</a:t>
            </a:r>
          </a:p>
        </p:txBody>
      </p:sp>
    </p:spTree>
    <p:extLst>
      <p:ext uri="{BB962C8B-B14F-4D97-AF65-F5344CB8AC3E}">
        <p14:creationId xmlns:p14="http://schemas.microsoft.com/office/powerpoint/2010/main" val="695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476672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/>
              <a:t>Мониторинг бесплодных </a:t>
            </a:r>
            <a:r>
              <a:rPr lang="ru-RU" sz="2800" b="1" dirty="0" smtClean="0"/>
              <a:t>пар</a:t>
            </a:r>
            <a:br>
              <a:rPr lang="ru-RU" sz="2800" b="1" dirty="0" smtClean="0"/>
            </a:br>
            <a:r>
              <a:rPr lang="ru-RU" sz="2000" b="1" dirty="0" smtClean="0"/>
              <a:t>продолжительность лечения </a:t>
            </a:r>
            <a:r>
              <a:rPr lang="ru-RU" sz="2000" b="1" dirty="0"/>
              <a:t> </a:t>
            </a:r>
            <a:r>
              <a:rPr lang="ru-RU" sz="2000" b="1" dirty="0" smtClean="0"/>
              <a:t>- 2023 год  </a:t>
            </a:r>
            <a:r>
              <a:rPr lang="ru-RU" sz="1600" b="1" i="1" dirty="0" smtClean="0"/>
              <a:t>(в динамике)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0726" y="3072087"/>
            <a:ext cx="2088233" cy="523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2138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01355" y="4055335"/>
            <a:ext cx="2088234" cy="6244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</a:rPr>
              <a:t> 253</a:t>
            </a:r>
            <a:endParaRPr lang="ru-RU" sz="2000" b="1" i="1" u="sng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86048" y="3072087"/>
            <a:ext cx="2160240" cy="5257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2256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07549" y="4055335"/>
            <a:ext cx="2160240" cy="6244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</a:rPr>
              <a:t>346</a:t>
            </a:r>
            <a:endParaRPr lang="ru-RU" sz="2000" b="1" i="1" u="sng" dirty="0">
              <a:solidFill>
                <a:srgbClr val="FF0000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67543" y="1890181"/>
            <a:ext cx="3412273" cy="556748"/>
          </a:xfrm>
          <a:prstGeom prst="downArrowCallout">
            <a:avLst>
              <a:gd name="adj1" fmla="val 25000"/>
              <a:gd name="adj2" fmla="val 186469"/>
              <a:gd name="adj3" fmla="val 25000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на 10.03.2023</a:t>
            </a:r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4860032" y="1890181"/>
            <a:ext cx="3412273" cy="556748"/>
          </a:xfrm>
          <a:prstGeom prst="downArrowCallout">
            <a:avLst>
              <a:gd name="adj1" fmla="val 25000"/>
              <a:gd name="adj2" fmla="val 186469"/>
              <a:gd name="adj3" fmla="val 25000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на </a:t>
            </a:r>
            <a:r>
              <a:rPr lang="ru-RU" b="1" dirty="0" smtClean="0"/>
              <a:t>17.10.2023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9041" y="2492896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 продолжительностью лечения </a:t>
            </a:r>
            <a:r>
              <a:rPr lang="ru-RU" dirty="0"/>
              <a:t>менее двух 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59782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 продолжительностью лечения более 2-ух лет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564" y="5517232"/>
            <a:ext cx="8388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 smtClean="0"/>
              <a:t>Клин. рек.: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1200" dirty="0" smtClean="0"/>
              <a:t>Эффективность </a:t>
            </a:r>
            <a:r>
              <a:rPr lang="ru-RU" sz="1200" dirty="0"/>
              <a:t>программ ВРТ значительно снижается </a:t>
            </a:r>
            <a:r>
              <a:rPr lang="ru-RU" sz="1200" dirty="0" smtClean="0"/>
              <a:t>с увеличением </a:t>
            </a:r>
            <a:r>
              <a:rPr lang="ru-RU" sz="1200" dirty="0"/>
              <a:t>возраста пациентки и после 40 лет не превышает 10%, после </a:t>
            </a:r>
            <a:r>
              <a:rPr lang="ru-RU" sz="1200" dirty="0" smtClean="0"/>
              <a:t>43-летнего возраста </a:t>
            </a:r>
            <a:r>
              <a:rPr lang="ru-RU" sz="1200" dirty="0"/>
              <a:t>приближается к нулевой отметке</a:t>
            </a:r>
            <a:r>
              <a:rPr lang="ru-RU" sz="1200" dirty="0" smtClean="0"/>
              <a:t>.</a:t>
            </a:r>
            <a:endParaRPr lang="ru-RU" sz="1200" dirty="0"/>
          </a:p>
          <a:p>
            <a:pPr marL="171450" indent="-171450">
              <a:buFont typeface="Wingdings" pitchFamily="2" charset="2"/>
              <a:buChar char="q"/>
            </a:pPr>
            <a:r>
              <a:rPr lang="ru-RU" sz="1200" dirty="0"/>
              <a:t>Ж</a:t>
            </a:r>
            <a:r>
              <a:rPr lang="ru-RU" sz="1200" dirty="0" smtClean="0"/>
              <a:t>енщинам </a:t>
            </a:r>
            <a:r>
              <a:rPr lang="ru-RU" sz="1200" dirty="0"/>
              <a:t>старше 35 лет, независимо от длительности бесплодия и его </a:t>
            </a:r>
            <a:r>
              <a:rPr lang="ru-RU" sz="1200" dirty="0" smtClean="0"/>
              <a:t>причины, целесообразно </a:t>
            </a:r>
            <a:r>
              <a:rPr lang="ru-RU" sz="1200" dirty="0"/>
              <a:t>предлагать программы ВРТ, как наиболее эффективный </a:t>
            </a:r>
            <a:r>
              <a:rPr lang="ru-RU" sz="1200" dirty="0" smtClean="0"/>
              <a:t>метод  достижения </a:t>
            </a:r>
            <a:r>
              <a:rPr lang="ru-RU" sz="1200" dirty="0"/>
              <a:t>беременности.</a:t>
            </a:r>
          </a:p>
          <a:p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63200" y="4958589"/>
            <a:ext cx="5299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! Необходимо своевременное направление на ВРТ</a:t>
            </a:r>
            <a:endParaRPr lang="ru-RU" i="1" u="sng" dirty="0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1613952" y="4839217"/>
            <a:ext cx="731520" cy="608076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03" y="0"/>
            <a:ext cx="9036496" cy="980728"/>
          </a:xfrm>
        </p:spPr>
        <p:txBody>
          <a:bodyPr>
            <a:normAutofit/>
          </a:bodyPr>
          <a:lstStyle/>
          <a:p>
            <a:r>
              <a:rPr lang="ru-RU" sz="2800" dirty="0"/>
              <a:t>Н</a:t>
            </a:r>
            <a:r>
              <a:rPr lang="ru-RU" sz="2800" dirty="0" smtClean="0"/>
              <a:t>аправления </a:t>
            </a:r>
            <a:r>
              <a:rPr lang="ru-RU" sz="2800" dirty="0"/>
              <a:t>на </a:t>
            </a:r>
            <a:r>
              <a:rPr lang="ru-RU" sz="2800" dirty="0" smtClean="0"/>
              <a:t>ЭКО</a:t>
            </a:r>
            <a:br>
              <a:rPr lang="ru-RU" sz="2800" dirty="0" smtClean="0"/>
            </a:br>
            <a:r>
              <a:rPr lang="ru-RU" sz="1800" i="1" dirty="0" smtClean="0"/>
              <a:t>(мониторинг бесплодия)</a:t>
            </a:r>
            <a:endParaRPr lang="ru-RU" sz="28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54605"/>
              </p:ext>
            </p:extLst>
          </p:nvPr>
        </p:nvGraphicFramePr>
        <p:xfrm>
          <a:off x="434298" y="836712"/>
          <a:ext cx="8208912" cy="5524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0620"/>
                <a:gridCol w="959146"/>
                <a:gridCol w="959146"/>
              </a:tblGrid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Консультируемое учреждение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2023г. 10 мес.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Березовская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больница №51 ФМБА России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Красноярская межрайонная клиническая больница №4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краевой центр охраны материнства и детства №2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Лесосибирская</a:t>
                      </a:r>
                      <a:r>
                        <a:rPr lang="ru-RU" sz="1400" dirty="0">
                          <a:effectLst/>
                        </a:rPr>
                        <a:t>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Минусинская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Назаровская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Нижнеингашская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135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Норильская межрайонная больница №1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Северо-Енисейская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Таймырская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Сосновоборская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ГБ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475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343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6241092"/>
            <a:ext cx="72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/>
              <a:t>квот на ВРТ МЗ КК – 1500</a:t>
            </a:r>
          </a:p>
          <a:p>
            <a:r>
              <a:rPr lang="ru-RU" sz="1200" i="1" dirty="0"/>
              <a:t> Не направляет: </a:t>
            </a:r>
            <a:r>
              <a:rPr lang="ru-RU" sz="1200" i="1" dirty="0" err="1"/>
              <a:t>канск</a:t>
            </a:r>
            <a:r>
              <a:rPr lang="ru-RU" sz="1200" i="1" dirty="0"/>
              <a:t>, </a:t>
            </a:r>
            <a:r>
              <a:rPr lang="ru-RU" sz="1200" i="1" dirty="0" smtClean="0"/>
              <a:t> </a:t>
            </a:r>
            <a:r>
              <a:rPr lang="ru-RU" sz="1200" i="1" dirty="0" err="1"/>
              <a:t>дивногорск</a:t>
            </a:r>
            <a:r>
              <a:rPr lang="ru-RU" sz="1200" i="1" dirty="0"/>
              <a:t>, </a:t>
            </a:r>
            <a:r>
              <a:rPr lang="ru-RU" sz="1200" i="1" dirty="0" err="1" smtClean="0"/>
              <a:t>бородино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новоселово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балахта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емельяново</a:t>
            </a:r>
            <a:r>
              <a:rPr lang="ru-RU" sz="1200" i="1" dirty="0" smtClean="0"/>
              <a:t> </a:t>
            </a:r>
            <a:r>
              <a:rPr lang="ru-RU" sz="1200" i="1" dirty="0"/>
              <a:t>и др. районы</a:t>
            </a:r>
            <a:r>
              <a:rPr lang="ru-RU" sz="1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2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Мониторинг бесплодных пар, поставленные на учет 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800" b="1" i="1" u="sng" dirty="0" smtClean="0">
                <a:solidFill>
                  <a:srgbClr val="FF0000"/>
                </a:solidFill>
              </a:rPr>
              <a:t>с </a:t>
            </a:r>
            <a:r>
              <a:rPr lang="ru-RU" sz="2800" b="1" i="1" u="sng" dirty="0">
                <a:solidFill>
                  <a:srgbClr val="FF0000"/>
                </a:solidFill>
              </a:rPr>
              <a:t>продолжением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лечения более 2-ух лет 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92710"/>
              </p:ext>
            </p:extLst>
          </p:nvPr>
        </p:nvGraphicFramePr>
        <p:xfrm>
          <a:off x="395536" y="836712"/>
          <a:ext cx="8568952" cy="31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3466"/>
                <a:gridCol w="3049262"/>
                <a:gridCol w="1011574"/>
                <a:gridCol w="1004650"/>
              </a:tblGrid>
              <a:tr h="214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Медицинская организация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 Врача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</a:rPr>
                        <a:t>С 2017 ПО 01.03.2021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2017 по 01.09.2021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Байкитская районная больница № 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Матвеева Галина Ивановна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Боготольская</a:t>
                      </a:r>
                      <a:r>
                        <a:rPr lang="ru-RU" sz="1400" dirty="0">
                          <a:effectLst/>
                        </a:rPr>
                        <a:t> МБ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Кляшторная Елена Анатольевна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Бородинская ГБ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Агафонова Людмила Петровна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Дзержинская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Туровец Галина Михайловна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Дивногорская межрайонная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Аксенова Татьяна Николаевна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Дивногорская</a:t>
                      </a:r>
                      <a:r>
                        <a:rPr lang="ru-RU" sz="1400" dirty="0">
                          <a:effectLst/>
                        </a:rPr>
                        <a:t>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Иосифова</a:t>
                      </a:r>
                      <a:r>
                        <a:rPr lang="ru-RU" sz="1400" dirty="0">
                          <a:effectLst/>
                        </a:rPr>
                        <a:t> Алёна Михайловна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Дивногорская межрайонная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Клименкова Светлана Владимировна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Дубининская городская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Кюттис Любовь Геннадьевна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Игарская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ГБ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Шульгина Наталья Андреевна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79442"/>
              </p:ext>
            </p:extLst>
          </p:nvPr>
        </p:nvGraphicFramePr>
        <p:xfrm>
          <a:off x="395536" y="3933056"/>
          <a:ext cx="8568952" cy="591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3024336"/>
                <a:gridCol w="1008112"/>
                <a:gridCol w="1008112"/>
              </a:tblGrid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Идринская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Ольшанский Сергей Николаевич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Казачинская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Егорова Марина Ивановна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43031"/>
              </p:ext>
            </p:extLst>
          </p:nvPr>
        </p:nvGraphicFramePr>
        <p:xfrm>
          <a:off x="395536" y="4509120"/>
          <a:ext cx="8568952" cy="2071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3024336"/>
                <a:gridCol w="1008112"/>
                <a:gridCol w="1008112"/>
              </a:tblGrid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Назаровская РБ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Шейфер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Елена Николаевна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Нижнеингашская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Фадина Наталья Михайловна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Новоселовская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Башмакова Галина Михайловна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Саянская РБ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Высоцкая Елена Валерьевна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Ужурская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Горшенкова</a:t>
                      </a:r>
                      <a:r>
                        <a:rPr lang="ru-RU" sz="1400" dirty="0">
                          <a:effectLst/>
                        </a:rPr>
                        <a:t> Ольга Петровна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Уярская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Лебедева Галина Николаевна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ЧУЗ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«Клиническая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больница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РЖД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Медиц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Бачкова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Дарья Александровна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Основные текущие проблемы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5259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Неполный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мониторингом пациенток с бесплодием.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Длительное наблюдение более 2-ух лет с увеличением количества пациентов.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мониторинге направленных на комиссию по отбору на ВРТ.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мониторинге пациентов направленных на обследование по поводу бесплодия (комплексную услугу)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5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8202</TotalTime>
  <Words>582</Words>
  <Application>Microsoft Office PowerPoint</Application>
  <PresentationFormat>Экран (4:3)</PresentationFormat>
  <Paragraphs>185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 МОНИТОРИНГ БЕСПЛОДИЯ  СУПРУЖЕСКИХ ПАР</vt:lpstr>
      <vt:lpstr>Число женщин, поставленных на учет в связи с бесплодием </vt:lpstr>
      <vt:lpstr>Мониторинг бесплодных пар продолжительность лечения  - 2023 год  (в динамике)</vt:lpstr>
      <vt:lpstr>Направления на ЭКО (мониторинг бесплодия)</vt:lpstr>
      <vt:lpstr>Мониторинг бесплодных пар, поставленные на учет   с продолжением лечения более 2-ух лет </vt:lpstr>
      <vt:lpstr>Основные текущие 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модуля АТЭ в среде qMS</dc:title>
  <dc:creator>Екатерина</dc:creator>
  <cp:lastModifiedBy>Тимур А. Шагеев</cp:lastModifiedBy>
  <cp:revision>434</cp:revision>
  <dcterms:created xsi:type="dcterms:W3CDTF">2015-10-01T00:29:33Z</dcterms:created>
  <dcterms:modified xsi:type="dcterms:W3CDTF">2023-10-19T02:01:53Z</dcterms:modified>
</cp:coreProperties>
</file>