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510" r:id="rId4"/>
    <p:sldId id="504" r:id="rId5"/>
    <p:sldId id="506" r:id="rId6"/>
    <p:sldId id="513" r:id="rId7"/>
    <p:sldId id="514" r:id="rId8"/>
    <p:sldId id="508" r:id="rId9"/>
    <p:sldId id="507" r:id="rId10"/>
    <p:sldId id="515" r:id="rId11"/>
    <p:sldId id="516" r:id="rId12"/>
    <p:sldId id="517" r:id="rId13"/>
    <p:sldId id="519" r:id="rId14"/>
    <p:sldId id="518" r:id="rId15"/>
    <p:sldId id="503" r:id="rId16"/>
    <p:sldId id="521" r:id="rId17"/>
    <p:sldId id="522" r:id="rId18"/>
    <p:sldId id="523" r:id="rId19"/>
    <p:sldId id="524" r:id="rId20"/>
    <p:sldId id="500" r:id="rId21"/>
    <p:sldId id="525" r:id="rId22"/>
    <p:sldId id="530" r:id="rId23"/>
    <p:sldId id="526" r:id="rId24"/>
    <p:sldId id="527" r:id="rId25"/>
    <p:sldId id="532" r:id="rId26"/>
    <p:sldId id="533" r:id="rId27"/>
    <p:sldId id="383" r:id="rId28"/>
    <p:sldId id="293" r:id="rId29"/>
    <p:sldId id="490" r:id="rId30"/>
    <p:sldId id="528" r:id="rId31"/>
    <p:sldId id="529" r:id="rId32"/>
    <p:sldId id="531" r:id="rId33"/>
    <p:sldId id="4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EDF"/>
    <a:srgbClr val="B1EBF7"/>
    <a:srgbClr val="82F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B0C5-AA54-404C-AD47-EC2FD0F4AFF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54551-4C40-C348-9FCC-B55C78964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1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>
            <a:extLst>
              <a:ext uri="{FF2B5EF4-FFF2-40B4-BE49-F238E27FC236}">
                <a16:creationId xmlns:a16="http://schemas.microsoft.com/office/drawing/2014/main" id="{F8B23826-BB29-314E-8D78-33DCAF36E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Заметки 2">
            <a:extLst>
              <a:ext uri="{FF2B5EF4-FFF2-40B4-BE49-F238E27FC236}">
                <a16:creationId xmlns:a16="http://schemas.microsoft.com/office/drawing/2014/main" id="{920C4E1C-048D-0F4D-B4F4-6E5855DCE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8915" name="Номер слайда 3">
            <a:extLst>
              <a:ext uri="{FF2B5EF4-FFF2-40B4-BE49-F238E27FC236}">
                <a16:creationId xmlns:a16="http://schemas.microsoft.com/office/drawing/2014/main" id="{EB1BB9CA-5230-BF47-9BE7-CA781F952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EA809B-C989-434B-9656-ECCC20FE4F14}" type="slidenum">
              <a:rPr lang="ru-RU" altLang="ru-RU" sz="1200" smtClean="0"/>
              <a:pPr/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871B5-0546-2F47-8E8C-C188C17A0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F16821-760B-9B4A-9964-53FDE5799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F6B63-83CD-0247-BA65-63C91472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B06304-B412-584D-B6B7-6521CFF5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DF2D0-C955-D448-B0DD-4C89FDD0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8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4BB5A-6A91-324B-BA38-07BB662F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FF26C2-C39B-6C4A-8B40-CB41C803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3A735B-B2A0-3E43-859F-B3255478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D1925-A181-E948-8DBD-13352B3FD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39858-C13B-334C-BAC1-D372783D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0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9B9C74A-4B96-2043-8DCB-D646BC68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322C3A-F9D4-3646-9885-7B5CC33F4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2F980F-3404-F449-8D62-82BFC3A3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4F127B-A7D9-CB4C-A395-8DA05E3E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3F8491-AC85-B047-8C18-09A5C985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93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AD05C-6EFB-224F-AC87-9337629A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8A1A1-5F6B-704B-B551-E66DE949C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CE995-0D5B-AD49-A66E-860CEAD2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A736D-896D-D147-B034-A4EA98EB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EE6D4D-D974-7E43-BDC1-D31B478E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1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C9C0C-8142-BB48-A13C-9930342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5F1B3D-A69D-FA4D-8ED7-387A02733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0E083-9CF0-ED4B-8CD4-6B63028C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309FF-152C-9147-8843-1DD29B7F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FEDFFB-B0BC-CE43-9FF5-46038387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93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84117-1B55-094B-8DD7-75AAA18A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4936-7E6A-4848-8DAB-184C19780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088322-C8CC-1B40-80E9-C119C0D0C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90CD2-1DC0-3448-AC9F-7B9551E2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86F3E2-462C-A34A-B474-EBC59F94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A80DC-2E17-AB42-A752-F5026BA6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3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EA3D9-F934-194C-AFBE-484BD6D3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80A407-382C-5745-8708-213B09E24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E2D5F2-2570-DB45-9088-E11088C2A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92140A-7A3E-6F4B-A399-02D46189C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9847B7-EACF-FC43-8F76-EB06DBCAF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BB89F3-A2BD-F24B-A802-2B1BEC43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2D973C-0155-114D-9976-3BF5F6C3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D6AE5E-1E2E-3641-BDDF-A4C56F7F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77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B75B9-72CC-D043-A1F1-C950A4A0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96C563-DA6C-E24C-828A-47CB5B25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E17F59-E1FB-1C40-9253-9F0D8416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0F87BA-E9FE-1449-A59D-9DFA3663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D0E006-4BB7-2A4F-AF9C-F7BA6101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F96AD9-35BC-6C48-AB02-5C3C7C99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3EDBEA-92CA-C446-AC00-6533C83E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2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40D5D-5955-8E4A-8C8D-ECE128EC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8EAC6-86B9-F642-A623-840B665F4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E54B36-E286-7348-882F-DAE0E063F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9151B2-73AD-6C47-B480-60511004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D7EE3B-52D2-F64E-B51A-2AED73E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39D9C3-FAF4-244A-9969-5A58B6F7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7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9E252-9AB8-CA48-BF56-17F7785A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A83ECF-CDA4-7744-8664-9E27F77FC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093CED-1E4A-FD4B-A750-34EFAC64E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2E7AFD-5652-D241-83CA-21696C00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E990F2-E1F5-BB4F-AE77-4048AD53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3BE28F-FD9B-8540-A7F0-19D344B6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2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A1F03-F7AF-DC4D-8791-837DD678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2C11FD-26C9-A04B-A42D-FB17BB5C5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41E6E-625B-5E4A-A395-A7EBB8D49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01FD-3449-D046-821B-6BA2A8136C0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7A83F9-9AA4-2C40-BCCE-0C1E206B7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954EC-1B07-1A43-A191-30D76B2FB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45BD9-2E76-7D47-A5C6-7AA7F5A95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0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ivova-en@kmkb4.ru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CB02B1-1B82-403C-B7D2-E2CED1882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DE13A7-6382-4A67-BEBE-4FF1F37C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978FC9-2E40-4257-8D97-FAB20CA4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0ABB98-77BA-4C40-8121-34D196E5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1AA752E-66C1-4835-8A3C-55647515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E9555AB-2295-4939-AEC9-B2CBFCB4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499201-5A2C-48B3-9B02-5519B882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3FC2AE7-C60C-4C48-BCAE-410BB6C3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0EA1593-6BC9-441E-8F3C-46DD50F8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DBC76-0EA6-E94D-9418-F778FE2FD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3042" y="1741337"/>
            <a:ext cx="8564451" cy="2387918"/>
          </a:xfrm>
        </p:spPr>
        <p:txBody>
          <a:bodyPr anchor="b">
            <a:normAutofit fontScale="90000"/>
          </a:bodyPr>
          <a:lstStyle/>
          <a:p>
            <a:r>
              <a:rPr lang="ru-RU" sz="4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и ведение беременности при гиперпластических процессах эндометрия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1B2AA4-5D4F-6149-BE66-ECD09D18D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196228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Сивова Евгения Николаевна</a:t>
            </a:r>
          </a:p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kern="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зам.главного</a:t>
            </a:r>
            <a:r>
              <a:rPr lang="ru-RU" alt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врача </a:t>
            </a:r>
          </a:p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медицинской части </a:t>
            </a:r>
          </a:p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КГБУЗ «КМКБ № 4»</a:t>
            </a:r>
          </a:p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к.м.н., доцент кафедры </a:t>
            </a:r>
          </a:p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акушерства и гинекологии ИПО</a:t>
            </a:r>
          </a:p>
          <a:p>
            <a:pPr eaLnBrk="1" hangingPunct="1">
              <a:spcBef>
                <a:spcPct val="20000"/>
              </a:spcBef>
              <a:buClr>
                <a:srgbClr val="003366"/>
              </a:buClr>
              <a:buSzPct val="75000"/>
              <a:defRPr/>
            </a:pPr>
            <a:r>
              <a:rPr lang="ru-RU" altLang="ru-RU" sz="2600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600" kern="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КрасГМУ</a:t>
            </a:r>
            <a:endParaRPr lang="en-US" altLang="ru-RU" sz="2600" kern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600" dirty="0">
              <a:solidFill>
                <a:schemeClr val="tx2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147D5D-F01F-4164-BD81-D10DC6F2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24C7412-3E2D-4708-8DC3-425A457A1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483A6A-CB0B-4469-B09D-C9451F9B0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935E9D-EB55-46F3-BCCB-9CB918E87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EDC5655-C7D7-4936-91EA-E188A96D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0E248E-80AB-4B35-BA8D-F940FCB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9E91B0A-66E8-4298-BAC6-004DBE49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A629C66-36BD-487E-B1CD-ED026D77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BC2D2C-3D7D-4224-81BC-22C094C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3BDF903-22C5-4312-8776-C2ABC3ED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Рисунок 6">
            <a:extLst>
              <a:ext uri="{FF2B5EF4-FFF2-40B4-BE49-F238E27FC236}">
                <a16:creationId xmlns:a16="http://schemas.microsoft.com/office/drawing/2014/main" id="{6AAA04BE-FCA2-9D47-8F34-D9E584B2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75" y="148432"/>
            <a:ext cx="11620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823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71153B8-470B-A744-A658-CF9B261F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Данные КГБУЗ «КМКБ №4» 2023г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BE760621-C2E0-364B-BCB8-19F1A9D725E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5"/>
            </a:solidFill>
          </a:ln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</a:t>
            </a:r>
            <a:r>
              <a:rPr lang="en-US" dirty="0">
                <a:solidFill>
                  <a:schemeClr val="tx2"/>
                </a:solidFill>
              </a:rPr>
              <a:t>18-35</a:t>
            </a:r>
            <a:r>
              <a:rPr lang="ru-RU" dirty="0">
                <a:solidFill>
                  <a:schemeClr val="tx2"/>
                </a:solidFill>
              </a:rPr>
              <a:t> лет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</a:t>
            </a:r>
            <a:r>
              <a:rPr lang="ru-RU" dirty="0">
                <a:solidFill>
                  <a:schemeClr val="tx2"/>
                </a:solidFill>
              </a:rPr>
              <a:t>36-49 лет</a:t>
            </a:r>
          </a:p>
          <a:p>
            <a:endParaRPr lang="ru-RU" dirty="0"/>
          </a:p>
          <a:p>
            <a:r>
              <a:rPr lang="ru-RU" dirty="0"/>
              <a:t>                                                                     </a:t>
            </a:r>
            <a:r>
              <a:rPr lang="ru-RU" dirty="0">
                <a:solidFill>
                  <a:schemeClr val="tx2"/>
                </a:solidFill>
              </a:rPr>
              <a:t>50 и старше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1A40799-E2F0-B54C-9FFE-9A4270D4C8D1}"/>
              </a:ext>
            </a:extLst>
          </p:cNvPr>
          <p:cNvSpPr/>
          <p:nvPr/>
        </p:nvSpPr>
        <p:spPr>
          <a:xfrm>
            <a:off x="4241101" y="1906774"/>
            <a:ext cx="2624667" cy="694266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503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49ECEEA-E689-CB47-8D7E-9F670BA200E0}"/>
              </a:ext>
            </a:extLst>
          </p:cNvPr>
          <p:cNvSpPr/>
          <p:nvPr/>
        </p:nvSpPr>
        <p:spPr>
          <a:xfrm>
            <a:off x="1162583" y="2487032"/>
            <a:ext cx="2945478" cy="1042963"/>
          </a:xfrm>
          <a:prstGeom prst="ellipse">
            <a:avLst/>
          </a:prstGeom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N85.0 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464 </a:t>
            </a:r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(92%)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2EA5B60-8640-4845-94D7-09B76A2AF10D}"/>
              </a:ext>
            </a:extLst>
          </p:cNvPr>
          <p:cNvSpPr/>
          <p:nvPr/>
        </p:nvSpPr>
        <p:spPr>
          <a:xfrm>
            <a:off x="7839647" y="2453738"/>
            <a:ext cx="2945478" cy="1013676"/>
          </a:xfrm>
          <a:prstGeom prst="ellipse">
            <a:avLst/>
          </a:prstGeom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N85.1</a:t>
            </a:r>
          </a:p>
          <a:p>
            <a:pPr algn="ctr"/>
            <a:r>
              <a:rPr lang="ru-RU" sz="2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 </a:t>
            </a:r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(8 %)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4CEB658-BE9D-624F-A0AA-AC5F3249182F}"/>
              </a:ext>
            </a:extLst>
          </p:cNvPr>
          <p:cNvSpPr/>
          <p:nvPr/>
        </p:nvSpPr>
        <p:spPr>
          <a:xfrm>
            <a:off x="838200" y="3664932"/>
            <a:ext cx="2255729" cy="121427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(21,5%)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C483112-2D41-B54C-9C93-AAA56A7FF24D}"/>
              </a:ext>
            </a:extLst>
          </p:cNvPr>
          <p:cNvSpPr/>
          <p:nvPr/>
        </p:nvSpPr>
        <p:spPr>
          <a:xfrm>
            <a:off x="2420588" y="4618979"/>
            <a:ext cx="2255729" cy="9091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285 (61,4 %)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C3B714C-6E25-1045-B1FC-E709041659AD}"/>
              </a:ext>
            </a:extLst>
          </p:cNvPr>
          <p:cNvSpPr/>
          <p:nvPr/>
        </p:nvSpPr>
        <p:spPr>
          <a:xfrm>
            <a:off x="3986863" y="5312956"/>
            <a:ext cx="2334278" cy="8856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(17,0 %)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5ECEFDB-F1C7-F542-A861-D7244D000F91}"/>
              </a:ext>
            </a:extLst>
          </p:cNvPr>
          <p:cNvSpPr/>
          <p:nvPr/>
        </p:nvSpPr>
        <p:spPr>
          <a:xfrm>
            <a:off x="7020447" y="3467414"/>
            <a:ext cx="2145744" cy="9091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(7,7 %)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20E6E92-CC25-734C-A572-9A9F2D72789F}"/>
              </a:ext>
            </a:extLst>
          </p:cNvPr>
          <p:cNvSpPr/>
          <p:nvPr/>
        </p:nvSpPr>
        <p:spPr>
          <a:xfrm>
            <a:off x="8093319" y="4307213"/>
            <a:ext cx="2467233" cy="9091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(51,3 %)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43EA8EF-1CBC-B64D-A47F-5C992C518F76}"/>
              </a:ext>
            </a:extLst>
          </p:cNvPr>
          <p:cNvSpPr/>
          <p:nvPr/>
        </p:nvSpPr>
        <p:spPr>
          <a:xfrm>
            <a:off x="9097258" y="5216323"/>
            <a:ext cx="2467233" cy="9031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(41,0 %)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785EDD4-97FF-2644-8393-842A92852AA2}"/>
              </a:ext>
            </a:extLst>
          </p:cNvPr>
          <p:cNvCxnSpPr>
            <a:stCxn id="11" idx="2"/>
          </p:cNvCxnSpPr>
          <p:nvPr/>
        </p:nvCxnSpPr>
        <p:spPr>
          <a:xfrm flipH="1">
            <a:off x="3682652" y="2253907"/>
            <a:ext cx="558449" cy="347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5599CF3-3A11-2547-BB21-A5460267FB79}"/>
              </a:ext>
            </a:extLst>
          </p:cNvPr>
          <p:cNvCxnSpPr/>
          <p:nvPr/>
        </p:nvCxnSpPr>
        <p:spPr>
          <a:xfrm>
            <a:off x="6865768" y="2245997"/>
            <a:ext cx="1689509" cy="355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AA722-DBEA-1740-AC87-B0A5115B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66" y="991261"/>
            <a:ext cx="5754696" cy="1837349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Данные КГБУЗ «КМКБ №4» 2023г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5" name="Объект 4">
            <a:extLst>
              <a:ext uri="{FF2B5EF4-FFF2-40B4-BE49-F238E27FC236}">
                <a16:creationId xmlns:a16="http://schemas.microsoft.com/office/drawing/2014/main" id="{8193BF67-C570-F343-8127-62DF5C352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954" y="2979335"/>
            <a:ext cx="5709721" cy="364159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334/503 (66,4% ±2,1) с клиникой АМК</a:t>
            </a: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169/ 503 (33,6% ±2,1) без клинических проявлений</a:t>
            </a: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14/ 503 пациенток с бесплодием (6 - ГЭ без атипии и 8 - пациенток ГЭ с </a:t>
            </a:r>
            <a:r>
              <a:rPr 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атипией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6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112DF30-5C96-46A5-81A0-341076AFC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E44E6C6-920F-4AC8-83F4-7F94687E7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4228D79-26E9-EF47-9026-F8851A05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41014"/>
            <a:ext cx="10579398" cy="1356599"/>
          </a:xfrm>
        </p:spPr>
        <p:txBody>
          <a:bodyPr>
            <a:normAutofit/>
          </a:bodyPr>
          <a:lstStyle/>
          <a:p>
            <a:r>
              <a:rPr lang="ru-RU" sz="2800" b="1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М-эхо более 7-8 мм на 5-7 дмц для репродуктивного возраста!</a:t>
            </a:r>
            <a:br>
              <a:rPr lang="ru-RU" sz="2800" b="1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i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М-эхо более 5 мм в период постменопаузы!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DE60DE-A968-4121-AFBB-E1A35832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45401" y="145708"/>
            <a:ext cx="2151670" cy="1860256"/>
            <a:chOff x="-305" y="-4155"/>
            <a:chExt cx="2514948" cy="2174333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B467C38-3593-435B-8852-5CFF00FBF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029EC23-B12D-440F-851D-188AB8A80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5080C5B-B10E-4C97-B3DD-97CFBF5E8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C2843D-B312-4705-B377-1141FF684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3" descr="Изображение выглядит как Медицинская визуализация, Акушерское УЗИ, радиология, Медицинская рентген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BCF4000-11E0-4D47-BAFC-FBC02FA83AC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" y="682885"/>
            <a:ext cx="4954693" cy="3183390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4AE06193-C713-724E-B00A-024A5B60C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660767"/>
            <a:ext cx="5029200" cy="3227626"/>
          </a:xfrm>
        </p:spPr>
        <p:txBody>
          <a:bodyPr anchor="ctr">
            <a:noAutofit/>
          </a:bodyPr>
          <a:lstStyle/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Наиболее значимым диагностическим методом исследования гиперпластического процесса в эндометрии является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трансвагинальное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ультразвуковое исследование - измерение толщины эндометрия, уточнение его структуры и наличие кровотока</a:t>
            </a:r>
            <a:endParaRPr lang="ru-RU" sz="2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9E22CE9-7281-4287-84CA-AE7F80310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64748" y="3839134"/>
            <a:ext cx="4023079" cy="3018865"/>
            <a:chOff x="-305" y="-1"/>
            <a:chExt cx="3832880" cy="2876136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7187AB-AC55-4912-943A-8EB2DA74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C7A5046-6B7A-4C74-834D-26B12A3CC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175BB57-CAD0-46E7-ACCA-C4193784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C936F17-A396-40BC-9A97-9B0A72A91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606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4E5977-D272-4E11-A03A-860268F2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CE3386-CA59-42A7-AEDE-0B76443C8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88A8F76-7E94-764A-8C6D-0CBCAE0F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6"/>
            <a:ext cx="4065200" cy="1453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7BD00-3430-2443-A4B0-00D23CB6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1" y="1286681"/>
            <a:ext cx="2766943" cy="175288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1011C6-52FD-8C41-B4CB-8FD7E440C1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09375" y="750541"/>
            <a:ext cx="1974279" cy="2289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D3CB5-762C-A54B-935D-B9D824BFA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22" y="3096843"/>
            <a:ext cx="5574656" cy="229357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C26DCDB-A9A9-E845-A64D-ED614A586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4684" y="1286682"/>
            <a:ext cx="4652194" cy="47742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Согласно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рекомендациям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рекомендуется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рутинное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КТ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МРТ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исследований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диагностики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гиперпластических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процессов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эндометрия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(УД 2++);</a:t>
            </a:r>
          </a:p>
          <a:p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рекомендуется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рутинное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иммуногистохимических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маркеров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PTEN, Bcl-2,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Bax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уровень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доказательности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2++).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6C32D2-94E1-4C20-9977-69D4D1F68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847360" y="4513360"/>
            <a:ext cx="2514948" cy="2174333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F1C65E-19AB-4AB5-AFAE-5BE4430B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9DC337-4663-43ED-94FF-578FCC16A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D6286C-2480-4CBF-8601-1AEE4541B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id="{216D01AE-CAAB-4E02-BFFF-211B8032C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2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E112DF30-5C96-46A5-81A0-341076AFC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4E6C6-920F-4AC8-83F4-7F94687E7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A96E1F8-59CD-7147-BFCE-6AF27B7C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41014"/>
            <a:ext cx="10579398" cy="1356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подозрении на ГЭ по данным УЗИ органов малого таза у женщин с регулярным МЦ репродуктивного возраста рекомендуется проведение </a:t>
            </a:r>
            <a:r>
              <a:rPr lang="ru-RU" sz="2800" i="1" u="sng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биопсии эндометрия</a:t>
            </a:r>
            <a:endParaRPr lang="en-US" sz="2800" i="1" u="sng" kern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DE60DE-A968-4121-AFBB-E1A35832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45401" y="145708"/>
            <a:ext cx="2151670" cy="1860256"/>
            <a:chOff x="-305" y="-4155"/>
            <a:chExt cx="2514948" cy="217433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467C38-3593-435B-8852-5CFF00FBF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29EC23-B12D-440F-851D-188AB8A80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080C5B-B10E-4C97-B3DD-97CFBF5E8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C2843D-B312-4705-B377-1141FF684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Изображение 4" descr="Изображение выглядит как шаблон, Орнамент, ткан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18B6BB6-FF6D-E442-9128-706D822150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274" y="660767"/>
            <a:ext cx="3211486" cy="32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3AE443A-4F9B-E04F-A416-6F9990C2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2181" y="660767"/>
            <a:ext cx="552189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Однако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исключения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подтверждения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ГЭ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атипии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рекомендуется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диагностической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гистероскопии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последующим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гистологическим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исследованием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полученного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материала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уровень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рекомендаций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E22CE9-7281-4287-84CA-AE7F80310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64748" y="3839134"/>
            <a:ext cx="4023079" cy="3018865"/>
            <a:chOff x="-305" y="-1"/>
            <a:chExt cx="3832880" cy="28761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7187AB-AC55-4912-943A-8EB2DA74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7A5046-6B7A-4C74-834D-26B12A3CC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175BB57-CAD0-46E7-ACCA-C4193784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936F17-A396-40BC-9A97-9B0A72A91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22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2FBC4D27-21EA-FC49-8B31-93681070E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60351"/>
            <a:ext cx="7924800" cy="12239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Выбор тактики ведения и лечения пациентки с гиперплазией эндометрия?</a:t>
            </a:r>
          </a:p>
        </p:txBody>
      </p:sp>
      <p:sp>
        <p:nvSpPr>
          <p:cNvPr id="30722" name="Объект 2">
            <a:extLst>
              <a:ext uri="{FF2B5EF4-FFF2-40B4-BE49-F238E27FC236}">
                <a16:creationId xmlns:a16="http://schemas.microsoft.com/office/drawing/2014/main" id="{E34E3A1E-CA08-C14D-88EB-BDE76F8881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44726" y="1700213"/>
            <a:ext cx="7693025" cy="4392612"/>
          </a:xfrm>
        </p:spPr>
        <p:txBody>
          <a:bodyPr/>
          <a:lstStyle/>
          <a:p>
            <a:endParaRPr lang="ru-RU" alt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836A536-C965-834B-B7E9-4D5F1802F289}"/>
              </a:ext>
            </a:extLst>
          </p:cNvPr>
          <p:cNvSpPr/>
          <p:nvPr/>
        </p:nvSpPr>
        <p:spPr>
          <a:xfrm>
            <a:off x="2198689" y="1647826"/>
            <a:ext cx="3671887" cy="1420813"/>
          </a:xfrm>
          <a:prstGeom prst="ellipse">
            <a:avLst/>
          </a:prstGeom>
          <a:solidFill>
            <a:srgbClr val="C8FE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/>
                </a:solidFill>
              </a:rPr>
              <a:t>Возраст пациентки?</a:t>
            </a:r>
          </a:p>
          <a:p>
            <a:pPr algn="ctr">
              <a:defRPr/>
            </a:pPr>
            <a:r>
              <a:rPr lang="ru-RU" dirty="0">
                <a:solidFill>
                  <a:schemeClr val="tx2"/>
                </a:solidFill>
              </a:rPr>
              <a:t>Репродуктивные планы?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449E96C-76A6-1D48-B861-73D2147B85AB}"/>
              </a:ext>
            </a:extLst>
          </p:cNvPr>
          <p:cNvSpPr/>
          <p:nvPr/>
        </p:nvSpPr>
        <p:spPr>
          <a:xfrm>
            <a:off x="4002089" y="2924175"/>
            <a:ext cx="4040187" cy="1441450"/>
          </a:xfrm>
          <a:prstGeom prst="ellipse">
            <a:avLst/>
          </a:prstGeom>
          <a:solidFill>
            <a:srgbClr val="C8FE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/>
                </a:solidFill>
              </a:rPr>
              <a:t>Желание женщины сохранить орган?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A61C7E9-DFC8-8742-9B35-1B74076672BC}"/>
              </a:ext>
            </a:extLst>
          </p:cNvPr>
          <p:cNvSpPr/>
          <p:nvPr/>
        </p:nvSpPr>
        <p:spPr>
          <a:xfrm>
            <a:off x="6096001" y="4365625"/>
            <a:ext cx="3897313" cy="1727200"/>
          </a:xfrm>
          <a:prstGeom prst="ellipse">
            <a:avLst/>
          </a:prstGeom>
          <a:solidFill>
            <a:srgbClr val="C8FE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/>
                </a:solidFill>
              </a:rPr>
              <a:t>Морфологический тип ГЭ?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AE93B89-16B3-E64C-8C2A-C11434712B3B}"/>
              </a:ext>
            </a:extLst>
          </p:cNvPr>
          <p:cNvSpPr/>
          <p:nvPr/>
        </p:nvSpPr>
        <p:spPr>
          <a:xfrm>
            <a:off x="2424114" y="4365625"/>
            <a:ext cx="2663825" cy="1511300"/>
          </a:xfrm>
          <a:prstGeom prst="ellipse">
            <a:avLst/>
          </a:prstGeom>
          <a:solidFill>
            <a:srgbClr val="FF00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РИСКИ!!!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7DEAC-30A0-8E45-A91C-DBAB174D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Варианты гормонотерапии ГЭ без атипии</a:t>
            </a:r>
            <a:endParaRPr lang="ru-RU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07CA9-04B1-6F44-95F9-A3B664B26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Гиперплазия эндометрия формируется в результате интенсивной стимуляции эндометрия эстрогенами. Учитывая патогенез развития заболевания препаратами выбора для проведения гормонотерапии являются гестагены</a:t>
            </a:r>
          </a:p>
          <a:p>
            <a:endParaRPr lang="ru-RU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B64CF03-147B-AE44-AC5C-24A6B1FEFC15}"/>
              </a:ext>
            </a:extLst>
          </p:cNvPr>
          <p:cNvSpPr/>
          <p:nvPr/>
        </p:nvSpPr>
        <p:spPr>
          <a:xfrm>
            <a:off x="1453390" y="4160728"/>
            <a:ext cx="3240087" cy="1368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ЛНГ-ВМС – 1ая линия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653224E-0806-3444-9259-3A7229E2C2A9}"/>
              </a:ext>
            </a:extLst>
          </p:cNvPr>
          <p:cNvSpPr/>
          <p:nvPr/>
        </p:nvSpPr>
        <p:spPr>
          <a:xfrm>
            <a:off x="6941877" y="4724399"/>
            <a:ext cx="3240087" cy="1368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Оральные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прогестины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2ая линия</a:t>
            </a:r>
          </a:p>
        </p:txBody>
      </p:sp>
    </p:spTree>
    <p:extLst>
      <p:ext uri="{BB962C8B-B14F-4D97-AF65-F5344CB8AC3E}">
        <p14:creationId xmlns:p14="http://schemas.microsoft.com/office/powerpoint/2010/main" val="2577951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AE5D4-3E2A-FC4E-8DA3-45FD7BC5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Варианты гормонотерапии ГЭ без атипии</a:t>
            </a:r>
            <a:endParaRPr lang="ru-RU" sz="40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8B869-A933-104F-BA40-B81E5BC57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ACOG (2015) / RCOG (2016)</a:t>
            </a:r>
            <a:endParaRPr lang="ru-RU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70DBDD-7A1F-3F4D-B824-EDEA9F0D8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altLang="ru-RU" dirty="0">
                <a:solidFill>
                  <a:schemeClr val="tx2"/>
                </a:solidFill>
              </a:rPr>
              <a:t>ЛНГ-ВМС в течение минимум 6 месяцев (убедительность рекомендаций А)</a:t>
            </a:r>
          </a:p>
          <a:p>
            <a:r>
              <a:rPr lang="ru-RU" altLang="ru-RU" dirty="0" err="1">
                <a:solidFill>
                  <a:schemeClr val="tx2"/>
                </a:solidFill>
              </a:rPr>
              <a:t>Медроксипрогестерон</a:t>
            </a:r>
            <a:r>
              <a:rPr lang="ru-RU" altLang="ru-RU" dirty="0">
                <a:solidFill>
                  <a:schemeClr val="tx2"/>
                </a:solidFill>
              </a:rPr>
              <a:t> 10-20 мг в сутки в непрерывном режиме</a:t>
            </a:r>
          </a:p>
          <a:p>
            <a:r>
              <a:rPr lang="ru-RU" altLang="ru-RU" dirty="0">
                <a:solidFill>
                  <a:schemeClr val="tx2"/>
                </a:solidFill>
              </a:rPr>
              <a:t> </a:t>
            </a:r>
            <a:r>
              <a:rPr lang="ru-RU" altLang="ru-RU" dirty="0" err="1">
                <a:solidFill>
                  <a:schemeClr val="tx2"/>
                </a:solidFill>
              </a:rPr>
              <a:t>Норэтистерон</a:t>
            </a:r>
            <a:r>
              <a:rPr lang="ru-RU" altLang="ru-RU" dirty="0">
                <a:solidFill>
                  <a:schemeClr val="tx2"/>
                </a:solidFill>
              </a:rPr>
              <a:t> 10-15 мг в сутки в непрерывном режиме в течение 6 месяцев (убедительность рекомендаций А)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B18B8A-355A-FA4F-A66C-6C570CE02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ru-RU" i="1" u="sng" dirty="0">
                <a:solidFill>
                  <a:schemeClr val="accent1">
                    <a:lumMod val="75000"/>
                  </a:schemeClr>
                </a:solidFill>
              </a:rPr>
              <a:t>Клинические рекомендации «Гиперплазия эндометрия» (2021)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52D8F0-8CA1-B84B-A5A3-D81BB698D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357813" cy="3684588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2"/>
                </a:solidFill>
              </a:rPr>
              <a:t>ЛНГ-ВМС в течение 6 месяцев (</a:t>
            </a:r>
            <a:r>
              <a:rPr lang="ru-RU" altLang="ru-RU" dirty="0">
                <a:solidFill>
                  <a:schemeClr val="tx2"/>
                </a:solidFill>
              </a:rPr>
              <a:t>убедительность рекомендаций А)</a:t>
            </a:r>
          </a:p>
          <a:p>
            <a:r>
              <a:rPr lang="ru-RU" dirty="0" err="1">
                <a:solidFill>
                  <a:schemeClr val="tx2"/>
                </a:solidFill>
              </a:rPr>
              <a:t>Прогестагены</a:t>
            </a:r>
            <a:r>
              <a:rPr lang="ru-RU" dirty="0">
                <a:solidFill>
                  <a:schemeClr val="tx2"/>
                </a:solidFill>
              </a:rPr>
              <a:t> в течение 6 месяцев в непрерывном или пролонгированном циклическом режимах (</a:t>
            </a:r>
            <a:r>
              <a:rPr lang="ru-RU" altLang="ru-RU" dirty="0">
                <a:solidFill>
                  <a:schemeClr val="tx2"/>
                </a:solidFill>
              </a:rPr>
              <a:t>убедительность рекомендаций В</a:t>
            </a:r>
            <a:r>
              <a:rPr lang="ru-RU" dirty="0">
                <a:solidFill>
                  <a:schemeClr val="tx2"/>
                </a:solidFill>
              </a:rPr>
              <a:t>)</a:t>
            </a:r>
          </a:p>
          <a:p>
            <a:r>
              <a:rPr lang="ru-RU" dirty="0" err="1">
                <a:solidFill>
                  <a:schemeClr val="tx2"/>
                </a:solidFill>
              </a:rPr>
              <a:t>аГн</a:t>
            </a:r>
            <a:r>
              <a:rPr lang="ru-RU" dirty="0">
                <a:solidFill>
                  <a:schemeClr val="tx2"/>
                </a:solidFill>
              </a:rPr>
              <a:t>-РГ при сочетании ГЭ с миомой матки и </a:t>
            </a:r>
            <a:r>
              <a:rPr lang="ru-RU" dirty="0" err="1">
                <a:solidFill>
                  <a:schemeClr val="tx2"/>
                </a:solidFill>
              </a:rPr>
              <a:t>эндометриозом</a:t>
            </a:r>
            <a:r>
              <a:rPr lang="ru-RU" dirty="0">
                <a:solidFill>
                  <a:schemeClr val="tx2"/>
                </a:solidFill>
              </a:rPr>
              <a:t> (</a:t>
            </a:r>
            <a:r>
              <a:rPr lang="ru-RU" altLang="ru-RU" dirty="0">
                <a:solidFill>
                  <a:schemeClr val="tx2"/>
                </a:solidFill>
              </a:rPr>
              <a:t>убедительность рекомендаций С</a:t>
            </a:r>
            <a:r>
              <a:rPr lang="ru-RU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2071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80EB42F-743A-6842-8119-36D4127D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Гистерэктомия</a:t>
            </a:r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(ГЭ без атипии)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8B97221-6D36-1E4F-94CE-A8830C7AC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заинтересованность в реализации репродуктивной функции</a:t>
            </a: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прогрессировании ГЭ в АГЭ</a:t>
            </a: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рецидиве ГЭ после 12 месяцев лечения</a:t>
            </a: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отказе от консервативного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156960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C31B6-CDD5-4347-99EC-419C8DE3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931927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NB!!!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94A53E-A444-E84B-AC56-1B69EE4A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017" y="2372112"/>
            <a:ext cx="9833548" cy="2457269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«Золотым стандартом» лечения АГЭ во всех возрастных группах во всем мире является ГИСТЕРЭКТОМИЯ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533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6D44-F8B3-1F4D-83B5-A3B4D2C1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Актуальность 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DB15B523-FE37-4D46-868A-447756ECB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811" y="804672"/>
            <a:ext cx="6620589" cy="4481312"/>
          </a:xfrm>
        </p:spPr>
        <p:txBody>
          <a:bodyPr anchor="ctr">
            <a:normAutofit fontScale="25000" lnSpcReduction="20000"/>
          </a:bodyPr>
          <a:lstStyle/>
          <a:p>
            <a:pPr>
              <a:defRPr/>
            </a:pPr>
            <a:endParaRPr lang="ru-RU" sz="3800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sz="3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sz="3800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sz="7400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sz="7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sz="7400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sz="8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 ГЭ в мире за счет увеличение продолжительности жизни женского населения, увеличение числа пациенток, страдающих ожирением, которое становится эпидемией; диабетом и гипертонической болезнью; </a:t>
            </a:r>
          </a:p>
          <a:p>
            <a:pPr>
              <a:defRPr/>
            </a:pPr>
            <a:r>
              <a:rPr lang="ru-RU" sz="8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Клиническое значение ГЭ заключается в том, что ГЭ является фактором риска развития рака эндометрия (РЭ) и атипических форм ГЭ, которые являются </a:t>
            </a:r>
            <a:r>
              <a:rPr lang="ru-RU" sz="8800" dirty="0" err="1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предраком</a:t>
            </a:r>
            <a:r>
              <a:rPr lang="ru-RU" sz="8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8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8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88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 30 % женщин в течение 4-х лет возможна трансформация АГЭ в рак эндометрия</a:t>
            </a:r>
          </a:p>
          <a:p>
            <a:pPr>
              <a:defRPr/>
            </a:pPr>
            <a:r>
              <a:rPr lang="ru-RU" altLang="ru-RU" sz="8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Стандартом лечения АГЭ во всех возрастных группах является </a:t>
            </a:r>
            <a:r>
              <a:rPr lang="ru-RU" altLang="ru-RU" sz="88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гистерэктомия</a:t>
            </a:r>
            <a:r>
              <a:rPr lang="en-US" altLang="ru-RU" sz="8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8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(убедительность рекомендаций С)</a:t>
            </a:r>
            <a:r>
              <a:rPr lang="en-US" altLang="ru-RU" sz="8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8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1800" baseline="300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ru-RU" altLang="ru-RU" sz="18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8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2">
            <a:extLst>
              <a:ext uri="{FF2B5EF4-FFF2-40B4-BE49-F238E27FC236}">
                <a16:creationId xmlns:a16="http://schemas.microsoft.com/office/drawing/2014/main" id="{A21FD379-4343-A548-A0EC-A574D6DE8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Самостоятельная гормонотерапия у женщин репродуктивного возраста с АГЭ</a:t>
            </a:r>
            <a:endParaRPr lang="ru-RU" altLang="ru-RU" sz="2800" b="1" dirty="0"/>
          </a:p>
        </p:txBody>
      </p:sp>
      <p:sp>
        <p:nvSpPr>
          <p:cNvPr id="35842" name="Объект 4">
            <a:extLst>
              <a:ext uri="{FF2B5EF4-FFF2-40B4-BE49-F238E27FC236}">
                <a16:creationId xmlns:a16="http://schemas.microsoft.com/office/drawing/2014/main" id="{3F86DC79-D0B2-524E-BAA5-3A1FB391B0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74825" y="2362200"/>
            <a:ext cx="4357688" cy="423545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tx2"/>
                </a:solidFill>
              </a:rPr>
              <a:t>медроксипрогестерона</a:t>
            </a:r>
            <a:r>
              <a:rPr lang="ru-RU" sz="2000" dirty="0">
                <a:solidFill>
                  <a:schemeClr val="tx2"/>
                </a:solidFill>
              </a:rPr>
              <a:t> ацетат 10-20 мг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сутки </a:t>
            </a:r>
            <a:endParaRPr lang="en-US" sz="2000" dirty="0">
              <a:solidFill>
                <a:schemeClr val="tx2"/>
              </a:solidFill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</a:rPr>
              <a:t>депо-</a:t>
            </a:r>
            <a:r>
              <a:rPr lang="ru-RU" sz="2000" dirty="0" err="1">
                <a:solidFill>
                  <a:schemeClr val="tx2"/>
                </a:solidFill>
              </a:rPr>
              <a:t>медроксипрогестерона</a:t>
            </a:r>
            <a:r>
              <a:rPr lang="ru-RU" sz="2000" dirty="0">
                <a:solidFill>
                  <a:schemeClr val="tx2"/>
                </a:solidFill>
              </a:rPr>
              <a:t> ацетат 150 мг в/м, каждые 3 месяца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err="1">
                <a:solidFill>
                  <a:schemeClr val="tx2"/>
                </a:solidFill>
              </a:rPr>
              <a:t>микронизированный</a:t>
            </a:r>
            <a:r>
              <a:rPr lang="ru-RU" sz="2000" dirty="0">
                <a:solidFill>
                  <a:schemeClr val="tx2"/>
                </a:solidFill>
              </a:rPr>
              <a:t> прогестерон 100-200 мг в сутки в </a:t>
            </a:r>
            <a:r>
              <a:rPr lang="ru-RU" sz="2000" b="1" dirty="0">
                <a:solidFill>
                  <a:schemeClr val="tx2"/>
                </a:solidFill>
              </a:rPr>
              <a:t>циклическом режиме </a:t>
            </a:r>
            <a:r>
              <a:rPr lang="ru-RU" sz="2000" dirty="0">
                <a:solidFill>
                  <a:schemeClr val="tx2"/>
                </a:solidFill>
              </a:rPr>
              <a:t>12-14 дней в течение 6 месяцев;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</a:rPr>
              <a:t>ЛНГ-ВМС - 5 лет </a:t>
            </a:r>
            <a:endParaRPr lang="ru-RU" altLang="ru-RU" sz="2000" dirty="0">
              <a:solidFill>
                <a:schemeClr val="tx2"/>
              </a:solidFill>
            </a:endParaRPr>
          </a:p>
          <a:p>
            <a:pPr marL="0" indent="0" algn="just">
              <a:buNone/>
              <a:defRPr/>
            </a:pPr>
            <a:endParaRPr lang="ru-RU" altLang="ru-RU" sz="1400" dirty="0">
              <a:solidFill>
                <a:schemeClr val="tx2"/>
              </a:solidFill>
            </a:endParaRPr>
          </a:p>
          <a:p>
            <a:pPr marL="0" indent="0" algn="just">
              <a:buNone/>
              <a:defRPr/>
            </a:pPr>
            <a:endParaRPr lang="ru-RU" altLang="ru-RU" sz="1400" dirty="0">
              <a:solidFill>
                <a:schemeClr val="tx2"/>
              </a:solidFill>
            </a:endParaRPr>
          </a:p>
          <a:p>
            <a:pPr marL="0" indent="0" algn="just">
              <a:buNone/>
              <a:defRPr/>
            </a:pPr>
            <a:r>
              <a:rPr lang="en-US" altLang="ru-RU" sz="1400" dirty="0">
                <a:solidFill>
                  <a:schemeClr val="tx2"/>
                </a:solidFill>
              </a:rPr>
              <a:t>ACOG / Committee Opinion/ </a:t>
            </a:r>
            <a:r>
              <a:rPr lang="ru-RU" altLang="ru-RU" sz="1400" dirty="0">
                <a:solidFill>
                  <a:schemeClr val="tx2"/>
                </a:solidFill>
              </a:rPr>
              <a:t>№ 631</a:t>
            </a:r>
            <a:r>
              <a:rPr lang="en-US" altLang="ru-RU" sz="1400" dirty="0">
                <a:solidFill>
                  <a:schemeClr val="tx2"/>
                </a:solidFill>
              </a:rPr>
              <a:t>, 2015</a:t>
            </a:r>
            <a:endParaRPr lang="ru-RU" altLang="ru-RU" sz="1400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  <a:defRPr/>
            </a:pPr>
            <a:endParaRPr lang="ru-RU" altLang="ru-RU" dirty="0"/>
          </a:p>
          <a:p>
            <a:pPr algn="just">
              <a:defRPr/>
            </a:pPr>
            <a:endParaRPr lang="ru-RU" altLang="ru-RU" dirty="0"/>
          </a:p>
        </p:txBody>
      </p:sp>
      <p:sp>
        <p:nvSpPr>
          <p:cNvPr id="33795" name="Объект 1">
            <a:extLst>
              <a:ext uri="{FF2B5EF4-FFF2-40B4-BE49-F238E27FC236}">
                <a16:creationId xmlns:a16="http://schemas.microsoft.com/office/drawing/2014/main" id="{27A79220-A312-4A48-A6AF-D8EC163155D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284913" y="2362201"/>
            <a:ext cx="3770312" cy="4379913"/>
          </a:xfrm>
        </p:spPr>
        <p:txBody>
          <a:bodyPr/>
          <a:lstStyle/>
          <a:p>
            <a:r>
              <a:rPr lang="ru-RU" altLang="ru-RU" sz="2000" dirty="0">
                <a:solidFill>
                  <a:schemeClr val="tx2"/>
                </a:solidFill>
              </a:rPr>
              <a:t>По рекомендациям </a:t>
            </a:r>
            <a:r>
              <a:rPr lang="en-US" altLang="ru-RU" sz="2000" dirty="0">
                <a:solidFill>
                  <a:schemeClr val="tx2"/>
                </a:solidFill>
              </a:rPr>
              <a:t>RCOG </a:t>
            </a:r>
            <a:r>
              <a:rPr lang="ru-RU" altLang="ru-RU" sz="2000" dirty="0">
                <a:solidFill>
                  <a:schemeClr val="tx2"/>
                </a:solidFill>
              </a:rPr>
              <a:t>препаратом выбора первой линии является введение ЛНГ-ВМС, альтернативным лечением с высокой доказанной эффективностью является назначение оральных </a:t>
            </a:r>
            <a:r>
              <a:rPr lang="ru-RU" altLang="ru-RU" sz="2000" dirty="0" err="1">
                <a:solidFill>
                  <a:schemeClr val="tx2"/>
                </a:solidFill>
              </a:rPr>
              <a:t>прогестинов</a:t>
            </a:r>
            <a:r>
              <a:rPr lang="ru-RU" altLang="ru-RU" sz="2000" dirty="0">
                <a:solidFill>
                  <a:schemeClr val="tx2"/>
                </a:solidFill>
              </a:rPr>
              <a:t> в </a:t>
            </a:r>
            <a:r>
              <a:rPr lang="ru-RU" altLang="ru-RU" sz="2000" b="1" dirty="0">
                <a:solidFill>
                  <a:schemeClr val="tx2"/>
                </a:solidFill>
              </a:rPr>
              <a:t>непрерывном режиме </a:t>
            </a:r>
            <a:r>
              <a:rPr lang="ru-RU" altLang="ru-RU" sz="2000" dirty="0">
                <a:solidFill>
                  <a:schemeClr val="tx2"/>
                </a:solidFill>
              </a:rPr>
              <a:t>в течение минимум 6 месяцев (убедительность рекомендаций В)</a:t>
            </a:r>
          </a:p>
          <a:p>
            <a:pPr>
              <a:buFont typeface="Wingdings" pitchFamily="2" charset="2"/>
              <a:buNone/>
            </a:pPr>
            <a:r>
              <a:rPr lang="en-US" altLang="ru-RU" sz="1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RCOG/ BSGE Green-top Guideline </a:t>
            </a:r>
            <a:r>
              <a:rPr lang="ru-RU" altLang="ru-RU" sz="1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№67</a:t>
            </a:r>
            <a:r>
              <a:rPr lang="en-US" altLang="ru-RU" sz="1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2016</a:t>
            </a:r>
            <a:endParaRPr lang="ru-RU" altLang="ru-RU" sz="14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itchFamily="2" charset="2"/>
              <a:buNone/>
            </a:pPr>
            <a:endParaRPr lang="ru-RU" altLang="ru-RU" sz="2000" dirty="0"/>
          </a:p>
          <a:p>
            <a:pPr>
              <a:buFont typeface="Wingdings" pitchFamily="2" charset="2"/>
              <a:buNone/>
            </a:pPr>
            <a:endParaRPr lang="ru-RU" altLang="ru-RU" sz="20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64A37ED-7758-8D45-94E7-3D4011BB6AD5}"/>
              </a:ext>
            </a:extLst>
          </p:cNvPr>
          <p:cNvSpPr/>
          <p:nvPr/>
        </p:nvSpPr>
        <p:spPr>
          <a:xfrm>
            <a:off x="2854326" y="1489076"/>
            <a:ext cx="2303463" cy="873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ACOG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C346C0E-1F26-1246-AB69-1D0BD3DBC335}"/>
              </a:ext>
            </a:extLst>
          </p:cNvPr>
          <p:cNvSpPr/>
          <p:nvPr/>
        </p:nvSpPr>
        <p:spPr>
          <a:xfrm>
            <a:off x="7319963" y="1403350"/>
            <a:ext cx="2520950" cy="958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RCOG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280E3E-E83B-1C4B-BB0E-3F543B00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Самостоятельная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гормонотерапия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женщин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репродуктивного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возраста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8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8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АГЭ</a:t>
            </a:r>
            <a:endParaRPr lang="en-US" sz="2800" b="1" kern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34277A7-973E-E94D-A922-1F502BABE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ЛНГ-ВМС </a:t>
            </a:r>
            <a:r>
              <a:rPr lang="en-US" dirty="0" err="1">
                <a:solidFill>
                  <a:schemeClr val="tx2"/>
                </a:solidFill>
              </a:rPr>
              <a:t>или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прогесстагены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в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непрерывном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режиме</a:t>
            </a:r>
            <a:r>
              <a:rPr lang="en-US" dirty="0">
                <a:solidFill>
                  <a:schemeClr val="tx2"/>
                </a:solidFill>
              </a:rPr>
              <a:t> (</a:t>
            </a:r>
            <a:r>
              <a:rPr lang="en-US" altLang="ru-RU" dirty="0" err="1">
                <a:solidFill>
                  <a:schemeClr val="tx2"/>
                </a:solidFill>
              </a:rPr>
              <a:t>убедительность</a:t>
            </a:r>
            <a:r>
              <a:rPr lang="en-US" altLang="ru-RU" dirty="0">
                <a:solidFill>
                  <a:schemeClr val="tx2"/>
                </a:solidFill>
              </a:rPr>
              <a:t> </a:t>
            </a:r>
            <a:r>
              <a:rPr lang="en-US" altLang="ru-RU" dirty="0" err="1">
                <a:solidFill>
                  <a:schemeClr val="tx2"/>
                </a:solidFill>
              </a:rPr>
              <a:t>рекомендаций</a:t>
            </a:r>
            <a:r>
              <a:rPr lang="en-US" altLang="ru-RU" dirty="0">
                <a:solidFill>
                  <a:schemeClr val="tx2"/>
                </a:solidFill>
              </a:rPr>
              <a:t> </a:t>
            </a:r>
            <a:r>
              <a:rPr lang="en-US" altLang="ru-RU" dirty="0" err="1">
                <a:solidFill>
                  <a:schemeClr val="tx2"/>
                </a:solidFill>
              </a:rPr>
              <a:t>В</a:t>
            </a:r>
            <a:r>
              <a:rPr lang="en-US" altLang="ru-RU" dirty="0">
                <a:solidFill>
                  <a:schemeClr val="tx2"/>
                </a:solidFill>
              </a:rPr>
              <a:t>)</a:t>
            </a:r>
            <a:endParaRPr lang="en-US" i="1" u="sng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i="1" u="sng" dirty="0">
                <a:solidFill>
                  <a:schemeClr val="tx2"/>
                </a:solidFill>
              </a:rPr>
              <a:t>PS: </a:t>
            </a:r>
            <a:r>
              <a:rPr lang="en-US" i="1" u="sng" dirty="0" err="1">
                <a:solidFill>
                  <a:schemeClr val="tx2"/>
                </a:solidFill>
              </a:rPr>
              <a:t>при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настойчивом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желании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женщины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сохранить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репродуктивную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функцию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и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отказе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от</a:t>
            </a:r>
            <a:r>
              <a:rPr lang="en-US" i="1" u="sng" dirty="0">
                <a:solidFill>
                  <a:schemeClr val="tx2"/>
                </a:solidFill>
              </a:rPr>
              <a:t> </a:t>
            </a:r>
            <a:r>
              <a:rPr lang="en-US" i="1" u="sng" dirty="0" err="1">
                <a:solidFill>
                  <a:schemeClr val="tx2"/>
                </a:solidFill>
              </a:rPr>
              <a:t>гистерэктомии</a:t>
            </a:r>
            <a:endParaRPr lang="en-US" i="1" u="sng" dirty="0">
              <a:solidFill>
                <a:schemeClr val="tx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5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132C01-6E9B-2D4F-8420-3E37611A9D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5827" y="1793846"/>
            <a:ext cx="3122268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78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04695F26-39DB-450E-B464-9C76CD23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42E55F-A297-474F-AF2D-6D3A1582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20B7-18C8-794D-ACF5-805FACD1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5011473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2070F7-E065-4D60-8938-9FB8CDB8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9919" y="170310"/>
            <a:ext cx="2514948" cy="2174333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672C03-E63A-4F6B-96BD-0C4E3F1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B94CDF-5C33-4B0A-B53F-50762639C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3C92F9D-544D-4691-94A7-B937CF4BE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CA4DEE4-B7B4-47F4-A9C5-31AED8369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Content Placeholder 12">
            <a:extLst>
              <a:ext uri="{FF2B5EF4-FFF2-40B4-BE49-F238E27FC236}">
                <a16:creationId xmlns:a16="http://schemas.microsoft.com/office/drawing/2014/main" id="{B3962E6D-83F3-4467-AF1F-4A512E479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5641" y="338328"/>
            <a:ext cx="5029200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03A0B20-1974-1345-8B89-ED0A4029F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32" y="2514951"/>
            <a:ext cx="5166360" cy="2505684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08961DD-CBC3-0D4B-955C-18F1D5A405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29775" y="3499475"/>
            <a:ext cx="5166360" cy="2505684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2D4031E-5CBC-7A41-B33D-80C07C74A551}"/>
              </a:ext>
            </a:extLst>
          </p:cNvPr>
          <p:cNvSpPr/>
          <p:nvPr/>
        </p:nvSpPr>
        <p:spPr>
          <a:xfrm>
            <a:off x="538619" y="4045907"/>
            <a:ext cx="4133589" cy="651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BE17160-47C8-0B41-B464-A6BF63D98CAF}"/>
              </a:ext>
            </a:extLst>
          </p:cNvPr>
          <p:cNvSpPr/>
          <p:nvPr/>
        </p:nvSpPr>
        <p:spPr>
          <a:xfrm>
            <a:off x="6875815" y="5248405"/>
            <a:ext cx="5129931" cy="756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86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B6B43-CC9D-CB4E-97D9-3F2E5ECF7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924" y="991261"/>
            <a:ext cx="5754696" cy="1837349"/>
          </a:xfrm>
        </p:spPr>
        <p:txBody>
          <a:bodyPr>
            <a:normAutofit/>
          </a:bodyPr>
          <a:lstStyle/>
          <a:p>
            <a:pPr algn="ctr"/>
            <a:endParaRPr lang="ru-RU" sz="360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C76064-6C23-C043-8AE5-88E69021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55" y="2979336"/>
            <a:ext cx="10546915" cy="243086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Пациенткам с атипической гиперплазией эндометрия, которым проводилась гормонотерапия после реализации репродуктивной функции рекомендуется оперативное лечение – </a:t>
            </a:r>
            <a:r>
              <a:rPr lang="ru-RU" altLang="ru-RU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гистерэктомия</a:t>
            </a:r>
            <a:r>
              <a:rPr lang="ru-RU" alt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ввиду высокого риска рецидива и малигнизации</a:t>
            </a:r>
          </a:p>
          <a:p>
            <a:endParaRPr lang="ru-RU" sz="20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9284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9754E-72B0-8D4F-AAAE-787D5C18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ru-RU" altLang="ru-RU" sz="33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Контроль лечения проводимой гормонотерапии</a:t>
            </a:r>
            <a:endParaRPr lang="ru-RU" sz="3300" b="1" dirty="0">
              <a:solidFill>
                <a:schemeClr val="accent1"/>
              </a:solidFill>
            </a:endParaRPr>
          </a:p>
        </p:txBody>
      </p:sp>
      <p:pic>
        <p:nvPicPr>
          <p:cNvPr id="7" name="Graphic 6" descr="Флажок">
            <a:extLst>
              <a:ext uri="{FF2B5EF4-FFF2-40B4-BE49-F238E27FC236}">
                <a16:creationId xmlns:a16="http://schemas.microsoft.com/office/drawing/2014/main" id="{C8BDAAF3-5277-469C-4124-0756A3DD1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B2E5FA6-2E43-FE46-89F8-45AFD5F0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853858"/>
          </a:xfrm>
        </p:spPr>
        <p:txBody>
          <a:bodyPr anchor="ctr">
            <a:normAutofit lnSpcReduction="10000"/>
          </a:bodyPr>
          <a:lstStyle/>
          <a:p>
            <a:r>
              <a:rPr lang="ru-RU" altLang="ru-RU" dirty="0">
                <a:solidFill>
                  <a:schemeClr val="tx2"/>
                </a:solidFill>
              </a:rPr>
              <a:t>Каждые 3 месяца проводится гистологический контроль </a:t>
            </a:r>
            <a:r>
              <a:rPr lang="ru-RU" altLang="ru-RU" dirty="0" err="1">
                <a:solidFill>
                  <a:schemeClr val="tx2"/>
                </a:solidFill>
              </a:rPr>
              <a:t>биопсийного</a:t>
            </a:r>
            <a:r>
              <a:rPr lang="ru-RU" altLang="ru-RU" dirty="0">
                <a:solidFill>
                  <a:schemeClr val="tx2"/>
                </a:solidFill>
              </a:rPr>
              <a:t> материала из полости матки с целью оценки эффективности самостоятельной гормонотерапии, до получения 2-х отрицательных результатов (убедительность рекомендаций </a:t>
            </a:r>
            <a:r>
              <a:rPr lang="en-US" altLang="ru-RU" dirty="0">
                <a:solidFill>
                  <a:schemeClr val="tx2"/>
                </a:solidFill>
              </a:rPr>
              <a:t>D</a:t>
            </a:r>
            <a:r>
              <a:rPr lang="ru-RU" altLang="ru-RU" dirty="0">
                <a:solidFill>
                  <a:schemeClr val="tx2"/>
                </a:solidFill>
              </a:rPr>
              <a:t>)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779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F3C24-4E90-8444-B772-642FF39F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Морфологические изменения при гормонотерапии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35C0454F-8EA3-114A-B1CD-583C9D1F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Изменение при лечебном </a:t>
            </a:r>
            <a:r>
              <a:rPr 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патоморфозе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нарастают с увеличением срока лечения и суммарной дозы полученного препарата</a:t>
            </a: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Выделяют 4 степени лечебного </a:t>
            </a:r>
            <a:r>
              <a:rPr 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патоморфоза</a:t>
            </a:r>
            <a:endParaRPr lang="ru-RU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изменения через 2-3 месяца после начала гормонотерапии</a:t>
            </a:r>
          </a:p>
        </p:txBody>
      </p:sp>
    </p:spTree>
    <p:extLst>
      <p:ext uri="{BB962C8B-B14F-4D97-AF65-F5344CB8AC3E}">
        <p14:creationId xmlns:p14="http://schemas.microsoft.com/office/powerpoint/2010/main" val="265650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8EAA2-685C-CC4E-B119-5289EB9F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01859"/>
            <a:ext cx="4130185" cy="405428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 лечебного </a:t>
            </a:r>
            <a:r>
              <a:rPr lang="ru-RU" sz="36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патоморфоза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3839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7F154-8876-7E49-9F92-10EB13AE1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553133"/>
            <a:ext cx="6128539" cy="4054281"/>
          </a:xfrm>
        </p:spPr>
        <p:txBody>
          <a:bodyPr anchor="ctr">
            <a:normAutofit fontScale="85000" lnSpcReduction="20000"/>
          </a:bodyPr>
          <a:lstStyle/>
          <a:p>
            <a:r>
              <a:rPr lang="en-US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степень 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секреторная активность клеток, вызревание структур АГЭ и ЭК</a:t>
            </a:r>
            <a:endParaRPr lang="en-US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степень 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сохранение структур АГЭ с наличием в них признаков гормонального воздействия и вызревания</a:t>
            </a:r>
            <a:endParaRPr lang="en-US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ru-RU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степень 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обнаруживаются единичные очаги АГЭ, обширные участки с </a:t>
            </a:r>
            <a:r>
              <a:rPr 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децидуоподобным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метаморфозом стромы и атрофией эпителия желез</a:t>
            </a:r>
            <a:endParaRPr lang="en-US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r>
              <a:rPr lang="ru-RU" i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степень 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выраженная атрофия эпителия </a:t>
            </a:r>
            <a:r>
              <a:rPr 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децидуоподобная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реакция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535970" y="4114799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671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72643AA-EBB0-DA42-9273-82DF05C22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07950"/>
            <a:ext cx="8027988" cy="1143000"/>
          </a:xfrm>
        </p:spPr>
        <p:txBody>
          <a:bodyPr/>
          <a:lstStyle/>
          <a:p>
            <a:pPr algn="ctr" eaLnBrk="1" hangingPunct="1"/>
            <a:r>
              <a:rPr lang="ru-RU" alt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Запатентованный способ лечения начального рака эндометрия</a:t>
            </a:r>
          </a:p>
        </p:txBody>
      </p:sp>
      <p:pic>
        <p:nvPicPr>
          <p:cNvPr id="36866" name="Picture 10">
            <a:extLst>
              <a:ext uri="{FF2B5EF4-FFF2-40B4-BE49-F238E27FC236}">
                <a16:creationId xmlns:a16="http://schemas.microsoft.com/office/drawing/2014/main" id="{4DEE1BD0-59E2-CE45-B7B2-D1976DFC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3064"/>
            <a:ext cx="32146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1">
            <a:extLst>
              <a:ext uri="{FF2B5EF4-FFF2-40B4-BE49-F238E27FC236}">
                <a16:creationId xmlns:a16="http://schemas.microsoft.com/office/drawing/2014/main" id="{6BD48DE5-0E1A-9A47-B93F-4E776D24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2000251"/>
            <a:ext cx="29241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">
            <a:extLst>
              <a:ext uri="{FF2B5EF4-FFF2-40B4-BE49-F238E27FC236}">
                <a16:creationId xmlns:a16="http://schemas.microsoft.com/office/drawing/2014/main" id="{27F1611D-0BDF-964E-B080-BA34CA8C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4" y="2000250"/>
            <a:ext cx="3017837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Объект 1">
            <a:extLst>
              <a:ext uri="{FF2B5EF4-FFF2-40B4-BE49-F238E27FC236}">
                <a16:creationId xmlns:a16="http://schemas.microsoft.com/office/drawing/2014/main" id="{1FE24E56-09E0-FD41-A702-80A2275CB4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563688"/>
            <a:ext cx="9144000" cy="5033962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36870" name="Рисунок 6">
            <a:extLst>
              <a:ext uri="{FF2B5EF4-FFF2-40B4-BE49-F238E27FC236}">
                <a16:creationId xmlns:a16="http://schemas.microsoft.com/office/drawing/2014/main" id="{9CFC0D8E-FB42-0341-B813-71397C226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75" y="148432"/>
            <a:ext cx="11620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id="{330EC869-1456-D24B-8E27-4159273B62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0701" y="376239"/>
            <a:ext cx="8037513" cy="11080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Самостоятельная гормонотерапия у женщин репродуктивного возраста с АГЭ в КГБУЗ «КККОД» и КГБУЗ «КМКБ № 4»</a:t>
            </a:r>
            <a:endParaRPr lang="ru-RU" altLang="ru-RU" sz="2800" b="1" dirty="0"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7AB1D0-1D10-DB43-B240-741E06FB3BB7}"/>
              </a:ext>
            </a:extLst>
          </p:cNvPr>
          <p:cNvSpPr/>
          <p:nvPr/>
        </p:nvSpPr>
        <p:spPr>
          <a:xfrm>
            <a:off x="2208213" y="1844676"/>
            <a:ext cx="3600450" cy="1584325"/>
          </a:xfrm>
          <a:prstGeom prst="rect">
            <a:avLst/>
          </a:prstGeom>
          <a:solidFill>
            <a:schemeClr val="accent1">
              <a:alpha val="36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 – назначение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аГнРГ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бусерелина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ацетат 3,75 мг в/м) 1 раз в 28 дней № 3</a:t>
            </a:r>
          </a:p>
        </p:txBody>
      </p:sp>
      <p:sp>
        <p:nvSpPr>
          <p:cNvPr id="3" name="Стрелка вправо 2">
            <a:extLst>
              <a:ext uri="{FF2B5EF4-FFF2-40B4-BE49-F238E27FC236}">
                <a16:creationId xmlns:a16="http://schemas.microsoft.com/office/drawing/2014/main" id="{A01D6464-FCA4-6149-B300-085328DB7817}"/>
              </a:ext>
            </a:extLst>
          </p:cNvPr>
          <p:cNvSpPr/>
          <p:nvPr/>
        </p:nvSpPr>
        <p:spPr>
          <a:xfrm>
            <a:off x="5710238" y="2614613"/>
            <a:ext cx="863600" cy="44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94190C-8DDF-8047-9701-907E2F7ED576}"/>
              </a:ext>
            </a:extLst>
          </p:cNvPr>
          <p:cNvSpPr/>
          <p:nvPr/>
        </p:nvSpPr>
        <p:spPr>
          <a:xfrm>
            <a:off x="6673850" y="1844676"/>
            <a:ext cx="3309938" cy="1611313"/>
          </a:xfrm>
          <a:prstGeom prst="rect">
            <a:avLst/>
          </a:prstGeom>
          <a:solidFill>
            <a:schemeClr val="accent1">
              <a:alpha val="3596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гистероскопии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 РДВПМ</a:t>
            </a:r>
          </a:p>
        </p:txBody>
      </p:sp>
      <p:sp>
        <p:nvSpPr>
          <p:cNvPr id="5" name="Стрелка вниз 4">
            <a:extLst>
              <a:ext uri="{FF2B5EF4-FFF2-40B4-BE49-F238E27FC236}">
                <a16:creationId xmlns:a16="http://schemas.microsoft.com/office/drawing/2014/main" id="{84EB7B53-CF67-7340-9F76-F03B20844007}"/>
              </a:ext>
            </a:extLst>
          </p:cNvPr>
          <p:cNvSpPr/>
          <p:nvPr/>
        </p:nvSpPr>
        <p:spPr>
          <a:xfrm>
            <a:off x="8328025" y="3429001"/>
            <a:ext cx="46038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0F950A-FE3C-4448-AE6C-6E1964A9AD21}"/>
              </a:ext>
            </a:extLst>
          </p:cNvPr>
          <p:cNvSpPr/>
          <p:nvPr/>
        </p:nvSpPr>
        <p:spPr>
          <a:xfrm>
            <a:off x="6673180" y="4319384"/>
            <a:ext cx="3311252" cy="2162379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эффективности лечения на основании результата гистологического исследования</a:t>
            </a:r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Стрелка влево 7">
            <a:extLst>
              <a:ext uri="{FF2B5EF4-FFF2-40B4-BE49-F238E27FC236}">
                <a16:creationId xmlns:a16="http://schemas.microsoft.com/office/drawing/2014/main" id="{9C95889F-3700-3644-A283-2BC872AC65AE}"/>
              </a:ext>
            </a:extLst>
          </p:cNvPr>
          <p:cNvSpPr/>
          <p:nvPr/>
        </p:nvSpPr>
        <p:spPr>
          <a:xfrm>
            <a:off x="5159375" y="5732464"/>
            <a:ext cx="144145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D1E2F8-837B-7042-BDF1-88F74AA95600}"/>
              </a:ext>
            </a:extLst>
          </p:cNvPr>
          <p:cNvSpPr/>
          <p:nvPr/>
        </p:nvSpPr>
        <p:spPr>
          <a:xfrm>
            <a:off x="2230427" y="5445224"/>
            <a:ext cx="2880320" cy="1036538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Введение ЛНГ-ВМС минимум 6 месяцев</a:t>
            </a:r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30" name="Скругленная соединительная линия 29">
            <a:extLst>
              <a:ext uri="{FF2B5EF4-FFF2-40B4-BE49-F238E27FC236}">
                <a16:creationId xmlns:a16="http://schemas.microsoft.com/office/drawing/2014/main" id="{4A12FC41-486B-644F-9959-B5CF8B5877FA}"/>
              </a:ext>
            </a:extLst>
          </p:cNvPr>
          <p:cNvCxnSpPr/>
          <p:nvPr/>
        </p:nvCxnSpPr>
        <p:spPr>
          <a:xfrm>
            <a:off x="5375276" y="3455989"/>
            <a:ext cx="1298575" cy="1125537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трелка вверх 30">
            <a:extLst>
              <a:ext uri="{FF2B5EF4-FFF2-40B4-BE49-F238E27FC236}">
                <a16:creationId xmlns:a16="http://schemas.microsoft.com/office/drawing/2014/main" id="{6CFC4043-02C7-BC44-9126-EA8F830F5D92}"/>
              </a:ext>
            </a:extLst>
          </p:cNvPr>
          <p:cNvSpPr/>
          <p:nvPr/>
        </p:nvSpPr>
        <p:spPr>
          <a:xfrm>
            <a:off x="3648075" y="4868863"/>
            <a:ext cx="46038" cy="5318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5411D07-8395-0740-A5A0-BB3E91F4AA6C}"/>
              </a:ext>
            </a:extLst>
          </p:cNvPr>
          <p:cNvSpPr/>
          <p:nvPr/>
        </p:nvSpPr>
        <p:spPr>
          <a:xfrm>
            <a:off x="2208213" y="3779839"/>
            <a:ext cx="2951162" cy="1044575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Контроль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пайпель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биопсии эндометрия </a:t>
            </a: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3732E6A0-D83A-F74D-8465-328FF812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299" y="287339"/>
            <a:ext cx="11620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>
            <a:extLst>
              <a:ext uri="{FF2B5EF4-FFF2-40B4-BE49-F238E27FC236}">
                <a16:creationId xmlns:a16="http://schemas.microsoft.com/office/drawing/2014/main" id="{D9A96294-04EB-E444-8C93-AEDD73B3D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4" y="260350"/>
            <a:ext cx="7920037" cy="1143000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Клиническое наблюдение </a:t>
            </a:r>
          </a:p>
        </p:txBody>
      </p:sp>
      <p:sp>
        <p:nvSpPr>
          <p:cNvPr id="39938" name="Объект 2">
            <a:extLst>
              <a:ext uri="{FF2B5EF4-FFF2-40B4-BE49-F238E27FC236}">
                <a16:creationId xmlns:a16="http://schemas.microsoft.com/office/drawing/2014/main" id="{1D39CF2C-4030-E745-B349-84712AFD1F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49489" y="1441450"/>
            <a:ext cx="7693025" cy="5156200"/>
          </a:xfrm>
        </p:spPr>
        <p:txBody>
          <a:bodyPr/>
          <a:lstStyle/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Пациентка Ш., 33л.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Диагноз: АГЭ. Бесплодие </a:t>
            </a:r>
            <a:r>
              <a:rPr lang="en-US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2012 году назначена самостоятельная гормонотерапия (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аГнРГ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№ 3 + ЛНГ-ВМС в течение года);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Семейный анамнез: у бабушки – рак эндометрия, у матери в 2015 году оперативное вмешательство -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гистерэктомия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по поводу рака эндометрия в 2015 году. 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2014 году обратилась к врачу акушеру-гинекологу для удаление ЛНГ-ВМС</a:t>
            </a:r>
          </a:p>
        </p:txBody>
      </p:sp>
      <p:pic>
        <p:nvPicPr>
          <p:cNvPr id="39939" name="Рисунок 4">
            <a:extLst>
              <a:ext uri="{FF2B5EF4-FFF2-40B4-BE49-F238E27FC236}">
                <a16:creationId xmlns:a16="http://schemas.microsoft.com/office/drawing/2014/main" id="{7D7987D4-2FA5-7346-B716-0336D575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0" y="260350"/>
            <a:ext cx="11620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99195-F012-EF40-B86E-17B381BE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261423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аспространенность ГЭ оценить очень сложно в связи с различными факторами:</a:t>
            </a:r>
            <a:br>
              <a:rPr lang="ru-RU" sz="2800" dirty="0">
                <a:solidFill>
                  <a:schemeClr val="tx2"/>
                </a:solidFill>
                <a:effectLst/>
                <a:latin typeface="TimesNewRomanPSMT"/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55942-1BE5-F742-8A36-7C6E7EC1B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41" y="2622109"/>
            <a:ext cx="6853359" cy="3648537"/>
          </a:xfrm>
        </p:spPr>
        <p:txBody>
          <a:bodyPr anchor="ctr">
            <a:noAutofit/>
          </a:bodyPr>
          <a:lstStyle/>
          <a:p>
            <a:pPr marL="514350" indent="-514350">
              <a:buAutoNum type="arabicParenR"/>
            </a:pP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скрининговых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методов исследования</a:t>
            </a:r>
            <a:endParaRPr lang="ru-RU" sz="2400" dirty="0">
              <a:solidFill>
                <a:schemeClr val="tx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arenR"/>
            </a:pPr>
            <a:r>
              <a:rPr lang="ru-RU" sz="24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меняющиеся критерии диагностики / кодировки; </a:t>
            </a:r>
          </a:p>
          <a:p>
            <a:pPr marL="514350" indent="-514350">
              <a:buAutoNum type="arabicParenR"/>
            </a:pPr>
            <a:r>
              <a:rPr lang="ru-RU" sz="24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обследование женщин с клиническими проявлениями</a:t>
            </a:r>
          </a:p>
          <a:p>
            <a:pPr marL="514350" indent="-514350">
              <a:buAutoNum type="arabicParenR"/>
            </a:pPr>
            <a:r>
              <a:rPr lang="ru-RU" sz="24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способ забора материала</a:t>
            </a:r>
          </a:p>
          <a:p>
            <a:pPr marL="514350" indent="-514350">
              <a:buAutoNum type="arabicParenR"/>
            </a:pPr>
            <a:r>
              <a:rPr lang="ru-RU" sz="24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сочетанныи</a:t>
            </a:r>
            <a:r>
              <a:rPr lang="ru-RU" sz="24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̆ диагноз </a:t>
            </a:r>
            <a:r>
              <a:rPr lang="ru-RU" sz="2400" dirty="0" err="1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эндометриальная</a:t>
            </a:r>
            <a:r>
              <a:rPr lang="ru-RU" sz="24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карцинома (ЭК)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Флажок">
            <a:extLst>
              <a:ext uri="{FF2B5EF4-FFF2-40B4-BE49-F238E27FC236}">
                <a16:creationId xmlns:a16="http://schemas.microsoft.com/office/drawing/2014/main" id="{EED01F7F-16AE-0437-696A-518293A3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058" y="283771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52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>
            <a:extLst>
              <a:ext uri="{FF2B5EF4-FFF2-40B4-BE49-F238E27FC236}">
                <a16:creationId xmlns:a16="http://schemas.microsoft.com/office/drawing/2014/main" id="{DF701842-8A98-DD47-AB68-963CE56C8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4" y="260350"/>
            <a:ext cx="7920037" cy="1143000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Клиническое наблюдение </a:t>
            </a:r>
          </a:p>
        </p:txBody>
      </p:sp>
      <p:sp>
        <p:nvSpPr>
          <p:cNvPr id="40962" name="Объект 2">
            <a:extLst>
              <a:ext uri="{FF2B5EF4-FFF2-40B4-BE49-F238E27FC236}">
                <a16:creationId xmlns:a16="http://schemas.microsoft.com/office/drawing/2014/main" id="{E34BAA1E-A4C3-A547-8FF5-C7C8EA376C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49489" y="1441450"/>
            <a:ext cx="7693025" cy="5156200"/>
          </a:xfrm>
        </p:spPr>
        <p:txBody>
          <a:bodyPr/>
          <a:lstStyle/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 2015 -2018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гг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противорецидивного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лечения не получала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2018 году обратилась за медицинской помощью для реализации репродуктивной функции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ходе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дообследования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по результатам УЗИ выявлена гиперплазия эндометрия, в связи с чем направлена для проведения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гистероскопии</a:t>
            </a: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гистологическое исследование – атипическая гиперплазия эндометрия</a:t>
            </a:r>
          </a:p>
          <a:p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Учитывая рецидив заболевания, данные семейного анамнеза, высокий риск малигнизации пациентке рекомендовано оперативное лечение - </a:t>
            </a:r>
            <a:r>
              <a:rPr lang="ru-RU" altLang="ru-RU" sz="24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гистерэктомия</a:t>
            </a:r>
            <a:endParaRPr lang="ru-RU" altLang="ru-RU" sz="24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dirty="0"/>
          </a:p>
        </p:txBody>
      </p:sp>
      <p:pic>
        <p:nvPicPr>
          <p:cNvPr id="40963" name="Рисунок 4">
            <a:extLst>
              <a:ext uri="{FF2B5EF4-FFF2-40B4-BE49-F238E27FC236}">
                <a16:creationId xmlns:a16="http://schemas.microsoft.com/office/drawing/2014/main" id="{EE6E79AF-9BDF-7449-A4C8-7DE5B2F5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4" y="206375"/>
            <a:ext cx="11620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9" name="Rectangle 44038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1" name="Rectangle 44040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4033" name="Заголовок 1">
            <a:extLst>
              <a:ext uri="{FF2B5EF4-FFF2-40B4-BE49-F238E27FC236}">
                <a16:creationId xmlns:a16="http://schemas.microsoft.com/office/drawing/2014/main" id="{0D7E0110-E873-614E-A118-E4B883590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672" y="1243013"/>
            <a:ext cx="3855720" cy="4371974"/>
          </a:xfrm>
        </p:spPr>
        <p:txBody>
          <a:bodyPr>
            <a:normAutofit/>
          </a:bodyPr>
          <a:lstStyle/>
          <a:p>
            <a:endParaRPr lang="ru-RU" altLang="ru-RU" sz="3600" dirty="0">
              <a:solidFill>
                <a:schemeClr val="tx2"/>
              </a:solidFill>
            </a:endParaRPr>
          </a:p>
        </p:txBody>
      </p:sp>
      <p:grpSp>
        <p:nvGrpSpPr>
          <p:cNvPr id="44051" name="Group 44042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97348" y="5285"/>
            <a:ext cx="7294653" cy="6858000"/>
            <a:chOff x="4897348" y="-5799"/>
            <a:chExt cx="7294653" cy="6858000"/>
          </a:xfrm>
        </p:grpSpPr>
        <p:sp>
          <p:nvSpPr>
            <p:cNvPr id="44052" name="Freeform: Shape 44043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53" name="Freeform: Shape 44044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46" name="Freeform: Shape 44045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054" name="Объект 2">
            <a:extLst>
              <a:ext uri="{FF2B5EF4-FFF2-40B4-BE49-F238E27FC236}">
                <a16:creationId xmlns:a16="http://schemas.microsoft.com/office/drawing/2014/main" id="{7573DABA-D294-F84B-AB1E-5C4337022D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32812" y="1032987"/>
            <a:ext cx="4919108" cy="4792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alt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Одной из приоритетных задач для врача акушера-гинеколога является и не допустить развития рецидива ГЭ и рака эндометрия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FE475-993A-354E-A443-783DB09C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551145"/>
            <a:ext cx="9829800" cy="203615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 М. Савельева и В. Н. Серов в 1980 году предложили клинико‑морфологическую классификацию, согласно которой с позиции клиницистов условно к </a:t>
            </a:r>
            <a:r>
              <a:rPr lang="ru-RU" sz="2800" b="1" dirty="0" err="1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предраку</a:t>
            </a:r>
            <a:r>
              <a:rPr lang="ru-RU" sz="2800" b="1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эндометрия относят:</a:t>
            </a:r>
            <a:br>
              <a:rPr lang="ru-RU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7CB72-64F5-3B42-B4B1-4A7D2A81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347240"/>
            <a:ext cx="6723470" cy="3707805"/>
          </a:xfrm>
        </p:spPr>
        <p:txBody>
          <a:bodyPr anchor="ctr">
            <a:normAutofit/>
          </a:bodyPr>
          <a:lstStyle/>
          <a:p>
            <a:pPr marL="342900" marR="13335" lvl="0" indent="-342900">
              <a:lnSpc>
                <a:spcPct val="100000"/>
              </a:lnSpc>
              <a:spcAft>
                <a:spcPts val="1000"/>
              </a:spcAft>
              <a:buFont typeface="Symbol" pitchFamily="2" charset="2"/>
              <a:buChar char=""/>
              <a:tabLst>
                <a:tab pos="1028700" algn="l"/>
              </a:tabLst>
            </a:pPr>
            <a:r>
              <a:rPr lang="ru-RU" sz="1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Атипическую гиперплазию эндометрия и </a:t>
            </a:r>
            <a:r>
              <a:rPr lang="ru-RU" sz="1800" dirty="0" err="1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аденоматозные</a:t>
            </a:r>
            <a:r>
              <a:rPr lang="ru-RU" sz="1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полипы в любом возрасте.</a:t>
            </a:r>
          </a:p>
          <a:p>
            <a:pPr marL="342900" marR="13335" lvl="0" indent="-342900">
              <a:lnSpc>
                <a:spcPct val="100000"/>
              </a:lnSpc>
              <a:spcAft>
                <a:spcPts val="1000"/>
              </a:spcAft>
              <a:buFont typeface="Symbol" pitchFamily="2" charset="2"/>
              <a:buChar char=""/>
              <a:tabLst>
                <a:tab pos="1028700" algn="l"/>
              </a:tabLst>
            </a:pPr>
            <a:r>
              <a:rPr lang="ru-RU" sz="1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Рецидивирующую железистую гиперплазию эндометрия на фоне нейроэндокринных расстройств и нарушений обмена веществ в любом </a:t>
            </a:r>
            <a:r>
              <a:rPr lang="ru-RU" sz="1800" dirty="0" err="1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возратсе</a:t>
            </a:r>
            <a:r>
              <a:rPr lang="ru-RU" sz="1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marR="13335" lvl="0" indent="-342900">
              <a:lnSpc>
                <a:spcPct val="100000"/>
              </a:lnSpc>
              <a:spcAft>
                <a:spcPts val="1000"/>
              </a:spcAft>
              <a:buFont typeface="Symbol" pitchFamily="2" charset="2"/>
              <a:buChar char=""/>
              <a:tabLst>
                <a:tab pos="1028700" algn="l"/>
              </a:tabLst>
            </a:pPr>
            <a:r>
              <a:rPr lang="ru-RU" sz="1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Железистую гиперплазию эндометрия (ЖГЭ) в постменопаузе при первом выявлении.</a:t>
            </a:r>
          </a:p>
          <a:p>
            <a:pPr marL="342900" marR="13335" lvl="0" indent="-342900">
              <a:lnSpc>
                <a:spcPct val="100000"/>
              </a:lnSpc>
              <a:spcAft>
                <a:spcPts val="1000"/>
              </a:spcAft>
              <a:buFont typeface="Symbol" pitchFamily="2" charset="2"/>
              <a:buChar char=""/>
              <a:tabLst>
                <a:tab pos="1028700" algn="l"/>
              </a:tabLst>
            </a:pPr>
            <a:r>
              <a:rPr lang="ru-RU" sz="180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ЖГЭ резистентную к гормонотерапии.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Graphic 6" descr="Ошибка">
            <a:extLst>
              <a:ext uri="{FF2B5EF4-FFF2-40B4-BE49-F238E27FC236}">
                <a16:creationId xmlns:a16="http://schemas.microsoft.com/office/drawing/2014/main" id="{237EB11A-47EA-F941-0B02-9B83A78A4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058" y="283771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1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1" name="Rectangle 41990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93" name="Rectangle 41992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6" name="Рисунок 2" descr="Изображение выглядит как рисунок, сердце, Графи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D8136771-AB29-5A48-B601-8CD2584A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251" y="1793846"/>
            <a:ext cx="3511420" cy="362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" name="Rectangle 2">
            <a:extLst>
              <a:ext uri="{FF2B5EF4-FFF2-40B4-BE49-F238E27FC236}">
                <a16:creationId xmlns:a16="http://schemas.microsoft.com/office/drawing/2014/main" id="{3C9B9EF8-D3A6-4D4A-90DB-8507E1476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574" y="2421682"/>
            <a:ext cx="4977578" cy="36392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ru-RU" sz="2400" b="1" dirty="0">
              <a:solidFill>
                <a:schemeClr val="tx2"/>
              </a:solidFill>
              <a:latin typeface="+mn-lt"/>
            </a:endParaRP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altLang="ru-RU" sz="2400" b="1" dirty="0">
                <a:solidFill>
                  <a:schemeClr val="tx2"/>
                </a:solidFill>
                <a:latin typeface="+mn-lt"/>
              </a:rPr>
              <a:t>БЛАГОДАРЮ </a:t>
            </a: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altLang="ru-RU" sz="2400" b="1" dirty="0">
                <a:solidFill>
                  <a:schemeClr val="tx2"/>
                </a:solidFill>
                <a:latin typeface="+mn-lt"/>
              </a:rPr>
              <a:t>ЗА ВАШЕ </a:t>
            </a: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altLang="ru-RU" sz="2400" b="1" dirty="0">
                <a:solidFill>
                  <a:schemeClr val="tx2"/>
                </a:solidFill>
                <a:latin typeface="+mn-lt"/>
              </a:rPr>
              <a:t>ВНИМАНИЕ !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ru-RU" sz="2400" b="1" dirty="0">
              <a:solidFill>
                <a:schemeClr val="tx2"/>
              </a:solidFill>
              <a:latin typeface="+mn-lt"/>
            </a:endParaRP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altLang="ru-RU" sz="2400" b="1" dirty="0">
                <a:solidFill>
                  <a:schemeClr val="tx2"/>
                </a:solidFill>
                <a:latin typeface="+mn-lt"/>
              </a:rPr>
              <a:t>КРАСНОЯРСК – 2023</a:t>
            </a:r>
            <a:endParaRPr lang="ru-RU" altLang="ru-RU" sz="2400" b="1" dirty="0">
              <a:solidFill>
                <a:schemeClr val="tx2"/>
              </a:solidFill>
              <a:latin typeface="+mn-lt"/>
            </a:endParaRP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altLang="ru-RU" sz="2400" b="1" dirty="0">
                <a:solidFill>
                  <a:schemeClr val="tx2"/>
                </a:solidFill>
                <a:latin typeface="+mn-lt"/>
                <a:hlinkClick r:id="rId3"/>
              </a:rPr>
              <a:t>sivova-en@kmkb4.ru</a:t>
            </a:r>
            <a:endParaRPr lang="en-US" altLang="ru-RU" sz="2400" b="1" dirty="0">
              <a:solidFill>
                <a:schemeClr val="tx2"/>
              </a:solidFill>
              <a:latin typeface="+mn-lt"/>
            </a:endParaRPr>
          </a:p>
          <a:p>
            <a:pPr marL="114300" indent="0" algn="ctr">
              <a:lnSpc>
                <a:spcPct val="90000"/>
              </a:lnSpc>
              <a:buNone/>
            </a:pPr>
            <a:r>
              <a:rPr lang="en-US" altLang="ru-RU" sz="2400" b="1" dirty="0">
                <a:solidFill>
                  <a:schemeClr val="tx2"/>
                </a:solidFill>
                <a:latin typeface="+mn-lt"/>
              </a:rPr>
              <a:t>+79135192279</a:t>
            </a:r>
          </a:p>
        </p:txBody>
      </p:sp>
      <p:grpSp>
        <p:nvGrpSpPr>
          <p:cNvPr id="41995" name="Group 41994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41996" name="Freeform: Shape 41995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97" name="Freeform: Shape 41996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98" name="Freeform: Shape 41997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6" name="Rectangle 24595">
            <a:extLst>
              <a:ext uri="{FF2B5EF4-FFF2-40B4-BE49-F238E27FC236}">
                <a16:creationId xmlns:a16="http://schemas.microsoft.com/office/drawing/2014/main" id="{C2B4C0C7-2745-46BE-B15F-E5058254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Заголовок 1">
            <a:extLst>
              <a:ext uri="{FF2B5EF4-FFF2-40B4-BE49-F238E27FC236}">
                <a16:creationId xmlns:a16="http://schemas.microsoft.com/office/drawing/2014/main" id="{BA79AE81-A0B3-334F-9464-3D43C773A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3978" y="802955"/>
            <a:ext cx="5548103" cy="1454051"/>
          </a:xfrm>
        </p:spPr>
        <p:txBody>
          <a:bodyPr anchor="b">
            <a:normAutofit/>
          </a:bodyPr>
          <a:lstStyle/>
          <a:p>
            <a:r>
              <a:rPr lang="ru-RU" altLang="ru-RU" sz="3600" b="1" u="sng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Гиперплазия эндометрия (ГЭ)</a:t>
            </a:r>
            <a:endParaRPr lang="ru-RU" altLang="ru-RU" sz="36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Изображение 5" descr="Изображение выглядит как шаблон, Орнамен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0ED788B0-F723-AF41-929A-F8173A090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r="18827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grpSp>
        <p:nvGrpSpPr>
          <p:cNvPr id="24598" name="Group 24597">
            <a:extLst>
              <a:ext uri="{FF2B5EF4-FFF2-40B4-BE49-F238E27FC236}">
                <a16:creationId xmlns:a16="http://schemas.microsoft.com/office/drawing/2014/main" id="{89D8939B-D984-4564-B942-51C44F623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96695"/>
            <a:ext cx="4850918" cy="5212025"/>
            <a:chOff x="0" y="796695"/>
            <a:chExt cx="4850918" cy="5212025"/>
          </a:xfrm>
        </p:grpSpPr>
        <p:sp>
          <p:nvSpPr>
            <p:cNvPr id="24599" name="Freeform: Shape 24598">
              <a:extLst>
                <a:ext uri="{FF2B5EF4-FFF2-40B4-BE49-F238E27FC236}">
                  <a16:creationId xmlns:a16="http://schemas.microsoft.com/office/drawing/2014/main" id="{93EAFB53-01AA-467C-BE85-D555D06E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26917"/>
              <a:ext cx="4828239" cy="4951702"/>
            </a:xfrm>
            <a:custGeom>
              <a:avLst/>
              <a:gdLst>
                <a:gd name="connsiteX0" fmla="*/ 2407249 w 4828239"/>
                <a:gd name="connsiteY0" fmla="*/ 1168 h 4951702"/>
                <a:gd name="connsiteX1" fmla="*/ 2651971 w 4828239"/>
                <a:gd name="connsiteY1" fmla="*/ 4800 h 4951702"/>
                <a:gd name="connsiteX2" fmla="*/ 3136762 w 4828239"/>
                <a:gd name="connsiteY2" fmla="*/ 80075 h 4951702"/>
                <a:gd name="connsiteX3" fmla="*/ 3598035 w 4828239"/>
                <a:gd name="connsiteY3" fmla="*/ 254778 h 4951702"/>
                <a:gd name="connsiteX4" fmla="*/ 4006734 w 4828239"/>
                <a:gd name="connsiteY4" fmla="*/ 532540 h 4951702"/>
                <a:gd name="connsiteX5" fmla="*/ 4333530 w 4828239"/>
                <a:gd name="connsiteY5" fmla="*/ 900560 h 4951702"/>
                <a:gd name="connsiteX6" fmla="*/ 4368761 w 4828239"/>
                <a:gd name="connsiteY6" fmla="*/ 950864 h 4951702"/>
                <a:gd name="connsiteX7" fmla="*/ 4402539 w 4828239"/>
                <a:gd name="connsiteY7" fmla="*/ 1002077 h 4951702"/>
                <a:gd name="connsiteX8" fmla="*/ 4435319 w 4828239"/>
                <a:gd name="connsiteY8" fmla="*/ 1053834 h 4951702"/>
                <a:gd name="connsiteX9" fmla="*/ 4466918 w 4828239"/>
                <a:gd name="connsiteY9" fmla="*/ 1106317 h 4951702"/>
                <a:gd name="connsiteX10" fmla="*/ 4582327 w 4828239"/>
                <a:gd name="connsiteY10" fmla="*/ 1322244 h 4951702"/>
                <a:gd name="connsiteX11" fmla="*/ 4740322 w 4828239"/>
                <a:gd name="connsiteY11" fmla="*/ 1783517 h 4951702"/>
                <a:gd name="connsiteX12" fmla="*/ 4777370 w 4828239"/>
                <a:gd name="connsiteY12" fmla="*/ 2023507 h 4951702"/>
                <a:gd name="connsiteX13" fmla="*/ 4801432 w 4828239"/>
                <a:gd name="connsiteY13" fmla="*/ 2263678 h 4951702"/>
                <a:gd name="connsiteX14" fmla="*/ 4820591 w 4828239"/>
                <a:gd name="connsiteY14" fmla="*/ 2503848 h 4951702"/>
                <a:gd name="connsiteX15" fmla="*/ 4824496 w 4828239"/>
                <a:gd name="connsiteY15" fmla="*/ 2564050 h 4951702"/>
                <a:gd name="connsiteX16" fmla="*/ 4826221 w 4828239"/>
                <a:gd name="connsiteY16" fmla="*/ 2595013 h 4951702"/>
                <a:gd name="connsiteX17" fmla="*/ 4827492 w 4828239"/>
                <a:gd name="connsiteY17" fmla="*/ 2626522 h 4951702"/>
                <a:gd name="connsiteX18" fmla="*/ 4825767 w 4828239"/>
                <a:gd name="connsiteY18" fmla="*/ 2753462 h 4951702"/>
                <a:gd name="connsiteX19" fmla="*/ 4696465 w 4828239"/>
                <a:gd name="connsiteY19" fmla="*/ 3252055 h 4951702"/>
                <a:gd name="connsiteX20" fmla="*/ 4409077 w 4828239"/>
                <a:gd name="connsiteY20" fmla="*/ 3675464 h 4951702"/>
                <a:gd name="connsiteX21" fmla="*/ 4233920 w 4828239"/>
                <a:gd name="connsiteY21" fmla="*/ 3851983 h 4951702"/>
                <a:gd name="connsiteX22" fmla="*/ 4051318 w 4828239"/>
                <a:gd name="connsiteY22" fmla="*/ 4012430 h 4951702"/>
                <a:gd name="connsiteX23" fmla="*/ 3680392 w 4828239"/>
                <a:gd name="connsiteY23" fmla="*/ 4301543 h 4951702"/>
                <a:gd name="connsiteX24" fmla="*/ 3587048 w 4828239"/>
                <a:gd name="connsiteY24" fmla="*/ 4372096 h 4951702"/>
                <a:gd name="connsiteX25" fmla="*/ 3491161 w 4828239"/>
                <a:gd name="connsiteY25" fmla="*/ 4443103 h 4951702"/>
                <a:gd name="connsiteX26" fmla="*/ 3392914 w 4828239"/>
                <a:gd name="connsiteY26" fmla="*/ 4513202 h 4951702"/>
                <a:gd name="connsiteX27" fmla="*/ 3291579 w 4828239"/>
                <a:gd name="connsiteY27" fmla="*/ 4581303 h 4951702"/>
                <a:gd name="connsiteX28" fmla="*/ 3078830 w 4828239"/>
                <a:gd name="connsiteY28" fmla="*/ 4709153 h 4951702"/>
                <a:gd name="connsiteX29" fmla="*/ 2850010 w 4828239"/>
                <a:gd name="connsiteY29" fmla="*/ 4817842 h 4951702"/>
                <a:gd name="connsiteX30" fmla="*/ 2352052 w 4828239"/>
                <a:gd name="connsiteY30" fmla="*/ 4942876 h 4951702"/>
                <a:gd name="connsiteX31" fmla="*/ 2223840 w 4828239"/>
                <a:gd name="connsiteY31" fmla="*/ 4950958 h 4951702"/>
                <a:gd name="connsiteX32" fmla="*/ 2191787 w 4828239"/>
                <a:gd name="connsiteY32" fmla="*/ 4951684 h 4951702"/>
                <a:gd name="connsiteX33" fmla="*/ 2159825 w 4828239"/>
                <a:gd name="connsiteY33" fmla="*/ 4951503 h 4951702"/>
                <a:gd name="connsiteX34" fmla="*/ 2127953 w 4828239"/>
                <a:gd name="connsiteY34" fmla="*/ 4951139 h 4951702"/>
                <a:gd name="connsiteX35" fmla="*/ 2096990 w 4828239"/>
                <a:gd name="connsiteY35" fmla="*/ 4949959 h 4951702"/>
                <a:gd name="connsiteX36" fmla="*/ 1849646 w 4828239"/>
                <a:gd name="connsiteY36" fmla="*/ 4930255 h 4951702"/>
                <a:gd name="connsiteX37" fmla="*/ 1603845 w 4828239"/>
                <a:gd name="connsiteY37" fmla="*/ 4886852 h 4951702"/>
                <a:gd name="connsiteX38" fmla="*/ 1362403 w 4828239"/>
                <a:gd name="connsiteY38" fmla="*/ 4818841 h 4951702"/>
                <a:gd name="connsiteX39" fmla="*/ 900222 w 4828239"/>
                <a:gd name="connsiteY39" fmla="*/ 4614355 h 4951702"/>
                <a:gd name="connsiteX40" fmla="*/ 510682 w 4828239"/>
                <a:gd name="connsiteY40" fmla="*/ 4296004 h 4951702"/>
                <a:gd name="connsiteX41" fmla="*/ 352778 w 4828239"/>
                <a:gd name="connsiteY41" fmla="*/ 4104412 h 4951702"/>
                <a:gd name="connsiteX42" fmla="*/ 214850 w 4828239"/>
                <a:gd name="connsiteY42" fmla="*/ 3901561 h 4951702"/>
                <a:gd name="connsiteX43" fmla="*/ 182615 w 4828239"/>
                <a:gd name="connsiteY43" fmla="*/ 3849894 h 4951702"/>
                <a:gd name="connsiteX44" fmla="*/ 151833 w 4828239"/>
                <a:gd name="connsiteY44" fmla="*/ 3799772 h 4951702"/>
                <a:gd name="connsiteX45" fmla="*/ 91087 w 4828239"/>
                <a:gd name="connsiteY45" fmla="*/ 3702614 h 4951702"/>
                <a:gd name="connsiteX46" fmla="*/ 0 w 4828239"/>
                <a:gd name="connsiteY46" fmla="*/ 3558952 h 4951702"/>
                <a:gd name="connsiteX47" fmla="*/ 0 w 4828239"/>
                <a:gd name="connsiteY47" fmla="*/ 3152786 h 4951702"/>
                <a:gd name="connsiteX48" fmla="*/ 21078 w 4828239"/>
                <a:gd name="connsiteY48" fmla="*/ 3185589 h 4951702"/>
                <a:gd name="connsiteX49" fmla="*/ 159097 w 4828239"/>
                <a:gd name="connsiteY49" fmla="*/ 3365285 h 4951702"/>
                <a:gd name="connsiteX50" fmla="*/ 308466 w 4828239"/>
                <a:gd name="connsiteY50" fmla="*/ 3546344 h 4951702"/>
                <a:gd name="connsiteX51" fmla="*/ 382742 w 4828239"/>
                <a:gd name="connsiteY51" fmla="*/ 3640869 h 4951702"/>
                <a:gd name="connsiteX52" fmla="*/ 418427 w 4828239"/>
                <a:gd name="connsiteY52" fmla="*/ 3687269 h 4951702"/>
                <a:gd name="connsiteX53" fmla="*/ 453386 w 4828239"/>
                <a:gd name="connsiteY53" fmla="*/ 3731671 h 4951702"/>
                <a:gd name="connsiteX54" fmla="*/ 753758 w 4828239"/>
                <a:gd name="connsiteY54" fmla="*/ 4059829 h 4951702"/>
                <a:gd name="connsiteX55" fmla="*/ 913479 w 4828239"/>
                <a:gd name="connsiteY55" fmla="*/ 4207472 h 4951702"/>
                <a:gd name="connsiteX56" fmla="*/ 1080736 w 4828239"/>
                <a:gd name="connsiteY56" fmla="*/ 4343584 h 4951702"/>
                <a:gd name="connsiteX57" fmla="*/ 1454385 w 4828239"/>
                <a:gd name="connsiteY57" fmla="*/ 4558875 h 4951702"/>
                <a:gd name="connsiteX58" fmla="*/ 1663411 w 4828239"/>
                <a:gd name="connsiteY58" fmla="*/ 4619712 h 4951702"/>
                <a:gd name="connsiteX59" fmla="*/ 1716984 w 4828239"/>
                <a:gd name="connsiteY59" fmla="*/ 4630427 h 4951702"/>
                <a:gd name="connsiteX60" fmla="*/ 1771011 w 4828239"/>
                <a:gd name="connsiteY60" fmla="*/ 4639417 h 4951702"/>
                <a:gd name="connsiteX61" fmla="*/ 1880064 w 4828239"/>
                <a:gd name="connsiteY61" fmla="*/ 4652311 h 4951702"/>
                <a:gd name="connsiteX62" fmla="*/ 1934909 w 4828239"/>
                <a:gd name="connsiteY62" fmla="*/ 4656487 h 4951702"/>
                <a:gd name="connsiteX63" fmla="*/ 1989935 w 4828239"/>
                <a:gd name="connsiteY63" fmla="*/ 4659393 h 4951702"/>
                <a:gd name="connsiteX64" fmla="*/ 2045142 w 4828239"/>
                <a:gd name="connsiteY64" fmla="*/ 4660664 h 4951702"/>
                <a:gd name="connsiteX65" fmla="*/ 2100440 w 4828239"/>
                <a:gd name="connsiteY65" fmla="*/ 4660392 h 4951702"/>
                <a:gd name="connsiteX66" fmla="*/ 2128135 w 4828239"/>
                <a:gd name="connsiteY66" fmla="*/ 4660119 h 4951702"/>
                <a:gd name="connsiteX67" fmla="*/ 2154831 w 4828239"/>
                <a:gd name="connsiteY67" fmla="*/ 4658939 h 4951702"/>
                <a:gd name="connsiteX68" fmla="*/ 2181436 w 4828239"/>
                <a:gd name="connsiteY68" fmla="*/ 4657577 h 4951702"/>
                <a:gd name="connsiteX69" fmla="*/ 2207950 w 4828239"/>
                <a:gd name="connsiteY69" fmla="*/ 4655398 h 4951702"/>
                <a:gd name="connsiteX70" fmla="*/ 2313098 w 4828239"/>
                <a:gd name="connsiteY70" fmla="*/ 4642413 h 4951702"/>
                <a:gd name="connsiteX71" fmla="*/ 2713625 w 4828239"/>
                <a:gd name="connsiteY71" fmla="*/ 4510932 h 4951702"/>
                <a:gd name="connsiteX72" fmla="*/ 3083643 w 4828239"/>
                <a:gd name="connsiteY72" fmla="*/ 4280386 h 4951702"/>
                <a:gd name="connsiteX73" fmla="*/ 3173355 w 4828239"/>
                <a:gd name="connsiteY73" fmla="*/ 4212648 h 4951702"/>
                <a:gd name="connsiteX74" fmla="*/ 3263067 w 4828239"/>
                <a:gd name="connsiteY74" fmla="*/ 4142640 h 4951702"/>
                <a:gd name="connsiteX75" fmla="*/ 3444762 w 4828239"/>
                <a:gd name="connsiteY75" fmla="*/ 3997357 h 4951702"/>
                <a:gd name="connsiteX76" fmla="*/ 3818229 w 4828239"/>
                <a:gd name="connsiteY76" fmla="*/ 3716144 h 4951702"/>
                <a:gd name="connsiteX77" fmla="*/ 4166182 w 4828239"/>
                <a:gd name="connsiteY77" fmla="*/ 3436474 h 4951702"/>
                <a:gd name="connsiteX78" fmla="*/ 4444399 w 4828239"/>
                <a:gd name="connsiteY78" fmla="*/ 3115943 h 4951702"/>
                <a:gd name="connsiteX79" fmla="*/ 4539196 w 4828239"/>
                <a:gd name="connsiteY79" fmla="*/ 2929618 h 4951702"/>
                <a:gd name="connsiteX80" fmla="*/ 4596946 w 4828239"/>
                <a:gd name="connsiteY80" fmla="*/ 2726040 h 4951702"/>
                <a:gd name="connsiteX81" fmla="*/ 4612927 w 4828239"/>
                <a:gd name="connsiteY81" fmla="*/ 2619257 h 4951702"/>
                <a:gd name="connsiteX82" fmla="*/ 4615561 w 4828239"/>
                <a:gd name="connsiteY82" fmla="*/ 2592198 h 4951702"/>
                <a:gd name="connsiteX83" fmla="*/ 4617558 w 4828239"/>
                <a:gd name="connsiteY83" fmla="*/ 2564595 h 4951702"/>
                <a:gd name="connsiteX84" fmla="*/ 4620464 w 4828239"/>
                <a:gd name="connsiteY84" fmla="*/ 2507571 h 4951702"/>
                <a:gd name="connsiteX85" fmla="*/ 4615470 w 4828239"/>
                <a:gd name="connsiteY85" fmla="*/ 2279568 h 4951702"/>
                <a:gd name="connsiteX86" fmla="*/ 4583416 w 4828239"/>
                <a:gd name="connsiteY86" fmla="*/ 2054379 h 4951702"/>
                <a:gd name="connsiteX87" fmla="*/ 4529026 w 4828239"/>
                <a:gd name="connsiteY87" fmla="*/ 1834639 h 4951702"/>
                <a:gd name="connsiteX88" fmla="*/ 4388556 w 4828239"/>
                <a:gd name="connsiteY88" fmla="*/ 1408324 h 4951702"/>
                <a:gd name="connsiteX89" fmla="*/ 4292851 w 4828239"/>
                <a:gd name="connsiteY89" fmla="*/ 1205927 h 4951702"/>
                <a:gd name="connsiteX90" fmla="*/ 4264975 w 4828239"/>
                <a:gd name="connsiteY90" fmla="*/ 1157439 h 4951702"/>
                <a:gd name="connsiteX91" fmla="*/ 4235646 w 4828239"/>
                <a:gd name="connsiteY91" fmla="*/ 1109859 h 4951702"/>
                <a:gd name="connsiteX92" fmla="*/ 4204591 w 4828239"/>
                <a:gd name="connsiteY92" fmla="*/ 1063368 h 4951702"/>
                <a:gd name="connsiteX93" fmla="*/ 4172175 w 4828239"/>
                <a:gd name="connsiteY93" fmla="*/ 1017876 h 4951702"/>
                <a:gd name="connsiteX94" fmla="*/ 3865265 w 4828239"/>
                <a:gd name="connsiteY94" fmla="*/ 697618 h 4951702"/>
                <a:gd name="connsiteX95" fmla="*/ 3495792 w 4828239"/>
                <a:gd name="connsiteY95" fmla="*/ 456267 h 4951702"/>
                <a:gd name="connsiteX96" fmla="*/ 3080011 w 4828239"/>
                <a:gd name="connsiteY96" fmla="*/ 304719 h 4951702"/>
                <a:gd name="connsiteX97" fmla="*/ 2638805 w 4828239"/>
                <a:gd name="connsiteY97" fmla="*/ 241884 h 4951702"/>
                <a:gd name="connsiteX98" fmla="*/ 2191696 w 4828239"/>
                <a:gd name="connsiteY98" fmla="*/ 257865 h 4951702"/>
                <a:gd name="connsiteX99" fmla="*/ 1752851 w 4828239"/>
                <a:gd name="connsiteY99" fmla="*/ 350120 h 4951702"/>
                <a:gd name="connsiteX100" fmla="*/ 1333074 w 4828239"/>
                <a:gd name="connsiteY100" fmla="*/ 510657 h 4951702"/>
                <a:gd name="connsiteX101" fmla="*/ 582960 w 4828239"/>
                <a:gd name="connsiteY101" fmla="*/ 1003893 h 4951702"/>
                <a:gd name="connsiteX102" fmla="*/ 276322 w 4828239"/>
                <a:gd name="connsiteY102" fmla="*/ 1333049 h 4951702"/>
                <a:gd name="connsiteX103" fmla="*/ 33882 w 4828239"/>
                <a:gd name="connsiteY103" fmla="*/ 1711057 h 4951702"/>
                <a:gd name="connsiteX104" fmla="*/ 0 w 4828239"/>
                <a:gd name="connsiteY104" fmla="*/ 1785501 h 4951702"/>
                <a:gd name="connsiteX105" fmla="*/ 0 w 4828239"/>
                <a:gd name="connsiteY105" fmla="*/ 1377082 h 4951702"/>
                <a:gd name="connsiteX106" fmla="*/ 111188 w 4828239"/>
                <a:gd name="connsiteY106" fmla="*/ 1208333 h 4951702"/>
                <a:gd name="connsiteX107" fmla="*/ 431321 w 4828239"/>
                <a:gd name="connsiteY107" fmla="*/ 841539 h 4951702"/>
                <a:gd name="connsiteX108" fmla="*/ 807876 w 4828239"/>
                <a:gd name="connsiteY108" fmla="*/ 533448 h 4951702"/>
                <a:gd name="connsiteX109" fmla="*/ 1228743 w 4828239"/>
                <a:gd name="connsiteY109" fmla="*/ 288828 h 4951702"/>
                <a:gd name="connsiteX110" fmla="*/ 2163003 w 4828239"/>
                <a:gd name="connsiteY110" fmla="*/ 19056 h 4951702"/>
                <a:gd name="connsiteX111" fmla="*/ 2407249 w 4828239"/>
                <a:gd name="connsiteY111" fmla="*/ 1168 h 495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828239" h="4951702">
                  <a:moveTo>
                    <a:pt x="2407249" y="1168"/>
                  </a:moveTo>
                  <a:cubicBezTo>
                    <a:pt x="2488914" y="-1193"/>
                    <a:pt x="2570658" y="33"/>
                    <a:pt x="2651971" y="4800"/>
                  </a:cubicBezTo>
                  <a:cubicBezTo>
                    <a:pt x="2814869" y="14698"/>
                    <a:pt x="2977677" y="38942"/>
                    <a:pt x="3136762" y="80075"/>
                  </a:cubicBezTo>
                  <a:cubicBezTo>
                    <a:pt x="3295846" y="121117"/>
                    <a:pt x="3451209" y="179231"/>
                    <a:pt x="3598035" y="254778"/>
                  </a:cubicBezTo>
                  <a:cubicBezTo>
                    <a:pt x="3744680" y="330325"/>
                    <a:pt x="3883516" y="422670"/>
                    <a:pt x="4006734" y="532540"/>
                  </a:cubicBezTo>
                  <a:cubicBezTo>
                    <a:pt x="4130043" y="642320"/>
                    <a:pt x="4238460" y="767354"/>
                    <a:pt x="4333530" y="900560"/>
                  </a:cubicBezTo>
                  <a:lnTo>
                    <a:pt x="4368761" y="950864"/>
                  </a:lnTo>
                  <a:lnTo>
                    <a:pt x="4402539" y="1002077"/>
                  </a:lnTo>
                  <a:cubicBezTo>
                    <a:pt x="4413436" y="1019329"/>
                    <a:pt x="4424604" y="1036491"/>
                    <a:pt x="4435319" y="1053834"/>
                  </a:cubicBezTo>
                  <a:lnTo>
                    <a:pt x="4466918" y="1106317"/>
                  </a:lnTo>
                  <a:cubicBezTo>
                    <a:pt x="4508233" y="1176779"/>
                    <a:pt x="4547187" y="1248604"/>
                    <a:pt x="4582327" y="1322244"/>
                  </a:cubicBezTo>
                  <a:cubicBezTo>
                    <a:pt x="4652789" y="1469524"/>
                    <a:pt x="4707088" y="1624523"/>
                    <a:pt x="4740322" y="1783517"/>
                  </a:cubicBezTo>
                  <a:cubicBezTo>
                    <a:pt x="4756848" y="1863060"/>
                    <a:pt x="4768380" y="1943238"/>
                    <a:pt x="4777370" y="2023507"/>
                  </a:cubicBezTo>
                  <a:cubicBezTo>
                    <a:pt x="4786540" y="2103685"/>
                    <a:pt x="4793895" y="2183772"/>
                    <a:pt x="4801432" y="2263678"/>
                  </a:cubicBezTo>
                  <a:cubicBezTo>
                    <a:pt x="4808605" y="2343674"/>
                    <a:pt x="4814961" y="2423670"/>
                    <a:pt x="4820591" y="2503848"/>
                  </a:cubicBezTo>
                  <a:lnTo>
                    <a:pt x="4824496" y="2564050"/>
                  </a:lnTo>
                  <a:cubicBezTo>
                    <a:pt x="4825222" y="2573947"/>
                    <a:pt x="4825676" y="2584571"/>
                    <a:pt x="4826221" y="2595013"/>
                  </a:cubicBezTo>
                  <a:cubicBezTo>
                    <a:pt x="4826766" y="2605455"/>
                    <a:pt x="4827311" y="2615989"/>
                    <a:pt x="4827492" y="2626522"/>
                  </a:cubicBezTo>
                  <a:cubicBezTo>
                    <a:pt x="4828854" y="2668563"/>
                    <a:pt x="4828400" y="2710967"/>
                    <a:pt x="4825767" y="2753462"/>
                  </a:cubicBezTo>
                  <a:cubicBezTo>
                    <a:pt x="4815960" y="2923534"/>
                    <a:pt x="4770287" y="3094877"/>
                    <a:pt x="4696465" y="3252055"/>
                  </a:cubicBezTo>
                  <a:cubicBezTo>
                    <a:pt x="4622825" y="3409687"/>
                    <a:pt x="4521308" y="3551156"/>
                    <a:pt x="4409077" y="3675464"/>
                  </a:cubicBezTo>
                  <a:cubicBezTo>
                    <a:pt x="4352961" y="3737845"/>
                    <a:pt x="4294031" y="3796321"/>
                    <a:pt x="4233920" y="3851983"/>
                  </a:cubicBezTo>
                  <a:cubicBezTo>
                    <a:pt x="4173809" y="3907645"/>
                    <a:pt x="4112882" y="3961218"/>
                    <a:pt x="4051318" y="4012430"/>
                  </a:cubicBezTo>
                  <a:cubicBezTo>
                    <a:pt x="3928463" y="4115308"/>
                    <a:pt x="3802884" y="4209107"/>
                    <a:pt x="3680392" y="4301543"/>
                  </a:cubicBezTo>
                  <a:lnTo>
                    <a:pt x="3587048" y="4372096"/>
                  </a:lnTo>
                  <a:cubicBezTo>
                    <a:pt x="3555449" y="4395795"/>
                    <a:pt x="3523578" y="4419676"/>
                    <a:pt x="3491161" y="4443103"/>
                  </a:cubicBezTo>
                  <a:cubicBezTo>
                    <a:pt x="3458836" y="4466621"/>
                    <a:pt x="3426147" y="4490047"/>
                    <a:pt x="3392914" y="4513202"/>
                  </a:cubicBezTo>
                  <a:cubicBezTo>
                    <a:pt x="3359590" y="4536175"/>
                    <a:pt x="3325993" y="4558966"/>
                    <a:pt x="3291579" y="4581303"/>
                  </a:cubicBezTo>
                  <a:cubicBezTo>
                    <a:pt x="3223114" y="4626069"/>
                    <a:pt x="3152471" y="4669472"/>
                    <a:pt x="3078830" y="4709153"/>
                  </a:cubicBezTo>
                  <a:cubicBezTo>
                    <a:pt x="3005281" y="4749014"/>
                    <a:pt x="2929189" y="4786061"/>
                    <a:pt x="2850010" y="4817842"/>
                  </a:cubicBezTo>
                  <a:cubicBezTo>
                    <a:pt x="2692378" y="4882312"/>
                    <a:pt x="2523032" y="4925806"/>
                    <a:pt x="2352052" y="4942876"/>
                  </a:cubicBezTo>
                  <a:cubicBezTo>
                    <a:pt x="2309285" y="4946963"/>
                    <a:pt x="2266517" y="4950050"/>
                    <a:pt x="2223840" y="4950958"/>
                  </a:cubicBezTo>
                  <a:lnTo>
                    <a:pt x="2191787" y="4951684"/>
                  </a:lnTo>
                  <a:cubicBezTo>
                    <a:pt x="2181163" y="4951775"/>
                    <a:pt x="2170449" y="4951503"/>
                    <a:pt x="2159825" y="4951503"/>
                  </a:cubicBezTo>
                  <a:lnTo>
                    <a:pt x="2127953" y="4951139"/>
                  </a:lnTo>
                  <a:lnTo>
                    <a:pt x="2096990" y="4949959"/>
                  </a:lnTo>
                  <a:cubicBezTo>
                    <a:pt x="2014542" y="4947326"/>
                    <a:pt x="1931912" y="4940788"/>
                    <a:pt x="1849646" y="4930255"/>
                  </a:cubicBezTo>
                  <a:cubicBezTo>
                    <a:pt x="1767288" y="4920267"/>
                    <a:pt x="1685113" y="4905920"/>
                    <a:pt x="1603845" y="4886852"/>
                  </a:cubicBezTo>
                  <a:cubicBezTo>
                    <a:pt x="1522668" y="4867601"/>
                    <a:pt x="1442127" y="4844811"/>
                    <a:pt x="1362403" y="4818841"/>
                  </a:cubicBezTo>
                  <a:cubicBezTo>
                    <a:pt x="1203228" y="4766449"/>
                    <a:pt x="1045868" y="4701253"/>
                    <a:pt x="900222" y="4614355"/>
                  </a:cubicBezTo>
                  <a:cubicBezTo>
                    <a:pt x="754485" y="4527639"/>
                    <a:pt x="624366" y="4417678"/>
                    <a:pt x="510682" y="4296004"/>
                  </a:cubicBezTo>
                  <a:cubicBezTo>
                    <a:pt x="453568" y="4235258"/>
                    <a:pt x="401629" y="4170607"/>
                    <a:pt x="352778" y="4104412"/>
                  </a:cubicBezTo>
                  <a:cubicBezTo>
                    <a:pt x="304199" y="4037945"/>
                    <a:pt x="257980" y="3970479"/>
                    <a:pt x="214850" y="3901561"/>
                  </a:cubicBezTo>
                  <a:cubicBezTo>
                    <a:pt x="203772" y="3884490"/>
                    <a:pt x="193330" y="3867147"/>
                    <a:pt x="182615" y="3849894"/>
                  </a:cubicBezTo>
                  <a:lnTo>
                    <a:pt x="151833" y="3799772"/>
                  </a:lnTo>
                  <a:cubicBezTo>
                    <a:pt x="132129" y="3767356"/>
                    <a:pt x="111699" y="3735212"/>
                    <a:pt x="91087" y="3702614"/>
                  </a:cubicBezTo>
                  <a:lnTo>
                    <a:pt x="0" y="3558952"/>
                  </a:lnTo>
                  <a:lnTo>
                    <a:pt x="0" y="3152786"/>
                  </a:lnTo>
                  <a:lnTo>
                    <a:pt x="21078" y="3185589"/>
                  </a:lnTo>
                  <a:cubicBezTo>
                    <a:pt x="63392" y="3246607"/>
                    <a:pt x="110427" y="3305810"/>
                    <a:pt x="159097" y="3365285"/>
                  </a:cubicBezTo>
                  <a:cubicBezTo>
                    <a:pt x="207767" y="3424851"/>
                    <a:pt x="258616" y="3484417"/>
                    <a:pt x="308466" y="3546344"/>
                  </a:cubicBezTo>
                  <a:cubicBezTo>
                    <a:pt x="333437" y="3577217"/>
                    <a:pt x="358135" y="3608816"/>
                    <a:pt x="382742" y="3640869"/>
                  </a:cubicBezTo>
                  <a:lnTo>
                    <a:pt x="418427" y="3687269"/>
                  </a:lnTo>
                  <a:cubicBezTo>
                    <a:pt x="430141" y="3702069"/>
                    <a:pt x="441309" y="3717233"/>
                    <a:pt x="453386" y="3731671"/>
                  </a:cubicBezTo>
                  <a:cubicBezTo>
                    <a:pt x="547638" y="3849168"/>
                    <a:pt x="649881" y="3957313"/>
                    <a:pt x="753758" y="4059829"/>
                  </a:cubicBezTo>
                  <a:cubicBezTo>
                    <a:pt x="805970" y="4110859"/>
                    <a:pt x="859089" y="4160164"/>
                    <a:pt x="913479" y="4207472"/>
                  </a:cubicBezTo>
                  <a:cubicBezTo>
                    <a:pt x="967869" y="4254780"/>
                    <a:pt x="1023258" y="4300544"/>
                    <a:pt x="1080736" y="4343584"/>
                  </a:cubicBezTo>
                  <a:cubicBezTo>
                    <a:pt x="1195237" y="4429846"/>
                    <a:pt x="1318727" y="4506937"/>
                    <a:pt x="1454385" y="4558875"/>
                  </a:cubicBezTo>
                  <a:cubicBezTo>
                    <a:pt x="1522033" y="4584845"/>
                    <a:pt x="1592132" y="4604730"/>
                    <a:pt x="1663411" y="4619712"/>
                  </a:cubicBezTo>
                  <a:cubicBezTo>
                    <a:pt x="1681299" y="4623254"/>
                    <a:pt x="1699006" y="4627340"/>
                    <a:pt x="1716984" y="4630427"/>
                  </a:cubicBezTo>
                  <a:lnTo>
                    <a:pt x="1771011" y="4639417"/>
                  </a:lnTo>
                  <a:cubicBezTo>
                    <a:pt x="1807241" y="4644229"/>
                    <a:pt x="1843471" y="4649314"/>
                    <a:pt x="1880064" y="4652311"/>
                  </a:cubicBezTo>
                  <a:cubicBezTo>
                    <a:pt x="1898316" y="4654036"/>
                    <a:pt x="1916567" y="4655670"/>
                    <a:pt x="1934909" y="4656487"/>
                  </a:cubicBezTo>
                  <a:cubicBezTo>
                    <a:pt x="1953251" y="4657395"/>
                    <a:pt x="1971502" y="4658848"/>
                    <a:pt x="1989935" y="4659393"/>
                  </a:cubicBezTo>
                  <a:lnTo>
                    <a:pt x="2045142" y="4660664"/>
                  </a:lnTo>
                  <a:cubicBezTo>
                    <a:pt x="2063484" y="4661118"/>
                    <a:pt x="2082008" y="4660482"/>
                    <a:pt x="2100440" y="4660392"/>
                  </a:cubicBezTo>
                  <a:lnTo>
                    <a:pt x="2128135" y="4660119"/>
                  </a:lnTo>
                  <a:cubicBezTo>
                    <a:pt x="2137124" y="4659847"/>
                    <a:pt x="2145932" y="4659302"/>
                    <a:pt x="2154831" y="4658939"/>
                  </a:cubicBezTo>
                  <a:cubicBezTo>
                    <a:pt x="2163729" y="4658485"/>
                    <a:pt x="2172628" y="4658212"/>
                    <a:pt x="2181436" y="4657577"/>
                  </a:cubicBezTo>
                  <a:lnTo>
                    <a:pt x="2207950" y="4655398"/>
                  </a:lnTo>
                  <a:cubicBezTo>
                    <a:pt x="2243272" y="4652583"/>
                    <a:pt x="2278321" y="4647861"/>
                    <a:pt x="2313098" y="4642413"/>
                  </a:cubicBezTo>
                  <a:cubicBezTo>
                    <a:pt x="2452298" y="4619349"/>
                    <a:pt x="2586139" y="4574221"/>
                    <a:pt x="2713625" y="4510932"/>
                  </a:cubicBezTo>
                  <a:cubicBezTo>
                    <a:pt x="2841565" y="4448369"/>
                    <a:pt x="2963330" y="4368282"/>
                    <a:pt x="3083643" y="4280386"/>
                  </a:cubicBezTo>
                  <a:cubicBezTo>
                    <a:pt x="3113698" y="4258503"/>
                    <a:pt x="3143572" y="4235712"/>
                    <a:pt x="3173355" y="4212648"/>
                  </a:cubicBezTo>
                  <a:cubicBezTo>
                    <a:pt x="3203319" y="4189675"/>
                    <a:pt x="3233193" y="4166339"/>
                    <a:pt x="3263067" y="4142640"/>
                  </a:cubicBezTo>
                  <a:lnTo>
                    <a:pt x="3444762" y="3997357"/>
                  </a:lnTo>
                  <a:cubicBezTo>
                    <a:pt x="3569432" y="3898473"/>
                    <a:pt x="3695284" y="3806401"/>
                    <a:pt x="3818229" y="3716144"/>
                  </a:cubicBezTo>
                  <a:cubicBezTo>
                    <a:pt x="3941084" y="3625886"/>
                    <a:pt x="4059309" y="3534721"/>
                    <a:pt x="4166182" y="3436474"/>
                  </a:cubicBezTo>
                  <a:cubicBezTo>
                    <a:pt x="4273056" y="3338408"/>
                    <a:pt x="4369578" y="3233895"/>
                    <a:pt x="4444399" y="3115943"/>
                  </a:cubicBezTo>
                  <a:cubicBezTo>
                    <a:pt x="4481809" y="3057013"/>
                    <a:pt x="4513772" y="2994905"/>
                    <a:pt x="4539196" y="2929618"/>
                  </a:cubicBezTo>
                  <a:cubicBezTo>
                    <a:pt x="4564802" y="2864422"/>
                    <a:pt x="4583235" y="2796139"/>
                    <a:pt x="4596946" y="2726040"/>
                  </a:cubicBezTo>
                  <a:cubicBezTo>
                    <a:pt x="4603756" y="2690991"/>
                    <a:pt x="4609204" y="2655306"/>
                    <a:pt x="4612927" y="2619257"/>
                  </a:cubicBezTo>
                  <a:cubicBezTo>
                    <a:pt x="4614017" y="2610268"/>
                    <a:pt x="4614743" y="2601188"/>
                    <a:pt x="4615561" y="2592198"/>
                  </a:cubicBezTo>
                  <a:cubicBezTo>
                    <a:pt x="4616287" y="2583118"/>
                    <a:pt x="4617195" y="2574220"/>
                    <a:pt x="4617558" y="2564595"/>
                  </a:cubicBezTo>
                  <a:lnTo>
                    <a:pt x="4620464" y="2507571"/>
                  </a:lnTo>
                  <a:cubicBezTo>
                    <a:pt x="4623097" y="2431479"/>
                    <a:pt x="4621462" y="2355297"/>
                    <a:pt x="4615470" y="2279568"/>
                  </a:cubicBezTo>
                  <a:cubicBezTo>
                    <a:pt x="4609658" y="2203748"/>
                    <a:pt x="4598490" y="2128564"/>
                    <a:pt x="4583416" y="2054379"/>
                  </a:cubicBezTo>
                  <a:cubicBezTo>
                    <a:pt x="4568162" y="1980194"/>
                    <a:pt x="4549094" y="1907008"/>
                    <a:pt x="4529026" y="1834639"/>
                  </a:cubicBezTo>
                  <a:cubicBezTo>
                    <a:pt x="4488983" y="1689810"/>
                    <a:pt x="4444762" y="1546888"/>
                    <a:pt x="4388556" y="1408324"/>
                  </a:cubicBezTo>
                  <a:cubicBezTo>
                    <a:pt x="4360407" y="1339133"/>
                    <a:pt x="4328990" y="1271213"/>
                    <a:pt x="4292851" y="1205927"/>
                  </a:cubicBezTo>
                  <a:cubicBezTo>
                    <a:pt x="4284043" y="1189492"/>
                    <a:pt x="4274327" y="1173511"/>
                    <a:pt x="4264975" y="1157439"/>
                  </a:cubicBezTo>
                  <a:cubicBezTo>
                    <a:pt x="4255350" y="1141458"/>
                    <a:pt x="4245361" y="1125749"/>
                    <a:pt x="4235646" y="1109859"/>
                  </a:cubicBezTo>
                  <a:lnTo>
                    <a:pt x="4204591" y="1063368"/>
                  </a:lnTo>
                  <a:lnTo>
                    <a:pt x="4172175" y="1017876"/>
                  </a:lnTo>
                  <a:cubicBezTo>
                    <a:pt x="4083462" y="898290"/>
                    <a:pt x="3979312" y="791326"/>
                    <a:pt x="3865265" y="697618"/>
                  </a:cubicBezTo>
                  <a:cubicBezTo>
                    <a:pt x="3751490" y="603638"/>
                    <a:pt x="3627909" y="521917"/>
                    <a:pt x="3495792" y="456267"/>
                  </a:cubicBezTo>
                  <a:cubicBezTo>
                    <a:pt x="3363766" y="390436"/>
                    <a:pt x="3224022" y="339950"/>
                    <a:pt x="3080011" y="304719"/>
                  </a:cubicBezTo>
                  <a:cubicBezTo>
                    <a:pt x="2935999" y="269397"/>
                    <a:pt x="2787992" y="249057"/>
                    <a:pt x="2638805" y="241884"/>
                  </a:cubicBezTo>
                  <a:cubicBezTo>
                    <a:pt x="2489345" y="234347"/>
                    <a:pt x="2340067" y="239341"/>
                    <a:pt x="2191696" y="257865"/>
                  </a:cubicBezTo>
                  <a:cubicBezTo>
                    <a:pt x="2043417" y="276479"/>
                    <a:pt x="1896500" y="307624"/>
                    <a:pt x="1752851" y="350120"/>
                  </a:cubicBezTo>
                  <a:cubicBezTo>
                    <a:pt x="1609112" y="392433"/>
                    <a:pt x="1468914" y="447187"/>
                    <a:pt x="1333074" y="510657"/>
                  </a:cubicBezTo>
                  <a:cubicBezTo>
                    <a:pt x="1060578" y="636236"/>
                    <a:pt x="806151" y="802767"/>
                    <a:pt x="582960" y="1003893"/>
                  </a:cubicBezTo>
                  <a:cubicBezTo>
                    <a:pt x="471728" y="1104774"/>
                    <a:pt x="368668" y="1214825"/>
                    <a:pt x="276322" y="1333049"/>
                  </a:cubicBezTo>
                  <a:cubicBezTo>
                    <a:pt x="183795" y="1451092"/>
                    <a:pt x="102164" y="1577669"/>
                    <a:pt x="33882" y="1711057"/>
                  </a:cubicBezTo>
                  <a:lnTo>
                    <a:pt x="0" y="1785501"/>
                  </a:lnTo>
                  <a:lnTo>
                    <a:pt x="0" y="1377082"/>
                  </a:lnTo>
                  <a:lnTo>
                    <a:pt x="111188" y="1208333"/>
                  </a:lnTo>
                  <a:cubicBezTo>
                    <a:pt x="206927" y="1076920"/>
                    <a:pt x="314732" y="954315"/>
                    <a:pt x="431321" y="841539"/>
                  </a:cubicBezTo>
                  <a:cubicBezTo>
                    <a:pt x="548183" y="728763"/>
                    <a:pt x="674488" y="625885"/>
                    <a:pt x="807876" y="533448"/>
                  </a:cubicBezTo>
                  <a:cubicBezTo>
                    <a:pt x="941446" y="441103"/>
                    <a:pt x="1082007" y="358837"/>
                    <a:pt x="1228743" y="288828"/>
                  </a:cubicBezTo>
                  <a:cubicBezTo>
                    <a:pt x="1522578" y="149811"/>
                    <a:pt x="1838931" y="57919"/>
                    <a:pt x="2163003" y="19056"/>
                  </a:cubicBezTo>
                  <a:cubicBezTo>
                    <a:pt x="2243998" y="9477"/>
                    <a:pt x="2325584" y="3529"/>
                    <a:pt x="2407249" y="116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00" name="Freeform: Shape 24599">
              <a:extLst>
                <a:ext uri="{FF2B5EF4-FFF2-40B4-BE49-F238E27FC236}">
                  <a16:creationId xmlns:a16="http://schemas.microsoft.com/office/drawing/2014/main" id="{B2935CA6-94DE-46EF-8BB1-9DB074B6C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960593"/>
              <a:ext cx="4814598" cy="4884231"/>
            </a:xfrm>
            <a:custGeom>
              <a:avLst/>
              <a:gdLst>
                <a:gd name="connsiteX0" fmla="*/ 2550817 w 4814598"/>
                <a:gd name="connsiteY0" fmla="*/ 544811 h 4884231"/>
                <a:gd name="connsiteX1" fmla="*/ 1694919 w 4814598"/>
                <a:gd name="connsiteY1" fmla="*/ 709526 h 4884231"/>
                <a:gd name="connsiteX2" fmla="*/ 932184 w 4814598"/>
                <a:gd name="connsiteY2" fmla="*/ 1163171 h 4884231"/>
                <a:gd name="connsiteX3" fmla="*/ 407894 w 4814598"/>
                <a:gd name="connsiteY3" fmla="*/ 1812768 h 4884231"/>
                <a:gd name="connsiteX4" fmla="*/ 220025 w 4814598"/>
                <a:gd name="connsiteY4" fmla="*/ 2558977 h 4884231"/>
                <a:gd name="connsiteX5" fmla="*/ 530204 w 4814598"/>
                <a:gd name="connsiteY5" fmla="*/ 3236995 h 4884231"/>
                <a:gd name="connsiteX6" fmla="*/ 697098 w 4814598"/>
                <a:gd name="connsiteY6" fmla="*/ 3471717 h 4884231"/>
                <a:gd name="connsiteX7" fmla="*/ 1333800 w 4814598"/>
                <a:gd name="connsiteY7" fmla="*/ 4121677 h 4884231"/>
                <a:gd name="connsiteX8" fmla="*/ 2170902 w 4814598"/>
                <a:gd name="connsiteY8" fmla="*/ 4339420 h 4884231"/>
                <a:gd name="connsiteX9" fmla="*/ 2709357 w 4814598"/>
                <a:gd name="connsiteY9" fmla="*/ 4200765 h 4884231"/>
                <a:gd name="connsiteX10" fmla="*/ 3290852 w 4814598"/>
                <a:gd name="connsiteY10" fmla="*/ 3800420 h 4884231"/>
                <a:gd name="connsiteX11" fmla="*/ 3434410 w 4814598"/>
                <a:gd name="connsiteY11" fmla="*/ 3689188 h 4884231"/>
                <a:gd name="connsiteX12" fmla="*/ 4069660 w 4814598"/>
                <a:gd name="connsiteY12" fmla="*/ 3124945 h 4884231"/>
                <a:gd name="connsiteX13" fmla="*/ 4269787 w 4814598"/>
                <a:gd name="connsiteY13" fmla="*/ 2558977 h 4884231"/>
                <a:gd name="connsiteX14" fmla="*/ 3797526 w 4814598"/>
                <a:gd name="connsiteY14" fmla="*/ 1099701 h 4884231"/>
                <a:gd name="connsiteX15" fmla="*/ 3273691 w 4814598"/>
                <a:gd name="connsiteY15" fmla="*/ 695179 h 4884231"/>
                <a:gd name="connsiteX16" fmla="*/ 2550817 w 4814598"/>
                <a:gd name="connsiteY16" fmla="*/ 544811 h 4884231"/>
                <a:gd name="connsiteX17" fmla="*/ 2550817 w 4814598"/>
                <a:gd name="connsiteY17" fmla="*/ 0 h 4884231"/>
                <a:gd name="connsiteX18" fmla="*/ 4814598 w 4814598"/>
                <a:gd name="connsiteY18" fmla="*/ 2558977 h 4884231"/>
                <a:gd name="connsiteX19" fmla="*/ 3626365 w 4814598"/>
                <a:gd name="connsiteY19" fmla="*/ 4229640 h 4884231"/>
                <a:gd name="connsiteX20" fmla="*/ 2170902 w 4814598"/>
                <a:gd name="connsiteY20" fmla="*/ 4884231 h 4884231"/>
                <a:gd name="connsiteX21" fmla="*/ 246267 w 4814598"/>
                <a:gd name="connsiteY21" fmla="*/ 3777538 h 4884231"/>
                <a:gd name="connsiteX22" fmla="*/ 40127 w 4814598"/>
                <a:gd name="connsiteY22" fmla="*/ 3489366 h 4884231"/>
                <a:gd name="connsiteX23" fmla="*/ 0 w 4814598"/>
                <a:gd name="connsiteY23" fmla="*/ 3432245 h 4884231"/>
                <a:gd name="connsiteX24" fmla="*/ 0 w 4814598"/>
                <a:gd name="connsiteY24" fmla="*/ 1432577 h 4884231"/>
                <a:gd name="connsiteX25" fmla="*/ 54624 w 4814598"/>
                <a:gd name="connsiteY25" fmla="*/ 1339196 h 4884231"/>
                <a:gd name="connsiteX26" fmla="*/ 2550817 w 4814598"/>
                <a:gd name="connsiteY26" fmla="*/ 0 h 48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4598" h="4884231">
                  <a:moveTo>
                    <a:pt x="2550817" y="544811"/>
                  </a:moveTo>
                  <a:cubicBezTo>
                    <a:pt x="2270966" y="544811"/>
                    <a:pt x="1974952" y="601744"/>
                    <a:pt x="1694919" y="709526"/>
                  </a:cubicBezTo>
                  <a:cubicBezTo>
                    <a:pt x="1417883" y="816127"/>
                    <a:pt x="1154103" y="973032"/>
                    <a:pt x="932184" y="1163171"/>
                  </a:cubicBezTo>
                  <a:cubicBezTo>
                    <a:pt x="710536" y="1353038"/>
                    <a:pt x="529296" y="1577682"/>
                    <a:pt x="407894" y="1812768"/>
                  </a:cubicBezTo>
                  <a:cubicBezTo>
                    <a:pt x="283223" y="2054210"/>
                    <a:pt x="220025" y="2305277"/>
                    <a:pt x="220025" y="2558977"/>
                  </a:cubicBezTo>
                  <a:cubicBezTo>
                    <a:pt x="220025" y="2801418"/>
                    <a:pt x="315095" y="2942070"/>
                    <a:pt x="530204" y="3236995"/>
                  </a:cubicBezTo>
                  <a:cubicBezTo>
                    <a:pt x="584050" y="3310817"/>
                    <a:pt x="639711" y="3387181"/>
                    <a:pt x="697098" y="3471717"/>
                  </a:cubicBezTo>
                  <a:cubicBezTo>
                    <a:pt x="900040" y="3770818"/>
                    <a:pt x="1108249" y="3983476"/>
                    <a:pt x="1333800" y="4121677"/>
                  </a:cubicBezTo>
                  <a:cubicBezTo>
                    <a:pt x="1572882" y="4268231"/>
                    <a:pt x="1846740" y="4339420"/>
                    <a:pt x="2170902" y="4339420"/>
                  </a:cubicBezTo>
                  <a:cubicBezTo>
                    <a:pt x="2354867" y="4339420"/>
                    <a:pt x="2525938" y="4295381"/>
                    <a:pt x="2709357" y="4200765"/>
                  </a:cubicBezTo>
                  <a:cubicBezTo>
                    <a:pt x="2897680" y="4103607"/>
                    <a:pt x="3084097" y="3961956"/>
                    <a:pt x="3290852" y="3800420"/>
                  </a:cubicBezTo>
                  <a:cubicBezTo>
                    <a:pt x="3339340" y="3762556"/>
                    <a:pt x="3387647" y="3725236"/>
                    <a:pt x="3434410" y="3689188"/>
                  </a:cubicBezTo>
                  <a:cubicBezTo>
                    <a:pt x="3682844" y="3497505"/>
                    <a:pt x="3917476" y="3316446"/>
                    <a:pt x="4069660" y="3124945"/>
                  </a:cubicBezTo>
                  <a:cubicBezTo>
                    <a:pt x="4209948" y="2948426"/>
                    <a:pt x="4269787" y="2779172"/>
                    <a:pt x="4269787" y="2558977"/>
                  </a:cubicBezTo>
                  <a:cubicBezTo>
                    <a:pt x="4269787" y="1980933"/>
                    <a:pt x="4102076" y="1462636"/>
                    <a:pt x="3797526" y="1099701"/>
                  </a:cubicBezTo>
                  <a:cubicBezTo>
                    <a:pt x="3650427" y="924453"/>
                    <a:pt x="3474272" y="788342"/>
                    <a:pt x="3273691" y="695179"/>
                  </a:cubicBezTo>
                  <a:cubicBezTo>
                    <a:pt x="3058944" y="595388"/>
                    <a:pt x="2815686" y="544811"/>
                    <a:pt x="2550817" y="544811"/>
                  </a:cubicBezTo>
                  <a:close/>
                  <a:moveTo>
                    <a:pt x="2550817" y="0"/>
                  </a:moveTo>
                  <a:cubicBezTo>
                    <a:pt x="3970050" y="0"/>
                    <a:pt x="4814598" y="1145647"/>
                    <a:pt x="4814598" y="2558977"/>
                  </a:cubicBezTo>
                  <a:cubicBezTo>
                    <a:pt x="4814598" y="3376738"/>
                    <a:pt x="4225839" y="3761193"/>
                    <a:pt x="3626365" y="4229640"/>
                  </a:cubicBezTo>
                  <a:cubicBezTo>
                    <a:pt x="3189699" y="4570874"/>
                    <a:pt x="2769014" y="4884231"/>
                    <a:pt x="2170902" y="4884231"/>
                  </a:cubicBezTo>
                  <a:cubicBezTo>
                    <a:pt x="1283950" y="4884231"/>
                    <a:pt x="708085" y="4458279"/>
                    <a:pt x="246267" y="3777538"/>
                  </a:cubicBezTo>
                  <a:cubicBezTo>
                    <a:pt x="176985" y="3675432"/>
                    <a:pt x="106654" y="3581344"/>
                    <a:pt x="40127" y="3489366"/>
                  </a:cubicBezTo>
                  <a:lnTo>
                    <a:pt x="0" y="3432245"/>
                  </a:lnTo>
                  <a:lnTo>
                    <a:pt x="0" y="1432577"/>
                  </a:lnTo>
                  <a:lnTo>
                    <a:pt x="54624" y="1339196"/>
                  </a:lnTo>
                  <a:cubicBezTo>
                    <a:pt x="578230" y="541497"/>
                    <a:pt x="1569352" y="0"/>
                    <a:pt x="255081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01" name="Freeform: Shape 24600">
              <a:extLst>
                <a:ext uri="{FF2B5EF4-FFF2-40B4-BE49-F238E27FC236}">
                  <a16:creationId xmlns:a16="http://schemas.microsoft.com/office/drawing/2014/main" id="{2352A8D1-612B-42BB-A925-A3EF53F72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960593"/>
              <a:ext cx="4814598" cy="4884231"/>
            </a:xfrm>
            <a:custGeom>
              <a:avLst/>
              <a:gdLst>
                <a:gd name="connsiteX0" fmla="*/ 2550817 w 4814598"/>
                <a:gd name="connsiteY0" fmla="*/ 454009 h 4884231"/>
                <a:gd name="connsiteX1" fmla="*/ 1662321 w 4814598"/>
                <a:gd name="connsiteY1" fmla="*/ 624807 h 4884231"/>
                <a:gd name="connsiteX2" fmla="*/ 873072 w 4814598"/>
                <a:gd name="connsiteY2" fmla="*/ 1094253 h 4884231"/>
                <a:gd name="connsiteX3" fmla="*/ 327171 w 4814598"/>
                <a:gd name="connsiteY3" fmla="*/ 1771181 h 4884231"/>
                <a:gd name="connsiteX4" fmla="*/ 129223 w 4814598"/>
                <a:gd name="connsiteY4" fmla="*/ 2558977 h 4884231"/>
                <a:gd name="connsiteX5" fmla="*/ 456836 w 4814598"/>
                <a:gd name="connsiteY5" fmla="*/ 3290477 h 4884231"/>
                <a:gd name="connsiteX6" fmla="*/ 621914 w 4814598"/>
                <a:gd name="connsiteY6" fmla="*/ 3522657 h 4884231"/>
                <a:gd name="connsiteX7" fmla="*/ 2170902 w 4814598"/>
                <a:gd name="connsiteY7" fmla="*/ 4430222 h 4884231"/>
                <a:gd name="connsiteX8" fmla="*/ 3346786 w 4814598"/>
                <a:gd name="connsiteY8" fmla="*/ 3871881 h 4884231"/>
                <a:gd name="connsiteX9" fmla="*/ 3489890 w 4814598"/>
                <a:gd name="connsiteY9" fmla="*/ 3761012 h 4884231"/>
                <a:gd name="connsiteX10" fmla="*/ 4140757 w 4814598"/>
                <a:gd name="connsiteY10" fmla="*/ 3181424 h 4884231"/>
                <a:gd name="connsiteX11" fmla="*/ 4360589 w 4814598"/>
                <a:gd name="connsiteY11" fmla="*/ 2558977 h 4884231"/>
                <a:gd name="connsiteX12" fmla="*/ 3867171 w 4814598"/>
                <a:gd name="connsiteY12" fmla="*/ 1041315 h 4884231"/>
                <a:gd name="connsiteX13" fmla="*/ 3312009 w 4814598"/>
                <a:gd name="connsiteY13" fmla="*/ 612822 h 4884231"/>
                <a:gd name="connsiteX14" fmla="*/ 2550817 w 4814598"/>
                <a:gd name="connsiteY14" fmla="*/ 454009 h 4884231"/>
                <a:gd name="connsiteX15" fmla="*/ 2550817 w 4814598"/>
                <a:gd name="connsiteY15" fmla="*/ 0 h 4884231"/>
                <a:gd name="connsiteX16" fmla="*/ 4814598 w 4814598"/>
                <a:gd name="connsiteY16" fmla="*/ 2558977 h 4884231"/>
                <a:gd name="connsiteX17" fmla="*/ 3626365 w 4814598"/>
                <a:gd name="connsiteY17" fmla="*/ 4229640 h 4884231"/>
                <a:gd name="connsiteX18" fmla="*/ 2170902 w 4814598"/>
                <a:gd name="connsiteY18" fmla="*/ 4884231 h 4884231"/>
                <a:gd name="connsiteX19" fmla="*/ 246267 w 4814598"/>
                <a:gd name="connsiteY19" fmla="*/ 3777538 h 4884231"/>
                <a:gd name="connsiteX20" fmla="*/ 40127 w 4814598"/>
                <a:gd name="connsiteY20" fmla="*/ 3489366 h 4884231"/>
                <a:gd name="connsiteX21" fmla="*/ 0 w 4814598"/>
                <a:gd name="connsiteY21" fmla="*/ 3432245 h 4884231"/>
                <a:gd name="connsiteX22" fmla="*/ 0 w 4814598"/>
                <a:gd name="connsiteY22" fmla="*/ 1432577 h 4884231"/>
                <a:gd name="connsiteX23" fmla="*/ 54624 w 4814598"/>
                <a:gd name="connsiteY23" fmla="*/ 1339196 h 4884231"/>
                <a:gd name="connsiteX24" fmla="*/ 2550817 w 4814598"/>
                <a:gd name="connsiteY24" fmla="*/ 0 h 48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4598" h="4884231">
                  <a:moveTo>
                    <a:pt x="2550817" y="454009"/>
                  </a:moveTo>
                  <a:cubicBezTo>
                    <a:pt x="2255802" y="454009"/>
                    <a:pt x="1956792" y="511396"/>
                    <a:pt x="1662321" y="624807"/>
                  </a:cubicBezTo>
                  <a:cubicBezTo>
                    <a:pt x="1375660" y="735041"/>
                    <a:pt x="1102800" y="897394"/>
                    <a:pt x="873072" y="1094253"/>
                  </a:cubicBezTo>
                  <a:cubicBezTo>
                    <a:pt x="639348" y="1294471"/>
                    <a:pt x="455656" y="1522293"/>
                    <a:pt x="327171" y="1771181"/>
                  </a:cubicBezTo>
                  <a:cubicBezTo>
                    <a:pt x="195872" y="2025607"/>
                    <a:pt x="129223" y="2290658"/>
                    <a:pt x="129223" y="2558977"/>
                  </a:cubicBezTo>
                  <a:cubicBezTo>
                    <a:pt x="129223" y="2829294"/>
                    <a:pt x="235552" y="2987108"/>
                    <a:pt x="456836" y="3290477"/>
                  </a:cubicBezTo>
                  <a:cubicBezTo>
                    <a:pt x="510228" y="3363663"/>
                    <a:pt x="565435" y="3439392"/>
                    <a:pt x="621914" y="3522657"/>
                  </a:cubicBezTo>
                  <a:cubicBezTo>
                    <a:pt x="1053495" y="4158815"/>
                    <a:pt x="1516766" y="4430222"/>
                    <a:pt x="2170902" y="4430222"/>
                  </a:cubicBezTo>
                  <a:cubicBezTo>
                    <a:pt x="2600213" y="4430222"/>
                    <a:pt x="2915205" y="4209119"/>
                    <a:pt x="3346786" y="3871881"/>
                  </a:cubicBezTo>
                  <a:cubicBezTo>
                    <a:pt x="3395002" y="3834198"/>
                    <a:pt x="3443218" y="3796969"/>
                    <a:pt x="3489890" y="3761012"/>
                  </a:cubicBezTo>
                  <a:cubicBezTo>
                    <a:pt x="3742864" y="3565879"/>
                    <a:pt x="3981763" y="3381551"/>
                    <a:pt x="4140757" y="3181424"/>
                  </a:cubicBezTo>
                  <a:cubicBezTo>
                    <a:pt x="4292760" y="2990104"/>
                    <a:pt x="4360589" y="2798149"/>
                    <a:pt x="4360589" y="2558977"/>
                  </a:cubicBezTo>
                  <a:cubicBezTo>
                    <a:pt x="4360589" y="1959594"/>
                    <a:pt x="4185341" y="1420595"/>
                    <a:pt x="3867171" y="1041315"/>
                  </a:cubicBezTo>
                  <a:cubicBezTo>
                    <a:pt x="3711446" y="855807"/>
                    <a:pt x="3524667" y="711614"/>
                    <a:pt x="3312009" y="612822"/>
                  </a:cubicBezTo>
                  <a:cubicBezTo>
                    <a:pt x="3085095" y="507491"/>
                    <a:pt x="2829034" y="454009"/>
                    <a:pt x="2550817" y="454009"/>
                  </a:cubicBezTo>
                  <a:close/>
                  <a:moveTo>
                    <a:pt x="2550817" y="0"/>
                  </a:moveTo>
                  <a:cubicBezTo>
                    <a:pt x="3970050" y="0"/>
                    <a:pt x="4814598" y="1145647"/>
                    <a:pt x="4814598" y="2558977"/>
                  </a:cubicBezTo>
                  <a:cubicBezTo>
                    <a:pt x="4814598" y="3376738"/>
                    <a:pt x="4225839" y="3761193"/>
                    <a:pt x="3626365" y="4229640"/>
                  </a:cubicBezTo>
                  <a:cubicBezTo>
                    <a:pt x="3189699" y="4570874"/>
                    <a:pt x="2769014" y="4884231"/>
                    <a:pt x="2170902" y="4884231"/>
                  </a:cubicBezTo>
                  <a:cubicBezTo>
                    <a:pt x="1283950" y="4884231"/>
                    <a:pt x="708085" y="4458279"/>
                    <a:pt x="246267" y="3777538"/>
                  </a:cubicBezTo>
                  <a:cubicBezTo>
                    <a:pt x="176985" y="3675432"/>
                    <a:pt x="106654" y="3581344"/>
                    <a:pt x="40127" y="3489366"/>
                  </a:cubicBezTo>
                  <a:lnTo>
                    <a:pt x="0" y="3432245"/>
                  </a:lnTo>
                  <a:lnTo>
                    <a:pt x="0" y="1432577"/>
                  </a:lnTo>
                  <a:lnTo>
                    <a:pt x="54624" y="1339196"/>
                  </a:lnTo>
                  <a:cubicBezTo>
                    <a:pt x="578230" y="541497"/>
                    <a:pt x="1569352" y="0"/>
                    <a:pt x="255081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24602" name="Freeform: Shape 24601">
              <a:extLst>
                <a:ext uri="{FF2B5EF4-FFF2-40B4-BE49-F238E27FC236}">
                  <a16:creationId xmlns:a16="http://schemas.microsoft.com/office/drawing/2014/main" id="{0858A699-36FD-4E40-A79C-7B11883C9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96695"/>
              <a:ext cx="4850918" cy="5212025"/>
            </a:xfrm>
            <a:custGeom>
              <a:avLst/>
              <a:gdLst>
                <a:gd name="connsiteX0" fmla="*/ 2244906 w 4850918"/>
                <a:gd name="connsiteY0" fmla="*/ 0 h 5212025"/>
                <a:gd name="connsiteX1" fmla="*/ 4850918 w 4850918"/>
                <a:gd name="connsiteY1" fmla="*/ 2606013 h 5212025"/>
                <a:gd name="connsiteX2" fmla="*/ 2244906 w 4850918"/>
                <a:gd name="connsiteY2" fmla="*/ 5212025 h 5212025"/>
                <a:gd name="connsiteX3" fmla="*/ 83949 w 4850918"/>
                <a:gd name="connsiteY3" fmla="*/ 4063077 h 5212025"/>
                <a:gd name="connsiteX4" fmla="*/ 0 w 4850918"/>
                <a:gd name="connsiteY4" fmla="*/ 3924890 h 5212025"/>
                <a:gd name="connsiteX5" fmla="*/ 0 w 4850918"/>
                <a:gd name="connsiteY5" fmla="*/ 3598606 h 5212025"/>
                <a:gd name="connsiteX6" fmla="*/ 15357 w 4850918"/>
                <a:gd name="connsiteY6" fmla="*/ 3619452 h 5212025"/>
                <a:gd name="connsiteX7" fmla="*/ 107340 w 4850918"/>
                <a:gd name="connsiteY7" fmla="*/ 3738402 h 5212025"/>
                <a:gd name="connsiteX8" fmla="*/ 168177 w 4850918"/>
                <a:gd name="connsiteY8" fmla="*/ 3816401 h 5212025"/>
                <a:gd name="connsiteX9" fmla="*/ 245086 w 4850918"/>
                <a:gd name="connsiteY9" fmla="*/ 3916919 h 5212025"/>
                <a:gd name="connsiteX10" fmla="*/ 284403 w 4850918"/>
                <a:gd name="connsiteY10" fmla="*/ 3970310 h 5212025"/>
                <a:gd name="connsiteX11" fmla="*/ 319634 w 4850918"/>
                <a:gd name="connsiteY11" fmla="*/ 4018253 h 5212025"/>
                <a:gd name="connsiteX12" fmla="*/ 319816 w 4850918"/>
                <a:gd name="connsiteY12" fmla="*/ 4018435 h 5212025"/>
                <a:gd name="connsiteX13" fmla="*/ 319998 w 4850918"/>
                <a:gd name="connsiteY13" fmla="*/ 4018617 h 5212025"/>
                <a:gd name="connsiteX14" fmla="*/ 381652 w 4850918"/>
                <a:gd name="connsiteY14" fmla="*/ 4099884 h 5212025"/>
                <a:gd name="connsiteX15" fmla="*/ 393547 w 4850918"/>
                <a:gd name="connsiteY15" fmla="*/ 4115230 h 5212025"/>
                <a:gd name="connsiteX16" fmla="*/ 399540 w 4850918"/>
                <a:gd name="connsiteY16" fmla="*/ 4122676 h 5212025"/>
                <a:gd name="connsiteX17" fmla="*/ 470547 w 4850918"/>
                <a:gd name="connsiteY17" fmla="*/ 4208756 h 5212025"/>
                <a:gd name="connsiteX18" fmla="*/ 633445 w 4850918"/>
                <a:gd name="connsiteY18" fmla="*/ 4384730 h 5212025"/>
                <a:gd name="connsiteX19" fmla="*/ 997833 w 4850918"/>
                <a:gd name="connsiteY19" fmla="*/ 4677384 h 5212025"/>
                <a:gd name="connsiteX20" fmla="*/ 1198505 w 4850918"/>
                <a:gd name="connsiteY20" fmla="*/ 4786982 h 5212025"/>
                <a:gd name="connsiteX21" fmla="*/ 1198687 w 4850918"/>
                <a:gd name="connsiteY21" fmla="*/ 4787073 h 5212025"/>
                <a:gd name="connsiteX22" fmla="*/ 1198869 w 4850918"/>
                <a:gd name="connsiteY22" fmla="*/ 4787164 h 5212025"/>
                <a:gd name="connsiteX23" fmla="*/ 1410709 w 4850918"/>
                <a:gd name="connsiteY23" fmla="*/ 4869975 h 5212025"/>
                <a:gd name="connsiteX24" fmla="*/ 1631902 w 4850918"/>
                <a:gd name="connsiteY24" fmla="*/ 4927271 h 5212025"/>
                <a:gd name="connsiteX25" fmla="*/ 1744134 w 4850918"/>
                <a:gd name="connsiteY25" fmla="*/ 4946157 h 5212025"/>
                <a:gd name="connsiteX26" fmla="*/ 1856819 w 4850918"/>
                <a:gd name="connsiteY26" fmla="*/ 4958961 h 5212025"/>
                <a:gd name="connsiteX27" fmla="*/ 2090089 w 4850918"/>
                <a:gd name="connsiteY27" fmla="*/ 4969130 h 5212025"/>
                <a:gd name="connsiteX28" fmla="*/ 2101802 w 4850918"/>
                <a:gd name="connsiteY28" fmla="*/ 4969130 h 5212025"/>
                <a:gd name="connsiteX29" fmla="*/ 2117238 w 4850918"/>
                <a:gd name="connsiteY29" fmla="*/ 4969221 h 5212025"/>
                <a:gd name="connsiteX30" fmla="*/ 2147294 w 4850918"/>
                <a:gd name="connsiteY30" fmla="*/ 4968767 h 5212025"/>
                <a:gd name="connsiteX31" fmla="*/ 2147566 w 4850918"/>
                <a:gd name="connsiteY31" fmla="*/ 4968767 h 5212025"/>
                <a:gd name="connsiteX32" fmla="*/ 2147838 w 4850918"/>
                <a:gd name="connsiteY32" fmla="*/ 4968767 h 5212025"/>
                <a:gd name="connsiteX33" fmla="*/ 2176078 w 4850918"/>
                <a:gd name="connsiteY33" fmla="*/ 4968041 h 5212025"/>
                <a:gd name="connsiteX34" fmla="*/ 2204499 w 4850918"/>
                <a:gd name="connsiteY34" fmla="*/ 4966588 h 5212025"/>
                <a:gd name="connsiteX35" fmla="*/ 2315822 w 4850918"/>
                <a:gd name="connsiteY35" fmla="*/ 4956872 h 5212025"/>
                <a:gd name="connsiteX36" fmla="*/ 2746222 w 4850918"/>
                <a:gd name="connsiteY36" fmla="*/ 4840555 h 5212025"/>
                <a:gd name="connsiteX37" fmla="*/ 2950617 w 4850918"/>
                <a:gd name="connsiteY37" fmla="*/ 4739220 h 5212025"/>
                <a:gd name="connsiteX38" fmla="*/ 3148929 w 4850918"/>
                <a:gd name="connsiteY38" fmla="*/ 4615367 h 5212025"/>
                <a:gd name="connsiteX39" fmla="*/ 3342791 w 4850918"/>
                <a:gd name="connsiteY39" fmla="*/ 4474533 h 5212025"/>
                <a:gd name="connsiteX40" fmla="*/ 3438496 w 4850918"/>
                <a:gd name="connsiteY40" fmla="*/ 4399894 h 5212025"/>
                <a:gd name="connsiteX41" fmla="*/ 3536108 w 4850918"/>
                <a:gd name="connsiteY41" fmla="*/ 4321804 h 5212025"/>
                <a:gd name="connsiteX42" fmla="*/ 3700641 w 4850918"/>
                <a:gd name="connsiteY42" fmla="*/ 4192956 h 5212025"/>
                <a:gd name="connsiteX43" fmla="*/ 3927282 w 4850918"/>
                <a:gd name="connsiteY43" fmla="*/ 4014258 h 5212025"/>
                <a:gd name="connsiteX44" fmla="*/ 4279230 w 4850918"/>
                <a:gd name="connsiteY44" fmla="*/ 3693909 h 5212025"/>
                <a:gd name="connsiteX45" fmla="*/ 4424785 w 4850918"/>
                <a:gd name="connsiteY45" fmla="*/ 3517209 h 5212025"/>
                <a:gd name="connsiteX46" fmla="*/ 4539922 w 4850918"/>
                <a:gd name="connsiteY46" fmla="*/ 3324800 h 5212025"/>
                <a:gd name="connsiteX47" fmla="*/ 4660234 w 4850918"/>
                <a:gd name="connsiteY47" fmla="*/ 2893945 h 5212025"/>
                <a:gd name="connsiteX48" fmla="*/ 4667045 w 4850918"/>
                <a:gd name="connsiteY48" fmla="*/ 2779081 h 5212025"/>
                <a:gd name="connsiteX49" fmla="*/ 4667135 w 4850918"/>
                <a:gd name="connsiteY49" fmla="*/ 2774632 h 5212025"/>
                <a:gd name="connsiteX50" fmla="*/ 4667408 w 4850918"/>
                <a:gd name="connsiteY50" fmla="*/ 2719787 h 5212025"/>
                <a:gd name="connsiteX51" fmla="*/ 4667317 w 4850918"/>
                <a:gd name="connsiteY51" fmla="*/ 2702444 h 5212025"/>
                <a:gd name="connsiteX52" fmla="*/ 4666772 w 4850918"/>
                <a:gd name="connsiteY52" fmla="*/ 2658950 h 5212025"/>
                <a:gd name="connsiteX53" fmla="*/ 4654787 w 4850918"/>
                <a:gd name="connsiteY53" fmla="*/ 2416691 h 5212025"/>
                <a:gd name="connsiteX54" fmla="*/ 4581781 w 4850918"/>
                <a:gd name="connsiteY54" fmla="*/ 1936985 h 5212025"/>
                <a:gd name="connsiteX55" fmla="*/ 4435046 w 4850918"/>
                <a:gd name="connsiteY55" fmla="*/ 1474894 h 5212025"/>
                <a:gd name="connsiteX56" fmla="*/ 4386104 w 4850918"/>
                <a:gd name="connsiteY56" fmla="*/ 1364116 h 5212025"/>
                <a:gd name="connsiteX57" fmla="*/ 4331623 w 4850918"/>
                <a:gd name="connsiteY57" fmla="*/ 1255698 h 5212025"/>
                <a:gd name="connsiteX58" fmla="*/ 4206861 w 4850918"/>
                <a:gd name="connsiteY58" fmla="*/ 1048216 h 5212025"/>
                <a:gd name="connsiteX59" fmla="*/ 3895592 w 4850918"/>
                <a:gd name="connsiteY59" fmla="*/ 681922 h 5212025"/>
                <a:gd name="connsiteX60" fmla="*/ 3710356 w 4850918"/>
                <a:gd name="connsiteY60" fmla="*/ 530192 h 5212025"/>
                <a:gd name="connsiteX61" fmla="*/ 3507777 w 4850918"/>
                <a:gd name="connsiteY61" fmla="*/ 403705 h 5212025"/>
                <a:gd name="connsiteX62" fmla="*/ 3065936 w 4850918"/>
                <a:gd name="connsiteY62" fmla="*/ 232543 h 5212025"/>
                <a:gd name="connsiteX63" fmla="*/ 2834573 w 4850918"/>
                <a:gd name="connsiteY63" fmla="*/ 187233 h 5212025"/>
                <a:gd name="connsiteX64" fmla="*/ 2601212 w 4850918"/>
                <a:gd name="connsiteY64" fmla="*/ 166894 h 5212025"/>
                <a:gd name="connsiteX65" fmla="*/ 2499332 w 4850918"/>
                <a:gd name="connsiteY65" fmla="*/ 164715 h 5212025"/>
                <a:gd name="connsiteX66" fmla="*/ 2131857 w 4850918"/>
                <a:gd name="connsiteY66" fmla="*/ 192046 h 5212025"/>
                <a:gd name="connsiteX67" fmla="*/ 1901130 w 4850918"/>
                <a:gd name="connsiteY67" fmla="*/ 237084 h 5212025"/>
                <a:gd name="connsiteX68" fmla="*/ 1674579 w 4850918"/>
                <a:gd name="connsiteY68" fmla="*/ 301553 h 5212025"/>
                <a:gd name="connsiteX69" fmla="*/ 1453477 w 4850918"/>
                <a:gd name="connsiteY69" fmla="*/ 383819 h 5212025"/>
                <a:gd name="connsiteX70" fmla="*/ 1238821 w 4850918"/>
                <a:gd name="connsiteY70" fmla="*/ 483338 h 5212025"/>
                <a:gd name="connsiteX71" fmla="*/ 831666 w 4850918"/>
                <a:gd name="connsiteY71" fmla="*/ 727777 h 5212025"/>
                <a:gd name="connsiteX72" fmla="*/ 735416 w 4850918"/>
                <a:gd name="connsiteY72" fmla="*/ 798148 h 5212025"/>
                <a:gd name="connsiteX73" fmla="*/ 735234 w 4850918"/>
                <a:gd name="connsiteY73" fmla="*/ 798330 h 5212025"/>
                <a:gd name="connsiteX74" fmla="*/ 735053 w 4850918"/>
                <a:gd name="connsiteY74" fmla="*/ 798511 h 5212025"/>
                <a:gd name="connsiteX75" fmla="*/ 695554 w 4850918"/>
                <a:gd name="connsiteY75" fmla="*/ 828748 h 5212025"/>
                <a:gd name="connsiteX76" fmla="*/ 687563 w 4850918"/>
                <a:gd name="connsiteY76" fmla="*/ 835014 h 5212025"/>
                <a:gd name="connsiteX77" fmla="*/ 641254 w 4850918"/>
                <a:gd name="connsiteY77" fmla="*/ 871970 h 5212025"/>
                <a:gd name="connsiteX78" fmla="*/ 461013 w 4850918"/>
                <a:gd name="connsiteY78" fmla="*/ 1030147 h 5212025"/>
                <a:gd name="connsiteX79" fmla="*/ 139938 w 4850918"/>
                <a:gd name="connsiteY79" fmla="*/ 1388360 h 5212025"/>
                <a:gd name="connsiteX80" fmla="*/ 3281 w 4850918"/>
                <a:gd name="connsiteY80" fmla="*/ 1587670 h 5212025"/>
                <a:gd name="connsiteX81" fmla="*/ 0 w 4850918"/>
                <a:gd name="connsiteY81" fmla="*/ 1593348 h 5212025"/>
                <a:gd name="connsiteX82" fmla="*/ 0 w 4850918"/>
                <a:gd name="connsiteY82" fmla="*/ 1287136 h 5212025"/>
                <a:gd name="connsiteX83" fmla="*/ 83949 w 4850918"/>
                <a:gd name="connsiteY83" fmla="*/ 1148949 h 5212025"/>
                <a:gd name="connsiteX84" fmla="*/ 2244906 w 4850918"/>
                <a:gd name="connsiteY84" fmla="*/ 0 h 521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50918" h="5212025">
                  <a:moveTo>
                    <a:pt x="2244906" y="0"/>
                  </a:moveTo>
                  <a:cubicBezTo>
                    <a:pt x="3684206" y="0"/>
                    <a:pt x="4850918" y="1166713"/>
                    <a:pt x="4850918" y="2606013"/>
                  </a:cubicBezTo>
                  <a:cubicBezTo>
                    <a:pt x="4850918" y="4045313"/>
                    <a:pt x="3684206" y="5212025"/>
                    <a:pt x="2244906" y="5212025"/>
                  </a:cubicBezTo>
                  <a:cubicBezTo>
                    <a:pt x="1345344" y="5212025"/>
                    <a:pt x="552260" y="4756278"/>
                    <a:pt x="83949" y="4063077"/>
                  </a:cubicBezTo>
                  <a:lnTo>
                    <a:pt x="0" y="3924890"/>
                  </a:lnTo>
                  <a:lnTo>
                    <a:pt x="0" y="3598606"/>
                  </a:lnTo>
                  <a:lnTo>
                    <a:pt x="15357" y="3619452"/>
                  </a:lnTo>
                  <a:cubicBezTo>
                    <a:pt x="45413" y="3659314"/>
                    <a:pt x="76921" y="3699539"/>
                    <a:pt x="107340" y="3738402"/>
                  </a:cubicBezTo>
                  <a:cubicBezTo>
                    <a:pt x="127316" y="3763917"/>
                    <a:pt x="148019" y="3790250"/>
                    <a:pt x="168177" y="3816401"/>
                  </a:cubicBezTo>
                  <a:cubicBezTo>
                    <a:pt x="189334" y="3843732"/>
                    <a:pt x="217210" y="3879781"/>
                    <a:pt x="245086" y="3916919"/>
                  </a:cubicBezTo>
                  <a:cubicBezTo>
                    <a:pt x="258343" y="3934443"/>
                    <a:pt x="271600" y="3952695"/>
                    <a:pt x="284403" y="3970310"/>
                  </a:cubicBezTo>
                  <a:cubicBezTo>
                    <a:pt x="296571" y="3987018"/>
                    <a:pt x="308102" y="4002908"/>
                    <a:pt x="319634" y="4018253"/>
                  </a:cubicBezTo>
                  <a:lnTo>
                    <a:pt x="319816" y="4018435"/>
                  </a:lnTo>
                  <a:lnTo>
                    <a:pt x="319998" y="4018617"/>
                  </a:lnTo>
                  <a:cubicBezTo>
                    <a:pt x="339883" y="4045948"/>
                    <a:pt x="361131" y="4073370"/>
                    <a:pt x="381652" y="4099884"/>
                  </a:cubicBezTo>
                  <a:lnTo>
                    <a:pt x="393547" y="4115230"/>
                  </a:lnTo>
                  <a:lnTo>
                    <a:pt x="399540" y="4122676"/>
                  </a:lnTo>
                  <a:cubicBezTo>
                    <a:pt x="422604" y="4151187"/>
                    <a:pt x="446303" y="4180698"/>
                    <a:pt x="470547" y="4208756"/>
                  </a:cubicBezTo>
                  <a:cubicBezTo>
                    <a:pt x="523848" y="4271228"/>
                    <a:pt x="578692" y="4330430"/>
                    <a:pt x="633445" y="4384730"/>
                  </a:cubicBezTo>
                  <a:cubicBezTo>
                    <a:pt x="750035" y="4499776"/>
                    <a:pt x="872708" y="4598296"/>
                    <a:pt x="997833" y="4677384"/>
                  </a:cubicBezTo>
                  <a:cubicBezTo>
                    <a:pt x="1068659" y="4721786"/>
                    <a:pt x="1134218" y="4757653"/>
                    <a:pt x="1198505" y="4786982"/>
                  </a:cubicBezTo>
                  <a:lnTo>
                    <a:pt x="1198687" y="4787073"/>
                  </a:lnTo>
                  <a:lnTo>
                    <a:pt x="1198869" y="4787164"/>
                  </a:lnTo>
                  <a:cubicBezTo>
                    <a:pt x="1264246" y="4817945"/>
                    <a:pt x="1335525" y="4845821"/>
                    <a:pt x="1410709" y="4869975"/>
                  </a:cubicBezTo>
                  <a:cubicBezTo>
                    <a:pt x="1479900" y="4892221"/>
                    <a:pt x="1554358" y="4911562"/>
                    <a:pt x="1631902" y="4927271"/>
                  </a:cubicBezTo>
                  <a:cubicBezTo>
                    <a:pt x="1667588" y="4934353"/>
                    <a:pt x="1705452" y="4940709"/>
                    <a:pt x="1744134" y="4946157"/>
                  </a:cubicBezTo>
                  <a:cubicBezTo>
                    <a:pt x="1780454" y="4951243"/>
                    <a:pt x="1818409" y="4955510"/>
                    <a:pt x="1856819" y="4958961"/>
                  </a:cubicBezTo>
                  <a:cubicBezTo>
                    <a:pt x="1930277" y="4965680"/>
                    <a:pt x="2006551" y="4968949"/>
                    <a:pt x="2090089" y="4969130"/>
                  </a:cubicBezTo>
                  <a:lnTo>
                    <a:pt x="2101802" y="4969130"/>
                  </a:lnTo>
                  <a:cubicBezTo>
                    <a:pt x="2106978" y="4969221"/>
                    <a:pt x="2112063" y="4969221"/>
                    <a:pt x="2117238" y="4969221"/>
                  </a:cubicBezTo>
                  <a:cubicBezTo>
                    <a:pt x="2129678" y="4969221"/>
                    <a:pt x="2138940" y="4969130"/>
                    <a:pt x="2147294" y="4968767"/>
                  </a:cubicBezTo>
                  <a:lnTo>
                    <a:pt x="2147566" y="4968767"/>
                  </a:lnTo>
                  <a:lnTo>
                    <a:pt x="2147838" y="4968767"/>
                  </a:lnTo>
                  <a:lnTo>
                    <a:pt x="2176078" y="4968041"/>
                  </a:lnTo>
                  <a:lnTo>
                    <a:pt x="2204499" y="4966588"/>
                  </a:lnTo>
                  <a:cubicBezTo>
                    <a:pt x="2236824" y="4965135"/>
                    <a:pt x="2271238" y="4962138"/>
                    <a:pt x="2315822" y="4956872"/>
                  </a:cubicBezTo>
                  <a:cubicBezTo>
                    <a:pt x="2460651" y="4939166"/>
                    <a:pt x="2605480" y="4900030"/>
                    <a:pt x="2746222" y="4840555"/>
                  </a:cubicBezTo>
                  <a:cubicBezTo>
                    <a:pt x="2810783" y="4813587"/>
                    <a:pt x="2877613" y="4780444"/>
                    <a:pt x="2950617" y="4739220"/>
                  </a:cubicBezTo>
                  <a:cubicBezTo>
                    <a:pt x="3013452" y="4703989"/>
                    <a:pt x="3078285" y="4663492"/>
                    <a:pt x="3148929" y="4615367"/>
                  </a:cubicBezTo>
                  <a:cubicBezTo>
                    <a:pt x="3207042" y="4575777"/>
                    <a:pt x="3268696" y="4531012"/>
                    <a:pt x="3342791" y="4474533"/>
                  </a:cubicBezTo>
                  <a:cubicBezTo>
                    <a:pt x="3375298" y="4449835"/>
                    <a:pt x="3408077" y="4423956"/>
                    <a:pt x="3438496" y="4399894"/>
                  </a:cubicBezTo>
                  <a:lnTo>
                    <a:pt x="3536108" y="4321804"/>
                  </a:lnTo>
                  <a:cubicBezTo>
                    <a:pt x="3591043" y="4278219"/>
                    <a:pt x="3646795" y="4234907"/>
                    <a:pt x="3700641" y="4192956"/>
                  </a:cubicBezTo>
                  <a:cubicBezTo>
                    <a:pt x="3775643" y="4134571"/>
                    <a:pt x="3853279" y="4074187"/>
                    <a:pt x="3927282" y="4014258"/>
                  </a:cubicBezTo>
                  <a:cubicBezTo>
                    <a:pt x="4077741" y="3892493"/>
                    <a:pt x="4186340" y="3793610"/>
                    <a:pt x="4279230" y="3693909"/>
                  </a:cubicBezTo>
                  <a:cubicBezTo>
                    <a:pt x="4335800" y="3632800"/>
                    <a:pt x="4383471" y="3574959"/>
                    <a:pt x="4424785" y="3517209"/>
                  </a:cubicBezTo>
                  <a:cubicBezTo>
                    <a:pt x="4471367" y="3451559"/>
                    <a:pt x="4508959" y="3388725"/>
                    <a:pt x="4539922" y="3324800"/>
                  </a:cubicBezTo>
                  <a:cubicBezTo>
                    <a:pt x="4604664" y="3192774"/>
                    <a:pt x="4645162" y="3047763"/>
                    <a:pt x="4660234" y="2893945"/>
                  </a:cubicBezTo>
                  <a:cubicBezTo>
                    <a:pt x="4663776" y="2857443"/>
                    <a:pt x="4666046" y="2818671"/>
                    <a:pt x="4667045" y="2779081"/>
                  </a:cubicBezTo>
                  <a:lnTo>
                    <a:pt x="4667135" y="2774632"/>
                  </a:lnTo>
                  <a:cubicBezTo>
                    <a:pt x="4667408" y="2756834"/>
                    <a:pt x="4667680" y="2738583"/>
                    <a:pt x="4667408" y="2719787"/>
                  </a:cubicBezTo>
                  <a:cubicBezTo>
                    <a:pt x="4667408" y="2713976"/>
                    <a:pt x="4667317" y="2708256"/>
                    <a:pt x="4667317" y="2702444"/>
                  </a:cubicBezTo>
                  <a:cubicBezTo>
                    <a:pt x="4667317" y="2688188"/>
                    <a:pt x="4667226" y="2673569"/>
                    <a:pt x="4666772" y="2658950"/>
                  </a:cubicBezTo>
                  <a:cubicBezTo>
                    <a:pt x="4665228" y="2576139"/>
                    <a:pt x="4661142" y="2494599"/>
                    <a:pt x="4654787" y="2416691"/>
                  </a:cubicBezTo>
                  <a:cubicBezTo>
                    <a:pt x="4640531" y="2247618"/>
                    <a:pt x="4616014" y="2086263"/>
                    <a:pt x="4581781" y="1936985"/>
                  </a:cubicBezTo>
                  <a:cubicBezTo>
                    <a:pt x="4544280" y="1773814"/>
                    <a:pt x="4494884" y="1618361"/>
                    <a:pt x="4435046" y="1474894"/>
                  </a:cubicBezTo>
                  <a:cubicBezTo>
                    <a:pt x="4419519" y="1437484"/>
                    <a:pt x="4402993" y="1400164"/>
                    <a:pt x="4386104" y="1364116"/>
                  </a:cubicBezTo>
                  <a:cubicBezTo>
                    <a:pt x="4369578" y="1329248"/>
                    <a:pt x="4351236" y="1292837"/>
                    <a:pt x="4331623" y="1255698"/>
                  </a:cubicBezTo>
                  <a:cubicBezTo>
                    <a:pt x="4294757" y="1186054"/>
                    <a:pt x="4252988" y="1116318"/>
                    <a:pt x="4206861" y="1048216"/>
                  </a:cubicBezTo>
                  <a:cubicBezTo>
                    <a:pt x="4117058" y="913920"/>
                    <a:pt x="4012273" y="790612"/>
                    <a:pt x="3895592" y="681922"/>
                  </a:cubicBezTo>
                  <a:cubicBezTo>
                    <a:pt x="3836662" y="627441"/>
                    <a:pt x="3774281" y="576319"/>
                    <a:pt x="3710356" y="530192"/>
                  </a:cubicBezTo>
                  <a:cubicBezTo>
                    <a:pt x="3642437" y="481795"/>
                    <a:pt x="3574335" y="439299"/>
                    <a:pt x="3507777" y="403705"/>
                  </a:cubicBezTo>
                  <a:cubicBezTo>
                    <a:pt x="3371575" y="329974"/>
                    <a:pt x="3222932" y="272406"/>
                    <a:pt x="3065936" y="232543"/>
                  </a:cubicBezTo>
                  <a:cubicBezTo>
                    <a:pt x="2990933" y="213475"/>
                    <a:pt x="2913116" y="198220"/>
                    <a:pt x="2834573" y="187233"/>
                  </a:cubicBezTo>
                  <a:cubicBezTo>
                    <a:pt x="2758208" y="176610"/>
                    <a:pt x="2679756" y="169799"/>
                    <a:pt x="2601212" y="166894"/>
                  </a:cubicBezTo>
                  <a:cubicBezTo>
                    <a:pt x="2567434" y="165441"/>
                    <a:pt x="2533201" y="164715"/>
                    <a:pt x="2499332" y="164715"/>
                  </a:cubicBezTo>
                  <a:cubicBezTo>
                    <a:pt x="2378294" y="164715"/>
                    <a:pt x="2254531" y="173886"/>
                    <a:pt x="2131857" y="192046"/>
                  </a:cubicBezTo>
                  <a:cubicBezTo>
                    <a:pt x="2052043" y="204304"/>
                    <a:pt x="1974407" y="219468"/>
                    <a:pt x="1901130" y="237084"/>
                  </a:cubicBezTo>
                  <a:cubicBezTo>
                    <a:pt x="1822314" y="256334"/>
                    <a:pt x="1746040" y="278035"/>
                    <a:pt x="1674579" y="301553"/>
                  </a:cubicBezTo>
                  <a:cubicBezTo>
                    <a:pt x="1599849" y="326069"/>
                    <a:pt x="1525483" y="353764"/>
                    <a:pt x="1453477" y="383819"/>
                  </a:cubicBezTo>
                  <a:cubicBezTo>
                    <a:pt x="1381199" y="414147"/>
                    <a:pt x="1309011" y="447653"/>
                    <a:pt x="1238821" y="483338"/>
                  </a:cubicBezTo>
                  <a:cubicBezTo>
                    <a:pt x="1097715" y="555162"/>
                    <a:pt x="960695" y="637338"/>
                    <a:pt x="831666" y="727777"/>
                  </a:cubicBezTo>
                  <a:cubicBezTo>
                    <a:pt x="805061" y="746573"/>
                    <a:pt x="770102" y="771543"/>
                    <a:pt x="735416" y="798148"/>
                  </a:cubicBezTo>
                  <a:lnTo>
                    <a:pt x="735234" y="798330"/>
                  </a:lnTo>
                  <a:lnTo>
                    <a:pt x="735053" y="798511"/>
                  </a:lnTo>
                  <a:cubicBezTo>
                    <a:pt x="721796" y="808318"/>
                    <a:pt x="708448" y="818669"/>
                    <a:pt x="695554" y="828748"/>
                  </a:cubicBezTo>
                  <a:lnTo>
                    <a:pt x="687563" y="835014"/>
                  </a:lnTo>
                  <a:cubicBezTo>
                    <a:pt x="670765" y="847817"/>
                    <a:pt x="654784" y="860892"/>
                    <a:pt x="641254" y="871970"/>
                  </a:cubicBezTo>
                  <a:cubicBezTo>
                    <a:pt x="574061" y="926996"/>
                    <a:pt x="515131" y="978753"/>
                    <a:pt x="461013" y="1030147"/>
                  </a:cubicBezTo>
                  <a:cubicBezTo>
                    <a:pt x="343152" y="1141288"/>
                    <a:pt x="235189" y="1261782"/>
                    <a:pt x="139938" y="1388360"/>
                  </a:cubicBezTo>
                  <a:cubicBezTo>
                    <a:pt x="90632" y="1453919"/>
                    <a:pt x="44596" y="1521021"/>
                    <a:pt x="3281" y="1587670"/>
                  </a:cubicBezTo>
                  <a:lnTo>
                    <a:pt x="0" y="1593348"/>
                  </a:lnTo>
                  <a:lnTo>
                    <a:pt x="0" y="1287136"/>
                  </a:lnTo>
                  <a:lnTo>
                    <a:pt x="83949" y="1148949"/>
                  </a:lnTo>
                  <a:cubicBezTo>
                    <a:pt x="552260" y="455747"/>
                    <a:pt x="1345344" y="0"/>
                    <a:pt x="2244906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578" name="Объект 2">
            <a:extLst>
              <a:ext uri="{FF2B5EF4-FFF2-40B4-BE49-F238E27FC236}">
                <a16:creationId xmlns:a16="http://schemas.microsoft.com/office/drawing/2014/main" id="{7F09836E-03E7-4740-ACFA-84E68D80E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3769" y="2421682"/>
            <a:ext cx="5837129" cy="3639289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ru-RU" altLang="ru-RU" sz="3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характеризуется как патологический процесс пролиферации эндометрия без инвазии в миометрий, основой которого является образование желез неодинаковой конфигурации и размеров, а также не нормальным распределением стромы между ними</a:t>
            </a:r>
            <a:r>
              <a:rPr lang="ru-RU" altLang="ru-RU" sz="30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altLang="ru-RU" sz="3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altLang="ru-RU" sz="13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ru-RU" altLang="ru-RU" sz="13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Бохман</a:t>
            </a:r>
            <a:r>
              <a:rPr lang="ru-RU" altLang="ru-RU" sz="13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Я. В. Руководство по </a:t>
            </a:r>
            <a:r>
              <a:rPr lang="ru-RU" altLang="ru-RU" sz="13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онкогинекологии</a:t>
            </a:r>
            <a:r>
              <a:rPr lang="ru-RU" altLang="ru-RU" sz="13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/ Я. В. </a:t>
            </a:r>
            <a:r>
              <a:rPr lang="ru-RU" altLang="ru-RU" sz="13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Бохман</a:t>
            </a:r>
            <a:r>
              <a:rPr lang="ru-RU" altLang="ru-RU" sz="13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– СПб.: Фолиант, 2002. – 542 с.</a:t>
            </a:r>
          </a:p>
          <a:p>
            <a:pPr marL="0" indent="0">
              <a:buNone/>
            </a:pPr>
            <a:endParaRPr lang="ru-RU" altLang="ru-RU" sz="1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AB45B-D815-2346-9E6F-C66AEFE8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261423"/>
            <a:ext cx="982980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Гиперплазия</a:t>
            </a:r>
            <a:r>
              <a:rPr lang="en-US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эндометрия</a:t>
            </a:r>
            <a:r>
              <a:rPr lang="en-US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</a:t>
            </a:r>
            <a:endParaRPr lang="en-US" b="1" kern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D7A59-5784-3847-9CBA-93D73BF10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827419"/>
            <a:ext cx="5126896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Патологический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слизистой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оболочки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матки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характеризующийся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пролиферацией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желез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увеличением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железисто-стромального</a:t>
            </a:r>
            <a:r>
              <a:rPr lang="en-US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соотношения</a:t>
            </a:r>
            <a:r>
              <a:rPr lang="en-US" sz="24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  <a:p>
            <a:pPr marL="0"/>
            <a:endParaRPr lang="en-US" sz="1800" baseline="30000" dirty="0">
              <a:solidFill>
                <a:schemeClr val="tx2"/>
              </a:solidFill>
            </a:endParaRPr>
          </a:p>
          <a:p>
            <a:pPr marL="0"/>
            <a:r>
              <a:rPr lang="en-US" sz="1800" baseline="30000" dirty="0">
                <a:solidFill>
                  <a:schemeClr val="tx2"/>
                </a:solidFill>
              </a:rPr>
              <a:t>1. </a:t>
            </a:r>
            <a:r>
              <a:rPr lang="en-US" sz="1800" baseline="30000" dirty="0" err="1">
                <a:solidFill>
                  <a:schemeClr val="tx2"/>
                </a:solidFill>
              </a:rPr>
              <a:t>Клинические</a:t>
            </a:r>
            <a:r>
              <a:rPr lang="en-US" sz="1800" baseline="30000" dirty="0">
                <a:solidFill>
                  <a:schemeClr val="tx2"/>
                </a:solidFill>
              </a:rPr>
              <a:t> </a:t>
            </a:r>
            <a:r>
              <a:rPr lang="en-US" sz="1800" baseline="30000" dirty="0" err="1">
                <a:solidFill>
                  <a:schemeClr val="tx2"/>
                </a:solidFill>
              </a:rPr>
              <a:t>рекомендации</a:t>
            </a:r>
            <a:r>
              <a:rPr lang="en-US" sz="1800" baseline="30000" dirty="0">
                <a:solidFill>
                  <a:schemeClr val="tx2"/>
                </a:solidFill>
              </a:rPr>
              <a:t> «</a:t>
            </a:r>
            <a:r>
              <a:rPr lang="en-US" sz="1800" baseline="30000" dirty="0" err="1">
                <a:solidFill>
                  <a:schemeClr val="tx2"/>
                </a:solidFill>
              </a:rPr>
              <a:t>Гиперплазия</a:t>
            </a:r>
            <a:r>
              <a:rPr lang="en-US" sz="1800" baseline="30000" dirty="0">
                <a:solidFill>
                  <a:schemeClr val="tx2"/>
                </a:solidFill>
              </a:rPr>
              <a:t> </a:t>
            </a:r>
            <a:r>
              <a:rPr lang="en-US" sz="1800" baseline="30000" dirty="0" err="1">
                <a:solidFill>
                  <a:schemeClr val="tx2"/>
                </a:solidFill>
              </a:rPr>
              <a:t>эндометрия</a:t>
            </a:r>
            <a:r>
              <a:rPr lang="en-US" sz="1800" baseline="30000" dirty="0">
                <a:solidFill>
                  <a:schemeClr val="tx2"/>
                </a:solidFill>
              </a:rPr>
              <a:t>», 2021</a:t>
            </a: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Изображение 4">
            <a:extLst>
              <a:ext uri="{FF2B5EF4-FFF2-40B4-BE49-F238E27FC236}">
                <a16:creationId xmlns:a16="http://schemas.microsoft.com/office/drawing/2014/main" id="{A3CB0885-0DCA-0B41-B3A5-C62569B2B5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102" y="2837712"/>
            <a:ext cx="3201244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92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40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2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AB45B-D815-2346-9E6F-C66AEFE8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947" y="708877"/>
            <a:ext cx="982980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Патогенетические</a:t>
            </a:r>
            <a:r>
              <a:rPr lang="en-US" sz="36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</a:t>
            </a:r>
            <a:r>
              <a:rPr lang="en-US" sz="36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Абсолютная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относительная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гиперэстрогенемия</a:t>
            </a:r>
            <a:endParaRPr lang="en-US" sz="3600" b="1" kern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oup 44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65" name="Freeform: Shape 45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46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Объект 2">
            <a:extLst>
              <a:ext uri="{FF2B5EF4-FFF2-40B4-BE49-F238E27FC236}">
                <a16:creationId xmlns:a16="http://schemas.microsoft.com/office/drawing/2014/main" id="{FB9D7A59-5784-3847-9CBA-93D73BF10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989" y="2827419"/>
            <a:ext cx="5887233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dirty="0">
                <a:solidFill>
                  <a:schemeClr val="tx2"/>
                </a:solidFill>
              </a:rPr>
              <a:t>«</a:t>
            </a:r>
            <a:r>
              <a:rPr lang="en-US" sz="2000" dirty="0" err="1">
                <a:solidFill>
                  <a:schemeClr val="tx2"/>
                </a:solidFill>
              </a:rPr>
              <a:t>Х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ирург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Г</a:t>
            </a:r>
            <a:r>
              <a:rPr lang="en-US" sz="2000" dirty="0">
                <a:solidFill>
                  <a:schemeClr val="tx2"/>
                </a:solidFill>
                <a:effectLst/>
              </a:rPr>
              <a:t>. 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Битсон</a:t>
            </a:r>
            <a:r>
              <a:rPr lang="en-US" sz="2000" dirty="0">
                <a:solidFill>
                  <a:schemeClr val="tx2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удалив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яичники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у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больных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раком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молочной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железы</a:t>
            </a:r>
            <a:r>
              <a:rPr lang="en-US" sz="2000" dirty="0">
                <a:solidFill>
                  <a:schemeClr val="tx2"/>
                </a:solidFill>
                <a:effectLst/>
              </a:rPr>
              <a:t> (РМЖ),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добился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регресса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опухоли</a:t>
            </a:r>
            <a:r>
              <a:rPr lang="en-US" sz="2000" dirty="0">
                <a:solidFill>
                  <a:schemeClr val="tx2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впоследствии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канцерогенный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эффект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эстрогенов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был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установлен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для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других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гормонозависимых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органов</a:t>
            </a:r>
            <a:r>
              <a:rPr lang="en-US" sz="2000" dirty="0">
                <a:solidFill>
                  <a:schemeClr val="tx2"/>
                </a:solidFill>
              </a:rPr>
              <a:t>» (1896 </a:t>
            </a:r>
            <a:r>
              <a:rPr lang="en-US" sz="2000" dirty="0" err="1">
                <a:solidFill>
                  <a:schemeClr val="tx2"/>
                </a:solidFill>
              </a:rPr>
              <a:t>год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ru-RU" sz="2000" dirty="0">
              <a:solidFill>
                <a:schemeClr val="tx2"/>
              </a:solidFill>
            </a:endParaRPr>
          </a:p>
          <a:p>
            <a:pPr marL="0"/>
            <a:r>
              <a:rPr lang="en-US" sz="2000" dirty="0">
                <a:solidFill>
                  <a:schemeClr val="tx2"/>
                </a:solidFill>
              </a:rPr>
              <a:t>«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Я</a:t>
            </a:r>
            <a:r>
              <a:rPr lang="en-US" sz="2000" dirty="0">
                <a:solidFill>
                  <a:schemeClr val="tx2"/>
                </a:solidFill>
                <a:effectLst/>
              </a:rPr>
              <a:t>. 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В</a:t>
            </a:r>
            <a:r>
              <a:rPr lang="en-US" sz="2000" dirty="0">
                <a:solidFill>
                  <a:schemeClr val="tx2"/>
                </a:solidFill>
                <a:effectLst/>
              </a:rPr>
              <a:t>. 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Бохмана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основное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значение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играет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не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абсолютное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увеличение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эстрогенов</a:t>
            </a:r>
            <a:r>
              <a:rPr lang="en-US" sz="2000" dirty="0">
                <a:solidFill>
                  <a:schemeClr val="tx2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а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продолжительность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их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влияния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на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слизистую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оболочку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матки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при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параллельном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недостатке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или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отсутствии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выработки</a:t>
            </a:r>
            <a:r>
              <a:rPr lang="en-US" sz="2000" dirty="0">
                <a:solidFill>
                  <a:schemeClr val="tx2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2"/>
                </a:solidFill>
                <a:effectLst/>
              </a:rPr>
              <a:t>прогестерона</a:t>
            </a:r>
            <a:r>
              <a:rPr lang="en-US" sz="2000" dirty="0">
                <a:solidFill>
                  <a:schemeClr val="tx2"/>
                </a:solidFill>
              </a:rPr>
              <a:t>» (1971 </a:t>
            </a:r>
            <a:r>
              <a:rPr lang="en-US" sz="2000" dirty="0" err="1">
                <a:solidFill>
                  <a:schemeClr val="tx2"/>
                </a:solidFill>
              </a:rPr>
              <a:t>год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6" descr="Изображение выглядит как текст, снимок экрана, диаграмма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55718A7B-AFE1-6B47-806D-7FD52EE092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9250" y="2837712"/>
            <a:ext cx="2774949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1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71">
            <a:extLst>
              <a:ext uri="{FF2B5EF4-FFF2-40B4-BE49-F238E27FC236}">
                <a16:creationId xmlns:a16="http://schemas.microsoft.com/office/drawing/2014/main" id="{17BDD930-0E65-490A-9CE5-554C357C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73">
            <a:extLst>
              <a:ext uri="{FF2B5EF4-FFF2-40B4-BE49-F238E27FC236}">
                <a16:creationId xmlns:a16="http://schemas.microsoft.com/office/drawing/2014/main" id="{3A912C67-99A1-4956-8F68-1846C2177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AB45B-D815-2346-9E6F-C66AEFE8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Патогенетические</a:t>
            </a:r>
            <a:r>
              <a:rPr lang="en-US" sz="36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2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</a:t>
            </a:r>
            <a:r>
              <a:rPr lang="en-US" sz="36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Подавление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процессов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апоптоза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Мутация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гена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супрессора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опухолей</a:t>
            </a:r>
            <a:r>
              <a:rPr lang="en-US" sz="3600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i="1" kern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PTEN</a:t>
            </a:r>
            <a:endParaRPr lang="en-US" sz="3600" b="1" kern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Объект 2">
            <a:extLst>
              <a:ext uri="{FF2B5EF4-FFF2-40B4-BE49-F238E27FC236}">
                <a16:creationId xmlns:a16="http://schemas.microsoft.com/office/drawing/2014/main" id="{FB9D7A59-5784-3847-9CBA-93D73BF10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chemeClr val="tx2"/>
                </a:solidFill>
                <a:effectLst/>
              </a:rPr>
              <a:t>По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мнению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Ю</a:t>
            </a:r>
            <a:r>
              <a:rPr lang="en-US" sz="2400" dirty="0">
                <a:solidFill>
                  <a:schemeClr val="tx2"/>
                </a:solidFill>
                <a:effectLst/>
              </a:rPr>
              <a:t>. 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Ю</a:t>
            </a:r>
            <a:r>
              <a:rPr lang="en-US" sz="2400" dirty="0">
                <a:solidFill>
                  <a:schemeClr val="tx2"/>
                </a:solidFill>
                <a:effectLst/>
              </a:rPr>
              <a:t>. 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Табакмана</a:t>
            </a:r>
            <a:r>
              <a:rPr lang="en-US" sz="2400" dirty="0">
                <a:solidFill>
                  <a:schemeClr val="tx2"/>
                </a:solidFill>
                <a:effectLst/>
              </a:rPr>
              <a:t> (2009)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триггером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ГЭ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являются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персистирующие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инфекции</a:t>
            </a:r>
            <a:r>
              <a:rPr lang="en-US" sz="2400" dirty="0">
                <a:solidFill>
                  <a:schemeClr val="tx2"/>
                </a:solidFill>
                <a:effectLst/>
              </a:rPr>
              <a:t>,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которые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служат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причиной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снижения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защитных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механизмов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организма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и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стимулируют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про</a:t>
            </a:r>
            <a:r>
              <a:rPr lang="en-US" sz="2400" dirty="0">
                <a:solidFill>
                  <a:schemeClr val="tx2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</a:rPr>
              <a:t>воспалительные</a:t>
            </a:r>
            <a:r>
              <a:rPr lang="en-US" sz="2400" dirty="0">
                <a:solidFill>
                  <a:schemeClr val="tx2"/>
                </a:solidFill>
                <a:effectLst/>
              </a:rPr>
              <a:t> факторы</a:t>
            </a:r>
            <a:r>
              <a:rPr lang="en-US" sz="2400" baseline="30000" dirty="0">
                <a:solidFill>
                  <a:schemeClr val="tx2"/>
                </a:solidFill>
              </a:rPr>
              <a:t>1</a:t>
            </a:r>
          </a:p>
          <a:p>
            <a:pPr marL="0" lvl="0" indent="0">
              <a:spcAft>
                <a:spcPts val="1000"/>
              </a:spcAft>
              <a:buNone/>
              <a:tabLst>
                <a:tab pos="228600" algn="l"/>
              </a:tabLst>
            </a:pPr>
            <a:r>
              <a:rPr lang="en-US" sz="1200" baseline="30000" dirty="0">
                <a:solidFill>
                  <a:schemeClr val="tx2"/>
                </a:solidFill>
              </a:rPr>
              <a:t>1.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Табакман</a:t>
            </a:r>
            <a:r>
              <a:rPr lang="en-US" sz="1200" dirty="0">
                <a:solidFill>
                  <a:schemeClr val="tx2"/>
                </a:solidFill>
                <a:effectLst/>
              </a:rPr>
              <a:t>,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Ю</a:t>
            </a:r>
            <a:r>
              <a:rPr lang="en-US" sz="1200" dirty="0">
                <a:solidFill>
                  <a:schemeClr val="tx2"/>
                </a:solidFill>
                <a:effectLst/>
              </a:rPr>
              <a:t>.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Ю</a:t>
            </a:r>
            <a:r>
              <a:rPr lang="en-US" sz="1200" dirty="0">
                <a:solidFill>
                  <a:schemeClr val="tx2"/>
                </a:solidFill>
                <a:effectLst/>
              </a:rPr>
              <a:t>.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Рак</a:t>
            </a:r>
            <a:r>
              <a:rPr lang="en-US" sz="1200" dirty="0">
                <a:solidFill>
                  <a:schemeClr val="tx2"/>
                </a:solidFill>
                <a:effectLst/>
              </a:rPr>
              <a:t>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эндометрия</a:t>
            </a:r>
            <a:r>
              <a:rPr lang="en-US" sz="1200" dirty="0">
                <a:solidFill>
                  <a:schemeClr val="tx2"/>
                </a:solidFill>
                <a:effectLst/>
              </a:rPr>
              <a:t>: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руководство</a:t>
            </a:r>
            <a:r>
              <a:rPr lang="en-US" sz="1200" dirty="0">
                <a:solidFill>
                  <a:schemeClr val="tx2"/>
                </a:solidFill>
                <a:effectLst/>
              </a:rPr>
              <a:t>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для</a:t>
            </a:r>
            <a:r>
              <a:rPr lang="en-US" sz="1200" dirty="0">
                <a:solidFill>
                  <a:schemeClr val="tx2"/>
                </a:solidFill>
                <a:effectLst/>
              </a:rPr>
              <a:t>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врачей</a:t>
            </a:r>
            <a:r>
              <a:rPr lang="en-US" sz="1200" dirty="0">
                <a:solidFill>
                  <a:schemeClr val="tx2"/>
                </a:solidFill>
                <a:effectLst/>
              </a:rPr>
              <a:t> /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Ю</a:t>
            </a:r>
            <a:r>
              <a:rPr lang="en-US" sz="1200" dirty="0">
                <a:solidFill>
                  <a:schemeClr val="tx2"/>
                </a:solidFill>
                <a:effectLst/>
              </a:rPr>
              <a:t>.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Ю</a:t>
            </a:r>
            <a:r>
              <a:rPr lang="en-US" sz="1200" dirty="0">
                <a:solidFill>
                  <a:schemeClr val="tx2"/>
                </a:solidFill>
                <a:effectLst/>
              </a:rPr>
              <a:t>.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Табакман</a:t>
            </a:r>
            <a:r>
              <a:rPr lang="en-US" sz="1200" dirty="0">
                <a:solidFill>
                  <a:schemeClr val="tx2"/>
                </a:solidFill>
                <a:effectLst/>
              </a:rPr>
              <a:t>. –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М</a:t>
            </a:r>
            <a:r>
              <a:rPr lang="en-US" sz="1200" dirty="0">
                <a:solidFill>
                  <a:schemeClr val="tx2"/>
                </a:solidFill>
                <a:effectLst/>
              </a:rPr>
              <a:t>.: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Практическая</a:t>
            </a:r>
            <a:r>
              <a:rPr lang="en-US" sz="1200" dirty="0">
                <a:solidFill>
                  <a:schemeClr val="tx2"/>
                </a:solidFill>
                <a:effectLst/>
              </a:rPr>
              <a:t>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медицина</a:t>
            </a:r>
            <a:r>
              <a:rPr lang="en-US" sz="1200" dirty="0">
                <a:solidFill>
                  <a:schemeClr val="tx2"/>
                </a:solidFill>
                <a:effectLst/>
              </a:rPr>
              <a:t>, 2009. – 172 </a:t>
            </a:r>
            <a:r>
              <a:rPr lang="en-US" sz="1200" dirty="0" err="1">
                <a:solidFill>
                  <a:schemeClr val="tx2"/>
                </a:solidFill>
                <a:effectLst/>
              </a:rPr>
              <a:t>с</a:t>
            </a:r>
            <a:r>
              <a:rPr lang="en-US" sz="1200" dirty="0">
                <a:solidFill>
                  <a:schemeClr val="tx2"/>
                </a:solidFill>
                <a:effectLst/>
              </a:rPr>
              <a:t>.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96" name="Group 75">
            <a:extLst>
              <a:ext uri="{FF2B5EF4-FFF2-40B4-BE49-F238E27FC236}">
                <a16:creationId xmlns:a16="http://schemas.microsoft.com/office/drawing/2014/main" id="{569E5994-073E-4708-B3E6-43BFED0C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381784" y="4178643"/>
            <a:ext cx="3061444" cy="2297267"/>
            <a:chOff x="-305" y="-1"/>
            <a:chExt cx="3832880" cy="2876136"/>
          </a:xfrm>
        </p:grpSpPr>
        <p:sp>
          <p:nvSpPr>
            <p:cNvPr id="97" name="Freeform: Shape 76">
              <a:extLst>
                <a:ext uri="{FF2B5EF4-FFF2-40B4-BE49-F238E27FC236}">
                  <a16:creationId xmlns:a16="http://schemas.microsoft.com/office/drawing/2014/main" id="{532F818D-9087-4691-AABA-465619A0C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77">
              <a:extLst>
                <a:ext uri="{FF2B5EF4-FFF2-40B4-BE49-F238E27FC236}">
                  <a16:creationId xmlns:a16="http://schemas.microsoft.com/office/drawing/2014/main" id="{68B7668A-5C96-4FB9-BFA9-38094EB8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: Shape 78">
              <a:extLst>
                <a:ext uri="{FF2B5EF4-FFF2-40B4-BE49-F238E27FC236}">
                  <a16:creationId xmlns:a16="http://schemas.microsoft.com/office/drawing/2014/main" id="{BF4F95BD-8661-4C45-94E3-CF3159BF4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85BBF8A-E2FB-47F6-A60F-4FB855D50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Объект 4" descr="Изображение выглядит как текст, снимок экран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7FF3CB8-4BAE-BC4B-ABA4-A574279654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7129" y="2837712"/>
            <a:ext cx="4289777" cy="3217333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D81D498-EAA8-40F3-8230-AE4DEDA3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906190" y="0"/>
            <a:ext cx="3282247" cy="2837712"/>
            <a:chOff x="-305" y="-4155"/>
            <a:chExt cx="2514948" cy="2174333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62F2402-5879-41A3-ACEC-6D2811BA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BD41895-A230-4959-97BA-80F51638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670BD54-10A6-4092-9E32-647B2F870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C2B9A82-4826-4BF4-A16E-0B005FE76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397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8EAA9-8276-D448-A67A-19CA50C9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Факторы риска развития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2D6735-2D89-7244-91BF-B359D846F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67" y="555094"/>
            <a:ext cx="5720757" cy="6107388"/>
          </a:xfrm>
        </p:spPr>
        <p:txBody>
          <a:bodyPr anchor="ctr"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Возраст старше 35 лет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Отсутствие беременности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Ранее </a:t>
            </a:r>
            <a:r>
              <a:rPr lang="ru-RU" altLang="ru-RU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менархе</a:t>
            </a: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поздняя менопауза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СПЯ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Монотерапия</a:t>
            </a: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эстрогенами или </a:t>
            </a:r>
            <a:r>
              <a:rPr lang="ru-RU" altLang="ru-RU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тамоксифеном</a:t>
            </a:r>
            <a:endParaRPr lang="ru-RU" altLang="ru-RU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Сахарный диабет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Ожирение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Опухоли яичников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Наличие в семейном анамнезе указаний на </a:t>
            </a:r>
            <a:r>
              <a:rPr lang="ru-RU" altLang="ru-RU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колоректальный</a:t>
            </a:r>
            <a:r>
              <a:rPr lang="ru-RU" altLang="ru-RU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рак и/или рак тела матки</a:t>
            </a:r>
          </a:p>
        </p:txBody>
      </p:sp>
    </p:spTree>
    <p:extLst>
      <p:ext uri="{BB962C8B-B14F-4D97-AF65-F5344CB8AC3E}">
        <p14:creationId xmlns:p14="http://schemas.microsoft.com/office/powerpoint/2010/main" val="13735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7BDD930-0E65-490A-9CE5-554C357C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912C67-99A1-4956-8F68-1846C2177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5EF0B-C14C-9B45-933E-DBFD676C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Клинико-морфологическая</a:t>
            </a:r>
            <a:r>
              <a:rPr lang="en-US" sz="3600" b="1" kern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1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классификация</a:t>
            </a:r>
            <a:r>
              <a:rPr lang="en-US" sz="3600" b="1" kern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ГЭ (ВОЗ 2014 </a:t>
            </a:r>
            <a:r>
              <a:rPr lang="en-US" sz="3600" b="1" kern="12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</a:t>
            </a:r>
            <a:r>
              <a:rPr lang="en-US" sz="3600" b="1" kern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3600" b="1" kern="1200" baseline="30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3600" b="1" kern="1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6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7CEC9E-1F64-3A47-8241-DB3EA816E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4871" y="1540702"/>
            <a:ext cx="5029200" cy="4514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>
              <a:defRPr/>
            </a:pPr>
            <a:r>
              <a:rPr lang="en-US" alt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Гиперплазия</a:t>
            </a:r>
            <a:r>
              <a:rPr lang="en-US" alt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эндометрия</a:t>
            </a:r>
            <a:r>
              <a:rPr lang="en-US" alt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u="sng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</a:t>
            </a:r>
            <a:r>
              <a:rPr lang="en-US" altLang="ru-RU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u="sng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атипиии</a:t>
            </a:r>
            <a:endParaRPr lang="en-US" altLang="ru-RU" u="sng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>
              <a:defRPr/>
            </a:pPr>
            <a:r>
              <a:rPr lang="en-US" alt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Гиперплазия</a:t>
            </a:r>
            <a:r>
              <a:rPr lang="en-US" alt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эндометрия</a:t>
            </a:r>
            <a:r>
              <a:rPr lang="en-US" alt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u="sng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атипией</a:t>
            </a:r>
            <a:r>
              <a:rPr lang="en-US" altLang="ru-RU" u="sng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altLang="ru-RU" u="sng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defRPr/>
            </a:pP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PS: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структурный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признак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архитектоника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данной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классификации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значение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</a:t>
            </a:r>
            <a:r>
              <a:rPr lang="en-US" altLang="ru-RU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  <a:p>
            <a:r>
              <a:rPr lang="en-US" altLang="ru-RU" sz="1200" i="1" dirty="0">
                <a:solidFill>
                  <a:schemeClr val="tx2"/>
                </a:solidFill>
              </a:rPr>
              <a:t>1. </a:t>
            </a:r>
            <a:r>
              <a:rPr lang="en-US" altLang="ru-RU" sz="1200" i="1" dirty="0" err="1">
                <a:solidFill>
                  <a:schemeClr val="tx2"/>
                </a:solidFill>
              </a:rPr>
              <a:t>Опухоли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тела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и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шейки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матки</a:t>
            </a:r>
            <a:r>
              <a:rPr lang="en-US" altLang="ru-RU" sz="1200" i="1" dirty="0">
                <a:solidFill>
                  <a:schemeClr val="tx2"/>
                </a:solidFill>
              </a:rPr>
              <a:t>. </a:t>
            </a:r>
            <a:r>
              <a:rPr lang="en-US" altLang="ru-RU" sz="1200" i="1" dirty="0" err="1">
                <a:solidFill>
                  <a:schemeClr val="tx2"/>
                </a:solidFill>
              </a:rPr>
              <a:t>Морфологическая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диагностика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и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генетика</a:t>
            </a:r>
            <a:r>
              <a:rPr lang="en-US" altLang="ru-RU" sz="1200" i="1" dirty="0">
                <a:solidFill>
                  <a:schemeClr val="tx2"/>
                </a:solidFill>
              </a:rPr>
              <a:t> (</a:t>
            </a:r>
            <a:r>
              <a:rPr lang="en-US" altLang="ru-RU" sz="1200" i="1" dirty="0" err="1">
                <a:solidFill>
                  <a:schemeClr val="tx2"/>
                </a:solidFill>
              </a:rPr>
              <a:t>руководство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для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врачей</a:t>
            </a:r>
            <a:r>
              <a:rPr lang="en-US" altLang="ru-RU" sz="1200" i="1" dirty="0">
                <a:solidFill>
                  <a:schemeClr val="tx2"/>
                </a:solidFill>
              </a:rPr>
              <a:t>). </a:t>
            </a:r>
            <a:r>
              <a:rPr lang="en-US" altLang="ru-RU" sz="1200" i="1" dirty="0" err="1">
                <a:solidFill>
                  <a:schemeClr val="tx2"/>
                </a:solidFill>
              </a:rPr>
              <a:t>Под</a:t>
            </a:r>
            <a:r>
              <a:rPr lang="en-US" altLang="ru-RU" sz="1200" i="1" dirty="0">
                <a:solidFill>
                  <a:schemeClr val="tx2"/>
                </a:solidFill>
              </a:rPr>
              <a:t> </a:t>
            </a:r>
            <a:r>
              <a:rPr lang="en-US" altLang="ru-RU" sz="1200" i="1" dirty="0" err="1">
                <a:solidFill>
                  <a:schemeClr val="tx2"/>
                </a:solidFill>
              </a:rPr>
              <a:t>ред</a:t>
            </a:r>
            <a:r>
              <a:rPr lang="en-US" altLang="ru-RU" sz="1200" i="1" dirty="0">
                <a:solidFill>
                  <a:schemeClr val="tx2"/>
                </a:solidFill>
              </a:rPr>
              <a:t>. </a:t>
            </a:r>
            <a:r>
              <a:rPr lang="en-US" altLang="ru-RU" sz="1200" i="1" dirty="0" err="1">
                <a:solidFill>
                  <a:schemeClr val="tx2"/>
                </a:solidFill>
              </a:rPr>
              <a:t>Ю.Ю.Андреевой</a:t>
            </a:r>
            <a:r>
              <a:rPr lang="en-US" altLang="ru-RU" sz="1200" i="1" dirty="0">
                <a:solidFill>
                  <a:schemeClr val="tx2"/>
                </a:solidFill>
              </a:rPr>
              <a:t>, </a:t>
            </a:r>
            <a:r>
              <a:rPr lang="en-US" altLang="ru-RU" sz="1200" i="1" dirty="0" err="1">
                <a:solidFill>
                  <a:schemeClr val="tx2"/>
                </a:solidFill>
              </a:rPr>
              <a:t>Г.А.Франка</a:t>
            </a:r>
            <a:r>
              <a:rPr lang="en-US" altLang="ru-RU" sz="1200" i="1" dirty="0">
                <a:solidFill>
                  <a:schemeClr val="tx2"/>
                </a:solidFill>
              </a:rPr>
              <a:t>. – 2015г., </a:t>
            </a:r>
            <a:r>
              <a:rPr lang="en-US" altLang="ru-RU" sz="1200" i="1" dirty="0" err="1">
                <a:solidFill>
                  <a:schemeClr val="tx2"/>
                </a:solidFill>
              </a:rPr>
              <a:t>с</a:t>
            </a:r>
            <a:r>
              <a:rPr lang="en-US" altLang="ru-RU" sz="1200" i="1" dirty="0">
                <a:solidFill>
                  <a:schemeClr val="tx2"/>
                </a:solidFill>
              </a:rPr>
              <a:t>. 151-177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9E5994-073E-4708-B3E6-43BFED0C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381784" y="4178643"/>
            <a:ext cx="3061444" cy="2297267"/>
            <a:chOff x="-305" y="-1"/>
            <a:chExt cx="3832880" cy="287613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32F818D-9087-4691-AABA-465619A0C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B7668A-5C96-4FB9-BFA9-38094EB8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4F95BD-8661-4C45-94E3-CF3159BF4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5BBF8A-E2FB-47F6-A60F-4FB855D50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Объект 5" descr="Изображение выглядит как текст, снимок экрана, фиолетовый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94FD31D-CF06-624B-BD03-6BE67A3E1E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4671" y="2208387"/>
            <a:ext cx="4954693" cy="363149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D81D498-EAA8-40F3-8230-AE4DEDA3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906190" y="0"/>
            <a:ext cx="3282247" cy="2837712"/>
            <a:chOff x="-305" y="-4155"/>
            <a:chExt cx="2514948" cy="217433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62F2402-5879-41A3-ACEC-6D2811BA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BD41895-A230-4959-97BA-80F51638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670BD54-10A6-4092-9E32-647B2F870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2B9A82-4826-4BF4-A16E-0B005FE76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58055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1528</Words>
  <Application>Microsoft Macintosh PowerPoint</Application>
  <PresentationFormat>Широкоэкранный</PresentationFormat>
  <Paragraphs>183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Tahoma</vt:lpstr>
      <vt:lpstr>TimesNewRomanPSMT</vt:lpstr>
      <vt:lpstr>Wingdings</vt:lpstr>
      <vt:lpstr>Тема Office</vt:lpstr>
      <vt:lpstr>Подготовка и ведение беременности при гиперпластических процессах эндометрия</vt:lpstr>
      <vt:lpstr>Актуальность </vt:lpstr>
      <vt:lpstr>Распространенность ГЭ оценить очень сложно в связи с различными факторами: </vt:lpstr>
      <vt:lpstr>Гиперплазия эндометрия (ГЭ)</vt:lpstr>
      <vt:lpstr>Гиперплазия эндометрия - это</vt:lpstr>
      <vt:lpstr>Патогенетические основы: Абсолютная или относительная гиперэстрогенемия</vt:lpstr>
      <vt:lpstr>Патогенетические основы: Подавление процессов апоптоза. Мутация гена супрессора опухолей PTEN</vt:lpstr>
      <vt:lpstr>Факторы риска развития</vt:lpstr>
      <vt:lpstr>Клинико-морфологическая классификация ГЭ (ВОЗ 2014 года)1 </vt:lpstr>
      <vt:lpstr>Данные КГБУЗ «КМКБ №4» 2023г</vt:lpstr>
      <vt:lpstr>Данные КГБУЗ «КМКБ №4» 2023г</vt:lpstr>
      <vt:lpstr>М-эхо более 7-8 мм на 5-7 дмц для репродуктивного возраста! М-эхо более 5 мм в период постменопаузы!</vt:lpstr>
      <vt:lpstr>Презентация PowerPoint</vt:lpstr>
      <vt:lpstr>При подозрении на ГЭ по данным УЗИ органов малого таза у женщин с регулярным МЦ репродуктивного возраста рекомендуется проведение биопсии эндометрия</vt:lpstr>
      <vt:lpstr>Выбор тактики ведения и лечения пациентки с гиперплазией эндометрия?</vt:lpstr>
      <vt:lpstr>Варианты гормонотерапии ГЭ без атипии</vt:lpstr>
      <vt:lpstr>Варианты гормонотерапии ГЭ без атипии</vt:lpstr>
      <vt:lpstr>Гистерэктомия (ГЭ без атипии)</vt:lpstr>
      <vt:lpstr>NB!!!</vt:lpstr>
      <vt:lpstr>Самостоятельная гормонотерапия у женщин репродуктивного возраста с АГЭ</vt:lpstr>
      <vt:lpstr>Самостоятельная гормонотерапия у женщин репродуктивного возраста с АГЭ</vt:lpstr>
      <vt:lpstr>Презентация PowerPoint</vt:lpstr>
      <vt:lpstr>Презентация PowerPoint</vt:lpstr>
      <vt:lpstr>Контроль лечения проводимой гормонотерапии</vt:lpstr>
      <vt:lpstr>Морфологические изменения при гормонотерапии</vt:lpstr>
      <vt:lpstr>Степени лечебного патоморфоза</vt:lpstr>
      <vt:lpstr>Запатентованный способ лечения начального рака эндометрия</vt:lpstr>
      <vt:lpstr>Самостоятельная гормонотерапия у женщин репродуктивного возраста с АГЭ в КГБУЗ «КККОД» и КГБУЗ «КМКБ № 4»</vt:lpstr>
      <vt:lpstr>Клиническое наблюдение </vt:lpstr>
      <vt:lpstr>Клиническое наблюдение </vt:lpstr>
      <vt:lpstr>Презентация PowerPoint</vt:lpstr>
      <vt:lpstr>Г. М. Савельева и В. Н. Серов в 1980 году предложили клинико‑морфологическую классификацию, согласно которой с позиции клиницистов условно к предраку эндометрия относят: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Гиперпластические процессы в эндометрии</dc:title>
  <dc:creator>Евгения Сивова</dc:creator>
  <cp:lastModifiedBy>Евгения Сивова</cp:lastModifiedBy>
  <cp:revision>12</cp:revision>
  <dcterms:created xsi:type="dcterms:W3CDTF">2023-10-15T15:39:34Z</dcterms:created>
  <dcterms:modified xsi:type="dcterms:W3CDTF">2023-10-19T04:48:15Z</dcterms:modified>
</cp:coreProperties>
</file>