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82" r:id="rId3"/>
    <p:sldId id="281" r:id="rId4"/>
    <p:sldId id="279" r:id="rId5"/>
    <p:sldId id="280" r:id="rId6"/>
    <p:sldId id="278" r:id="rId7"/>
    <p:sldId id="277" r:id="rId8"/>
    <p:sldId id="276" r:id="rId9"/>
    <p:sldId id="275" r:id="rId10"/>
    <p:sldId id="274" r:id="rId11"/>
    <p:sldId id="272" r:id="rId12"/>
    <p:sldId id="271" r:id="rId13"/>
    <p:sldId id="286" r:id="rId14"/>
    <p:sldId id="284" r:id="rId15"/>
    <p:sldId id="269" r:id="rId16"/>
    <p:sldId id="267" r:id="rId17"/>
    <p:sldId id="268" r:id="rId18"/>
    <p:sldId id="26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65" r:id="rId31"/>
    <p:sldId id="264" r:id="rId32"/>
    <p:sldId id="262" r:id="rId33"/>
    <p:sldId id="263" r:id="rId34"/>
    <p:sldId id="261" r:id="rId35"/>
    <p:sldId id="260" r:id="rId36"/>
    <p:sldId id="258" r:id="rId37"/>
    <p:sldId id="259" r:id="rId38"/>
    <p:sldId id="257" r:id="rId39"/>
    <p:sldId id="28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я" initials="А" lastIdx="5" clrIdx="0">
    <p:extLst>
      <p:ext uri="{19B8F6BF-5375-455C-9EA6-DF929625EA0E}">
        <p15:presenceInfo xmlns:p15="http://schemas.microsoft.com/office/powerpoint/2012/main" xmlns="" userId="Ан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B273D-1652-41BE-9B83-3A683D906F9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E1072-BF73-4F00-A6DD-9A3BFC7A4B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1072-BF73-4F00-A6DD-9A3BFC7A4B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1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3ACF0-3789-47B0-BDEC-B2E1E80818A6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Увеличение количества женщин с избыточной массой тела и ожирением приводит к тому, что всё чаще индукцию суперовуляции в рамках программы экстракорпорального оплодотворения проводят на фоне имеющихся метаболических нарушений. </a:t>
            </a:r>
          </a:p>
          <a:p>
            <a:endParaRPr lang="ru-RU" altLang="ru-RU"/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26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AEF65D-E329-4202-AB2A-741F3D4C7AEF}" type="slidenum">
              <a:rPr lang="ru-RU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731FBA8-D95C-420E-9108-40CC41A3FECC}" type="slidenum">
              <a:rPr lang="en-GB" sz="1200">
                <a:latin typeface="+mn-lt"/>
                <a:cs typeface="+mn-cs"/>
              </a:rPr>
              <a:pPr algn="r">
                <a:defRPr/>
              </a:pPr>
              <a:t>26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561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. Adiposity produces some killers for vessels like  CRP, iL-6, TNF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>
                <a:cs typeface="Arial" charset="0"/>
              </a:rPr>
              <a:t>Ожирение и бесплодие, сопутствующие синдрому </a:t>
            </a:r>
            <a:r>
              <a:rPr lang="ru-RU" altLang="ru-RU" dirty="0" err="1" smtClean="0">
                <a:cs typeface="Arial" charset="0"/>
              </a:rPr>
              <a:t>поликистозных</a:t>
            </a:r>
            <a:r>
              <a:rPr lang="ru-RU" altLang="ru-RU" dirty="0" smtClean="0">
                <a:cs typeface="Arial" charset="0"/>
              </a:rPr>
              <a:t> яичников (СПКЯ), подробно описаны в базовых исследованиях </a:t>
            </a:r>
            <a:r>
              <a:rPr lang="ru-RU" altLang="ru-RU" dirty="0" err="1" smtClean="0">
                <a:cs typeface="Arial" charset="0"/>
              </a:rPr>
              <a:t>Mitchell</a:t>
            </a:r>
            <a:r>
              <a:rPr lang="ru-RU" altLang="ru-RU" dirty="0" smtClean="0">
                <a:cs typeface="Arial" charset="0"/>
              </a:rPr>
              <a:t> </a:t>
            </a:r>
            <a:r>
              <a:rPr lang="ru-RU" altLang="ru-RU" dirty="0" err="1" smtClean="0">
                <a:cs typeface="Arial" charset="0"/>
              </a:rPr>
              <a:t>and</a:t>
            </a:r>
            <a:r>
              <a:rPr lang="ru-RU" altLang="ru-RU" dirty="0" smtClean="0">
                <a:cs typeface="Arial" charset="0"/>
              </a:rPr>
              <a:t> </a:t>
            </a:r>
            <a:r>
              <a:rPr lang="ru-RU" altLang="ru-RU" dirty="0" err="1" smtClean="0">
                <a:cs typeface="Arial" charset="0"/>
              </a:rPr>
              <a:t>Rogers</a:t>
            </a:r>
            <a:r>
              <a:rPr lang="ru-RU" altLang="ru-RU" dirty="0" smtClean="0">
                <a:cs typeface="Arial" charset="0"/>
              </a:rPr>
              <a:t> (1953) и </a:t>
            </a:r>
            <a:r>
              <a:rPr lang="ru-RU" altLang="ru-RU" dirty="0" err="1" smtClean="0">
                <a:cs typeface="Arial" charset="0"/>
              </a:rPr>
              <a:t>Haitz</a:t>
            </a:r>
            <a:r>
              <a:rPr lang="ru-RU" altLang="ru-RU" dirty="0" smtClean="0">
                <a:cs typeface="Arial" charset="0"/>
              </a:rPr>
              <a:t> </a:t>
            </a:r>
            <a:r>
              <a:rPr lang="ru-RU" altLang="ru-RU" dirty="0" err="1" smtClean="0">
                <a:cs typeface="Arial" charset="0"/>
              </a:rPr>
              <a:t>и</a:t>
            </a:r>
            <a:r>
              <a:rPr lang="ru-RU" altLang="ru-RU" dirty="0" smtClean="0">
                <a:cs typeface="Arial" charset="0"/>
              </a:rPr>
              <a:t> </a:t>
            </a:r>
            <a:r>
              <a:rPr lang="ru-RU" altLang="ru-RU" dirty="0" err="1" smtClean="0">
                <a:cs typeface="Arial" charset="0"/>
              </a:rPr>
              <a:t>соавт</a:t>
            </a:r>
            <a:r>
              <a:rPr lang="ru-RU" altLang="ru-RU" dirty="0" smtClean="0">
                <a:cs typeface="Arial" charset="0"/>
              </a:rPr>
              <a:t>. (1979). По данным авторов, ожирение в 4 раза чаще сопутствует нарушениям менструальной функции: 45% женщин с аменореей больны ожирением, и лишь 9-13% с избыточной массой тела не имели нарушений менструальной функции. Среди 26 638 женщин был проведен опрос (</a:t>
            </a:r>
            <a:r>
              <a:rPr lang="ru-RU" altLang="ru-RU" dirty="0" err="1" smtClean="0">
                <a:cs typeface="Arial" charset="0"/>
              </a:rPr>
              <a:t>Hartz</a:t>
            </a:r>
            <a:r>
              <a:rPr lang="ru-RU" altLang="ru-RU" dirty="0" smtClean="0">
                <a:cs typeface="Arial" charset="0"/>
              </a:rPr>
              <a:t> и </a:t>
            </a:r>
            <a:r>
              <a:rPr lang="ru-RU" altLang="ru-RU" dirty="0" err="1" smtClean="0">
                <a:cs typeface="Arial" charset="0"/>
              </a:rPr>
              <a:t>соавт</a:t>
            </a:r>
            <a:r>
              <a:rPr lang="ru-RU" altLang="ru-RU" dirty="0" smtClean="0">
                <a:cs typeface="Arial" charset="0"/>
              </a:rPr>
              <a:t>., 1979), показавший: </a:t>
            </a:r>
            <a:r>
              <a:rPr lang="ru-RU" altLang="ru-RU" dirty="0" err="1" smtClean="0">
                <a:cs typeface="Arial" charset="0"/>
              </a:rPr>
              <a:t>ановуляция</a:t>
            </a:r>
            <a:r>
              <a:rPr lang="ru-RU" altLang="ru-RU" dirty="0" smtClean="0">
                <a:cs typeface="Arial" charset="0"/>
              </a:rPr>
              <a:t> </a:t>
            </a:r>
            <a:r>
              <a:rPr lang="ru-RU" altLang="ru-RU" dirty="0" err="1" smtClean="0">
                <a:cs typeface="Arial" charset="0"/>
              </a:rPr>
              <a:t>сопуствовала</a:t>
            </a:r>
            <a:r>
              <a:rPr lang="ru-RU" altLang="ru-RU" dirty="0" smtClean="0">
                <a:cs typeface="Arial" charset="0"/>
              </a:rPr>
              <a:t> ожирению, при этом полные женщины испытывали в 3,1 раза чаще беспокойство по поводу менструаций, чем те, у кого масса тела была в пределах нормативных значений. Подростковое ожирение показало связь с нарушениями длительности менструальных циклов и гирсутизмом. Около 5800 женщин 1958 г. рождения и проходившие осмотр в возрасте 7, 11, 16, 23, 33, 43 лет (</a:t>
            </a:r>
            <a:r>
              <a:rPr lang="ru-RU" altLang="ru-RU" dirty="0" err="1" smtClean="0">
                <a:cs typeface="Arial" charset="0"/>
              </a:rPr>
              <a:t>Lake</a:t>
            </a:r>
            <a:r>
              <a:rPr lang="ru-RU" altLang="ru-RU" dirty="0" smtClean="0">
                <a:cs typeface="Arial" charset="0"/>
              </a:rPr>
              <a:t> и </a:t>
            </a:r>
            <a:r>
              <a:rPr lang="ru-RU" altLang="ru-RU" dirty="0" err="1" smtClean="0">
                <a:cs typeface="Arial" charset="0"/>
              </a:rPr>
              <a:t>соавт</a:t>
            </a:r>
            <a:r>
              <a:rPr lang="ru-RU" altLang="ru-RU" dirty="0" smtClean="0">
                <a:cs typeface="Arial" charset="0"/>
              </a:rPr>
              <a:t>. 1997), и имевших ожирение, жаловались на серьезные проблемы репродуктивной функции. При этом 23-летние женщины с избыточной массой (ИМТ 23,9-28,6 кг/м2) в 1,32 раза, а с ожирением (ИМТ≥29,9 кг/м2) в 1,75 раз чаще имели проблемы с нарушением менструального цикла. При этом, если избыточная масса тела или ожирение присутствовали в период </a:t>
            </a:r>
            <a:r>
              <a:rPr lang="ru-RU" altLang="ru-RU" dirty="0" err="1" smtClean="0">
                <a:cs typeface="Arial" charset="0"/>
              </a:rPr>
              <a:t>менархе</a:t>
            </a:r>
            <a:r>
              <a:rPr lang="ru-RU" altLang="ru-RU" dirty="0" smtClean="0">
                <a:cs typeface="Arial" charset="0"/>
              </a:rPr>
              <a:t> (9, 10 и 11 лет), то нарушения менструальной функции были более выраженными. У 23-летних женщин с избыточной массой тела и ожирением возможность забеременеть была снижена, и бесплодие выявлялось в 33,6% случаев, по сравнению с женщинами с нормальной массой тела (18,6%). 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3C0417-E198-4EED-9B02-B37DFD8F5685}" type="slidenum">
              <a:rPr lang="en-US" altLang="ru-RU">
                <a:latin typeface="Arial" charset="0"/>
                <a:cs typeface="Arial" charset="0"/>
              </a:rPr>
              <a:pPr/>
              <a:t>27</a:t>
            </a:fld>
            <a:endParaRPr lang="en-US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9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charset="0"/>
              </a:rPr>
              <a:t>Обязательным этапом в терапии бесплодия у па-</a:t>
            </a:r>
          </a:p>
          <a:p>
            <a:r>
              <a:rPr lang="ru-RU" altLang="ru-RU" dirty="0" err="1" smtClean="0">
                <a:cs typeface="Arial" charset="0"/>
              </a:rPr>
              <a:t>циенток</a:t>
            </a:r>
            <a:r>
              <a:rPr lang="ru-RU" altLang="ru-RU" dirty="0" smtClean="0">
                <a:cs typeface="Arial" charset="0"/>
              </a:rPr>
              <a:t> с ожирением и хронической </a:t>
            </a:r>
            <a:r>
              <a:rPr lang="ru-RU" altLang="ru-RU" dirty="0" err="1" smtClean="0">
                <a:cs typeface="Arial" charset="0"/>
              </a:rPr>
              <a:t>ановуляцией</a:t>
            </a:r>
            <a:r>
              <a:rPr lang="ru-RU" altLang="ru-RU" dirty="0" smtClean="0">
                <a:cs typeface="Arial" charset="0"/>
              </a:rPr>
              <a:t> </a:t>
            </a:r>
          </a:p>
          <a:p>
            <a:r>
              <a:rPr lang="ru-RU" altLang="ru-RU" dirty="0" smtClean="0">
                <a:cs typeface="Arial" charset="0"/>
              </a:rPr>
              <a:t>является снижение массы тела. В некоторых </a:t>
            </a:r>
            <a:r>
              <a:rPr lang="ru-RU" altLang="ru-RU" dirty="0" err="1" smtClean="0">
                <a:cs typeface="Arial" charset="0"/>
              </a:rPr>
              <a:t>стра</a:t>
            </a:r>
            <a:r>
              <a:rPr lang="ru-RU" altLang="ru-RU" dirty="0" smtClean="0">
                <a:cs typeface="Arial" charset="0"/>
              </a:rPr>
              <a:t>-</a:t>
            </a:r>
          </a:p>
          <a:p>
            <a:r>
              <a:rPr lang="ru-RU" altLang="ru-RU" dirty="0" err="1" smtClean="0">
                <a:cs typeface="Arial" charset="0"/>
              </a:rPr>
              <a:t>нах</a:t>
            </a:r>
            <a:r>
              <a:rPr lang="ru-RU" altLang="ru-RU" dirty="0" smtClean="0">
                <a:cs typeface="Arial" charset="0"/>
              </a:rPr>
              <a:t>, например в Великобритании и Новой Зеландии, </a:t>
            </a:r>
          </a:p>
          <a:p>
            <a:r>
              <a:rPr lang="ru-RU" altLang="ru-RU" dirty="0" smtClean="0">
                <a:cs typeface="Arial" charset="0"/>
              </a:rPr>
              <a:t>многие страховые компании даже отказываются </a:t>
            </a:r>
          </a:p>
          <a:p>
            <a:r>
              <a:rPr lang="ru-RU" altLang="ru-RU" dirty="0" smtClean="0">
                <a:cs typeface="Arial" charset="0"/>
              </a:rPr>
              <a:t>оплачивать попытки ЭКО женщинам с ожирением </a:t>
            </a:r>
          </a:p>
          <a:p>
            <a:r>
              <a:rPr lang="ru-RU" altLang="ru-RU" dirty="0" smtClean="0">
                <a:cs typeface="Arial" charset="0"/>
              </a:rPr>
              <a:t>до тех пор, пока они не нормализуют массу тела 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9D61E-C005-4E0A-A496-CF994F9FA16A}" type="slidenum">
              <a:rPr lang="en-US" altLang="ru-RU">
                <a:latin typeface="Arial" charset="0"/>
                <a:cs typeface="Arial" charset="0"/>
              </a:rPr>
              <a:pPr/>
              <a:t>28</a:t>
            </a:fld>
            <a:endParaRPr lang="en-US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4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B674-2F49-49A0-B6A6-28A01D686608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CD62-55BD-4002-A241-5AF70F8706DA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01D0-96CE-49A8-933E-A54FFF34E130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9E8-105D-426B-954D-6C235AEDEE33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2AB5-B9EB-47BC-9C5D-F15FCEF8A614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34B8-47C9-4820-963A-D8E5BE2F57FA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4978-9DF4-4229-8222-4520B82FAF87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4241-69EC-4BD0-8EA8-E0CB0CF8B0B6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3435-08BB-4064-BB1D-556E201721D3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3ED-C2BE-4622-9C05-10E7F738BA4B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0C6E-AFA3-4CE9-BBA1-4D759D1527BD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ECB9-0F80-4823-B73F-A778ECCEFE8C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1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16632"/>
            <a:ext cx="9144000" cy="2420888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681" y="620689"/>
            <a:ext cx="9144000" cy="2160239"/>
          </a:xfrm>
        </p:spPr>
        <p:txBody>
          <a:bodyPr>
            <a:normAutofit fontScale="90000"/>
          </a:bodyPr>
          <a:lstStyle/>
          <a:p>
            <a:pPr lvl="0"/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Преждевременная недостаточность яичников – причины развития и пути реализации репродуктивной функции у пациенток с бесплодием.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149080"/>
            <a:ext cx="4968552" cy="1512168"/>
          </a:xfrm>
          <a:ln w="57150">
            <a:solidFill>
              <a:srgbClr val="3399FF"/>
            </a:solidFill>
          </a:ln>
        </p:spPr>
        <p:txBody>
          <a:bodyPr>
            <a:normAutofit lnSpcReduction="10000"/>
          </a:bodyPr>
          <a:lstStyle/>
          <a:p>
            <a:pPr algn="l"/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КМН., доцент каф. </a:t>
            </a:r>
            <a:r>
              <a:rPr lang="ru-RU" sz="17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Перинатологии</a:t>
            </a:r>
            <a:r>
              <a:rPr lang="ru-RU" sz="1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акушерства и гинекологии лечебного факультета ФГБОУ ВО «</a:t>
            </a:r>
            <a:r>
              <a:rPr lang="ru-RU" sz="17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КрасГМУ</a:t>
            </a:r>
            <a:r>
              <a:rPr lang="ru-RU" sz="1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им. Проф.В.Ф. </a:t>
            </a:r>
            <a:r>
              <a:rPr lang="ru-RU" sz="17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Войно</a:t>
            </a:r>
            <a:r>
              <a:rPr lang="ru-RU" sz="1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sz="17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Ясенецкого</a:t>
            </a:r>
            <a:r>
              <a:rPr lang="ru-RU" sz="1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Полстяная Г.Н.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9510" y="6309320"/>
            <a:ext cx="242778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Красноярск 2019</a:t>
            </a:r>
          </a:p>
        </p:txBody>
      </p:sp>
      <p:pic>
        <p:nvPicPr>
          <p:cNvPr id="9" name="Рисунок 8" descr="http://krasgmu.ru/bekas/images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15025"/>
            <a:ext cx="1234628" cy="11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Без имени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44849"/>
            <a:ext cx="3935428" cy="41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602128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Огюст Роден</a:t>
            </a:r>
            <a:r>
              <a:rPr lang="en-US" b="1" i="1" dirty="0" smtClean="0"/>
              <a:t> </a:t>
            </a:r>
            <a:r>
              <a:rPr lang="ru-RU" b="1" i="1" dirty="0" smtClean="0"/>
              <a:t>"Вечная весна»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627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1556791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ЭКО  применяется в нашей стране с 1986 г., а в Красноярске – с 1996 г. Россия входит в пятерку стран с самым большим количеством выполняемых циклов ЭКО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 2013 г. у нас в городе </a:t>
            </a:r>
          </a:p>
          <a:p>
            <a:pPr>
              <a:buNone/>
            </a:pPr>
            <a:r>
              <a:rPr lang="ru-RU" sz="2000" dirty="0" smtClean="0"/>
              <a:t>стало возможным </a:t>
            </a:r>
          </a:p>
          <a:p>
            <a:pPr>
              <a:buNone/>
            </a:pPr>
            <a:r>
              <a:rPr lang="ru-RU" sz="2000" dirty="0" smtClean="0"/>
              <a:t>проведение циклов ВРТ </a:t>
            </a:r>
          </a:p>
          <a:p>
            <a:pPr>
              <a:buNone/>
            </a:pPr>
            <a:r>
              <a:rPr lang="ru-RU" sz="2000" dirty="0" smtClean="0"/>
              <a:t>по программе ОМС.</a:t>
            </a:r>
            <a:r>
              <a:rPr lang="ru-RU" sz="2000" b="1" i="1" dirty="0" smtClean="0"/>
              <a:t> 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dirty="0" smtClean="0"/>
              <a:t>За последние 10 лет число</a:t>
            </a:r>
          </a:p>
          <a:p>
            <a:pPr>
              <a:buNone/>
            </a:pPr>
            <a:r>
              <a:rPr lang="ru-RU" sz="2000" dirty="0" smtClean="0"/>
              <a:t> родившихся после ЭКО </a:t>
            </a:r>
          </a:p>
          <a:p>
            <a:pPr>
              <a:buNone/>
            </a:pPr>
            <a:r>
              <a:rPr lang="ru-RU" sz="2000" dirty="0" smtClean="0"/>
              <a:t>маленьких Россиян выросло </a:t>
            </a:r>
          </a:p>
          <a:p>
            <a:pPr>
              <a:buNone/>
            </a:pPr>
            <a:r>
              <a:rPr lang="ru-RU" sz="2000" dirty="0" smtClean="0"/>
              <a:t>с 0,1% в 2006 г., до 0,9% в 2015 г</a:t>
            </a:r>
          </a:p>
          <a:p>
            <a:pPr>
              <a:buNone/>
            </a:pPr>
            <a:r>
              <a:rPr lang="ru-RU" sz="2000" dirty="0" smtClean="0"/>
              <a:t>(В Европе 2,5%)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Более 5000 детей родилось за </a:t>
            </a:r>
          </a:p>
          <a:p>
            <a:pPr>
              <a:buNone/>
            </a:pPr>
            <a:r>
              <a:rPr lang="ru-RU" sz="2000" dirty="0" smtClean="0"/>
              <a:t>период работы  КЦРМ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/>
          </a:p>
        </p:txBody>
      </p:sp>
      <p:pic>
        <p:nvPicPr>
          <p:cNvPr id="39938" name="Picture 2" descr="http://www.medpark.md/sites/default/files/field/image/IV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032448" cy="446449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316416" y="6309320"/>
            <a:ext cx="504056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1700808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Россия входит в пятерку стран с самым большим количеством выполняемых циклов ЭКО.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425355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По данным литературы приблизительно 2,5% новорожденных детей в Европе рождаются в следствие проведения программ ВРТ.</a:t>
            </a:r>
          </a:p>
          <a:p>
            <a:pPr>
              <a:buNone/>
            </a:pPr>
            <a:r>
              <a:rPr lang="ru-RU" sz="2600" dirty="0" smtClean="0"/>
              <a:t>                                              (</a:t>
            </a:r>
            <a:r>
              <a:rPr lang="en-US" sz="2600" dirty="0" err="1" smtClean="0"/>
              <a:t>Nygzon</a:t>
            </a:r>
            <a:r>
              <a:rPr lang="en-US" sz="2600" dirty="0" smtClean="0"/>
              <a:t> K.Y., Andersen A.N. – 2012</a:t>
            </a:r>
            <a:r>
              <a:rPr lang="ru-RU" sz="2600" dirty="0" smtClean="0"/>
              <a:t>)</a:t>
            </a:r>
            <a:endParaRPr lang="ru-RU" sz="2600" dirty="0"/>
          </a:p>
        </p:txBody>
      </p:sp>
      <p:pic>
        <p:nvPicPr>
          <p:cNvPr id="41986" name="Picture 2" descr="http://www.o-krohe.ru/images/article/orig/2018/05/registrirovat-detej-rozhdennyh-blagodarya-eko-stanet-leg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89040"/>
            <a:ext cx="4910336" cy="306896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8316416" y="6309320"/>
            <a:ext cx="504056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2132856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По данным Российской ассоциации репродукции человека (РАРЧ), эффективность ВРТ В России отражают следующие показатели: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065315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Частота наступления беременности на перенос эмбриона при ЭКО – 37,7%</a:t>
            </a:r>
          </a:p>
          <a:p>
            <a:r>
              <a:rPr lang="ru-RU" sz="2600" dirty="0" smtClean="0"/>
              <a:t>При ЭКО + ИКСИ – 36% </a:t>
            </a:r>
          </a:p>
          <a:p>
            <a:pPr>
              <a:buNone/>
            </a:pPr>
            <a:r>
              <a:rPr lang="ru-RU" sz="2600" dirty="0" smtClean="0"/>
              <a:t>                                                                       (Э.В. Вартанян, 2018)</a:t>
            </a:r>
            <a:endParaRPr lang="ru-RU" sz="2600" dirty="0"/>
          </a:p>
        </p:txBody>
      </p:sp>
      <p:pic>
        <p:nvPicPr>
          <p:cNvPr id="5" name="Picture 2" descr="https://www.nastroy.net/pic/images/post/999124-152521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10458"/>
            <a:ext cx="3701817" cy="3347542"/>
          </a:xfrm>
          <a:prstGeom prst="rect">
            <a:avLst/>
          </a:prstGeom>
          <a:noFill/>
        </p:spPr>
      </p:pic>
      <p:pic>
        <p:nvPicPr>
          <p:cNvPr id="1026" name="Picture 2" descr="http://www.o-krohe.ru/images/article/orig/2018/05/sposobstvuet-li-eko-vozniknoveniyu-onkologi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3960440" cy="187220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388424" y="6309320"/>
            <a:ext cx="432048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0"/>
            <a:ext cx="9144000" cy="2132856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1628799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Факторы влияющие на результативность ЭКО у пациентов КЦРМ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5365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Оперированных на органах малого таза – 63%;</a:t>
            </a:r>
          </a:p>
          <a:p>
            <a:pPr>
              <a:defRPr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БОО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ПНЯ – диагностированы у 43 пациенток;</a:t>
            </a:r>
          </a:p>
          <a:p>
            <a:pPr>
              <a:defRPr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Пациентов старшего репродуктивного возраста – 134 чел. (27,5%) </a:t>
            </a:r>
          </a:p>
          <a:p>
            <a:pPr>
              <a:defRPr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Пациентов с ожирением и ИМТ – 38%;</a:t>
            </a:r>
          </a:p>
          <a:p>
            <a:pPr>
              <a:defRPr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460432" y="6309320"/>
            <a:ext cx="360040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1628800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В Красноярске в 2017 г. пролечено методами ВРТ ОМС (КЦРМ + «Три сердца») – 1700 чел.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3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Забеременели – 464 пациентки;</a:t>
            </a:r>
          </a:p>
          <a:p>
            <a:pPr lvl="0"/>
            <a:r>
              <a:rPr lang="ru-RU" sz="2600" dirty="0" smtClean="0"/>
              <a:t>Родили – 412 детей;</a:t>
            </a:r>
            <a:r>
              <a:rPr lang="ru-RU" sz="2800" b="1" i="1" dirty="0" smtClean="0"/>
              <a:t> </a:t>
            </a:r>
          </a:p>
          <a:p>
            <a:pPr lvl="0">
              <a:defRPr/>
            </a:pPr>
            <a:r>
              <a:rPr lang="ru-RU" sz="2800" b="1" i="1" dirty="0" smtClean="0"/>
              <a:t>В 2018 г.: </a:t>
            </a:r>
            <a:r>
              <a:rPr lang="ru-RU" sz="2800" dirty="0" smtClean="0"/>
              <a:t>Родили – 464 ребенка</a:t>
            </a:r>
            <a:r>
              <a:rPr lang="ru-RU" sz="3600" dirty="0" smtClean="0"/>
              <a:t>.</a:t>
            </a:r>
          </a:p>
          <a:p>
            <a:endParaRPr lang="ru-RU" sz="2600" dirty="0" smtClean="0"/>
          </a:p>
          <a:p>
            <a:endParaRPr lang="ru-RU" sz="2600" dirty="0" smtClean="0"/>
          </a:p>
        </p:txBody>
      </p:sp>
      <p:pic>
        <p:nvPicPr>
          <p:cNvPr id="40962" name="Picture 2" descr="https://flero.ru/wp-content/uploads/2018/7cd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6552728" cy="367240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8316416" y="6309320"/>
            <a:ext cx="504056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1484783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В Красноярском центре репродуктивной медицины группы компании «</a:t>
            </a:r>
            <a:r>
              <a:rPr lang="ru-RU" sz="3200" b="1" i="1" dirty="0" smtClean="0">
                <a:solidFill>
                  <a:srgbClr val="FF0000"/>
                </a:solidFill>
              </a:rPr>
              <a:t>Мать и дитя</a:t>
            </a:r>
            <a:r>
              <a:rPr lang="ru-RU" sz="3200" b="1" i="1" dirty="0" smtClean="0"/>
              <a:t>»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ru-RU" sz="2600" dirty="0" smtClean="0"/>
              <a:t>ЧНБ на ЕТ в 2018 г. – 41,18% в программе ЭКО;</a:t>
            </a:r>
          </a:p>
          <a:p>
            <a:r>
              <a:rPr lang="ru-RU" sz="2600" dirty="0" smtClean="0"/>
              <a:t>В программе ЭКО + ИКСИ – 31,89%. В группе пациентов раннего репродуктивного возраста – 37,7 %</a:t>
            </a:r>
          </a:p>
          <a:p>
            <a:endParaRPr lang="ru-RU" dirty="0"/>
          </a:p>
        </p:txBody>
      </p:sp>
      <p:pic>
        <p:nvPicPr>
          <p:cNvPr id="3074" name="Picture 2" descr="https://pandaland.kz/uploads/FILES/794/794109429096abfe3b4a81962c45e3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5400600" cy="352839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8316416" y="6309320"/>
            <a:ext cx="504056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2132855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Главной целью стимуляции яичников в программе ВРТ является получение адекватного количества высококачественных ооцитов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Отсутствие адекватного ответа на стандартные протоколы стимуляции </a:t>
            </a:r>
            <a:r>
              <a:rPr lang="ru-RU" sz="2600" dirty="0" err="1" smtClean="0"/>
              <a:t>суперовуляции</a:t>
            </a:r>
            <a:r>
              <a:rPr lang="ru-RU" sz="2600" dirty="0" smtClean="0"/>
              <a:t> называется «бедным» овариальным ответом.</a:t>
            </a:r>
            <a:endParaRPr lang="ru-RU" sz="2600" dirty="0"/>
          </a:p>
        </p:txBody>
      </p:sp>
      <p:pic>
        <p:nvPicPr>
          <p:cNvPr id="5124" name="Picture 4" descr="https://im0-tub-ru.yandex.net/i?id=871f313ae0dfbf32918f8c0c0949b7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64360"/>
            <a:ext cx="5243736" cy="349364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388424" y="6309320"/>
            <a:ext cx="432048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2708919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Доля женщин с этим состоянием составляет от 5,6 до 35,1% в популяции бесплодных пар, проходящих лечение методами ВРТ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                                                                      (Р.Э. </a:t>
            </a:r>
            <a:r>
              <a:rPr lang="ru-RU" sz="2600" dirty="0" err="1" smtClean="0"/>
              <a:t>Ванян</a:t>
            </a:r>
            <a:r>
              <a:rPr lang="ru-RU" sz="2600" dirty="0" smtClean="0"/>
              <a:t>, 2014 г.)</a:t>
            </a:r>
            <a:endParaRPr lang="ru-RU" sz="2600" dirty="0"/>
          </a:p>
        </p:txBody>
      </p:sp>
      <p:pic>
        <p:nvPicPr>
          <p:cNvPr id="4100" name="Picture 4" descr="https://kaverin.info/wp-content/uploads/2018/10/1-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942145" cy="396044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388424" y="6309320"/>
            <a:ext cx="432048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ortlet.ru/uploads/hscreenshot-w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4104456" cy="4104456"/>
          </a:xfrm>
          <a:prstGeom prst="rect">
            <a:avLst/>
          </a:prstGeom>
          <a:noFill/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980727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БОО может быть обусловлен: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600" dirty="0" err="1" smtClean="0"/>
              <a:t>Аутоиммуногенами</a:t>
            </a:r>
            <a:r>
              <a:rPr lang="ru-RU" sz="2600" dirty="0" smtClean="0"/>
              <a:t> и системными заболеваниями ; </a:t>
            </a:r>
          </a:p>
          <a:p>
            <a:r>
              <a:rPr lang="ru-RU" sz="2600" dirty="0" smtClean="0"/>
              <a:t>Генетическими факторами;</a:t>
            </a:r>
          </a:p>
          <a:p>
            <a:r>
              <a:rPr lang="ru-RU" sz="2600" dirty="0" err="1" smtClean="0"/>
              <a:t>Ятрогенными</a:t>
            </a:r>
            <a:r>
              <a:rPr lang="ru-RU" sz="2600" dirty="0" smtClean="0"/>
              <a:t> причинами (хирургические вмешательства на яичниках, химиотерапия);</a:t>
            </a:r>
          </a:p>
          <a:p>
            <a:r>
              <a:rPr lang="ru-RU" sz="2600" dirty="0" smtClean="0"/>
              <a:t>Поздний репродуктивный возраст; </a:t>
            </a:r>
          </a:p>
          <a:p>
            <a:r>
              <a:rPr lang="ru-RU" sz="2600" dirty="0" smtClean="0"/>
              <a:t>ПНЯ;</a:t>
            </a:r>
          </a:p>
          <a:p>
            <a:r>
              <a:rPr lang="ru-RU" sz="2600" dirty="0" err="1" smtClean="0"/>
              <a:t>Эндометриоз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Ожирение.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8316416" y="6309320"/>
            <a:ext cx="504056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Повреждающее действие химиотерапии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Деструкция в ядрах клеток </a:t>
            </a:r>
            <a:r>
              <a:rPr lang="ru-RU" dirty="0" err="1" smtClean="0"/>
              <a:t>прегранулезы</a:t>
            </a:r>
            <a:r>
              <a:rPr lang="ru-RU" dirty="0" smtClean="0"/>
              <a:t> </a:t>
            </a:r>
            <a:r>
              <a:rPr lang="ru-RU" dirty="0" err="1" smtClean="0"/>
              <a:t>примордиальных</a:t>
            </a:r>
            <a:r>
              <a:rPr lang="ru-RU" dirty="0" smtClean="0"/>
              <a:t> фолликулов</a:t>
            </a:r>
          </a:p>
          <a:p>
            <a:r>
              <a:rPr lang="ru-RU" dirty="0" smtClean="0"/>
              <a:t>Нарушение межклеточных связей и созревания </a:t>
            </a:r>
            <a:r>
              <a:rPr lang="ru-RU" dirty="0" err="1" smtClean="0"/>
              <a:t>примордиальных</a:t>
            </a:r>
            <a:r>
              <a:rPr lang="ru-RU" dirty="0" smtClean="0"/>
              <a:t> фолликулов</a:t>
            </a:r>
          </a:p>
          <a:p>
            <a:r>
              <a:rPr lang="ru-RU" dirty="0" smtClean="0"/>
              <a:t>Неконтролируемы </a:t>
            </a:r>
            <a:r>
              <a:rPr lang="ru-RU" dirty="0" err="1" smtClean="0"/>
              <a:t>апоптоз</a:t>
            </a:r>
            <a:endParaRPr lang="ru-RU" dirty="0"/>
          </a:p>
        </p:txBody>
      </p:sp>
      <p:pic>
        <p:nvPicPr>
          <p:cNvPr id="19458" name="Picture 2" descr="http://ghr.nlm.nih.gov/handbook/illustrations/apoptosismacroph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746" y="4357694"/>
            <a:ext cx="3221253" cy="2500306"/>
          </a:xfrm>
          <a:prstGeom prst="rect">
            <a:avLst/>
          </a:prstGeom>
          <a:noFill/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"/>
            <a:ext cx="9144000" cy="1556791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0"/>
            <a:ext cx="9144000" cy="1556791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1556791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"/>
            <a:ext cx="9144000" cy="1628800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По данным ВОЗ, частота бесплодия в мире составляет 10-15 % и не имеет тенденции к снижению.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В России 18-21 % супружеских пар бесплодны </a:t>
            </a:r>
          </a:p>
          <a:p>
            <a:pPr>
              <a:buNone/>
            </a:pPr>
            <a:r>
              <a:rPr lang="ru-RU" sz="2600" dirty="0" smtClean="0"/>
              <a:t>                                                                 (А.С. </a:t>
            </a:r>
            <a:r>
              <a:rPr lang="ru-RU" sz="2600" dirty="0" err="1" smtClean="0"/>
              <a:t>Гаспаров</a:t>
            </a:r>
            <a:r>
              <a:rPr lang="ru-RU" sz="2600" dirty="0" smtClean="0"/>
              <a:t>, 2018 г.)</a:t>
            </a:r>
            <a:endParaRPr lang="ru-RU" sz="2600" dirty="0"/>
          </a:p>
        </p:txBody>
      </p:sp>
      <p:pic>
        <p:nvPicPr>
          <p:cNvPr id="31746" name="Picture 2" descr="https://plan-baby.ru/storage/app/uploads/public/5a6/b8d/81b/thumb_38_1400_0_0_0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89969"/>
            <a:ext cx="6254279" cy="4168031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360040" cy="4121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36913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Проведение химиотерапии в 30-70% случаев приводит к развитию бесплодия у женщин. </a:t>
            </a:r>
          </a:p>
          <a:p>
            <a:pPr algn="r">
              <a:buNone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Aubard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Y,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Tessier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M et al, 2001.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 descr="http://itsmyhealth.ru/wp-content/uploads/2012/10/lechenie-besplodiya-narodnymi-sredstv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429000"/>
            <a:ext cx="4121422" cy="3214710"/>
          </a:xfrm>
          <a:prstGeom prst="rect">
            <a:avLst/>
          </a:prstGeom>
          <a:noFill/>
        </p:spPr>
      </p:pic>
      <p:pic>
        <p:nvPicPr>
          <p:cNvPr id="18440" name="Picture 8" descr="http://www.rdp1.ru/UploadImages/enterpr/1/image/41_%D0%BF%D0%B8%D0%BB%D1%8E%D0%BB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5244"/>
            <a:ext cx="3714776" cy="3138466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4143372" y="4357694"/>
            <a:ext cx="642942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644900"/>
            <a:ext cx="8001000" cy="121602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Изящество и красота не могут быть отделены от здоровья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Цицерон Марк Тулий</a:t>
            </a:r>
            <a:r>
              <a:rPr lang="ru-RU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214438"/>
            <a:ext cx="4038600" cy="4759325"/>
          </a:xfrm>
        </p:spPr>
      </p:pic>
      <p:pic>
        <p:nvPicPr>
          <p:cNvPr id="133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1143000"/>
            <a:ext cx="3786188" cy="4786313"/>
          </a:xfrm>
        </p:spPr>
      </p:pic>
      <p:sp>
        <p:nvSpPr>
          <p:cNvPr id="7" name="TextBox 6"/>
          <p:cNvSpPr txBox="1"/>
          <p:nvPr/>
        </p:nvSpPr>
        <p:spPr>
          <a:xfrm>
            <a:off x="4286250" y="6237288"/>
            <a:ext cx="457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1887 год – Лев Толстой с женой и детьми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XXI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век –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век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репродуктивного нездоровья, век ЭКО!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750" y="6237288"/>
            <a:ext cx="3527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2013 год,  молодая 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9750" y="188913"/>
            <a:ext cx="8207375" cy="503237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Ожирение и бесплодие. Актуальность </a:t>
            </a:r>
            <a:r>
              <a:rPr lang="ru-RU" alt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темы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>
                <a:latin typeface="Times New Roman" pitchFamily="18" charset="0"/>
              </a:rPr>
              <a:t>  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47675" y="12287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23850" y="1196975"/>
            <a:ext cx="856932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173038"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</a:rPr>
              <a:t>Частота </a:t>
            </a:r>
            <a:r>
              <a:rPr lang="ru-RU" altLang="ru-RU" sz="2800" dirty="0">
                <a:solidFill>
                  <a:srgbClr val="002060"/>
                </a:solidFill>
              </a:rPr>
              <a:t>бесплодного брака в России составляет </a:t>
            </a:r>
            <a:r>
              <a:rPr lang="ru-RU" altLang="ru-RU" sz="2800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15-17</a:t>
            </a:r>
            <a:r>
              <a:rPr lang="ru-RU" altLang="ru-RU" sz="2800" b="1" dirty="0">
                <a:solidFill>
                  <a:srgbClr val="002060"/>
                </a:solidFill>
              </a:rPr>
              <a:t>%,</a:t>
            </a:r>
            <a:r>
              <a:rPr lang="ru-RU" altLang="ru-RU" sz="2800" dirty="0">
                <a:solidFill>
                  <a:srgbClr val="002060"/>
                </a:solidFill>
              </a:rPr>
              <a:t> при том, что показатель, равный 15% является критическим, и проблема бесплодия приобретает государственное значение .</a:t>
            </a:r>
          </a:p>
          <a:p>
            <a:endParaRPr lang="ru-RU" altLang="ru-RU" sz="2800" dirty="0">
              <a:solidFill>
                <a:srgbClr val="002060"/>
              </a:solidFill>
            </a:endParaRPr>
          </a:p>
          <a:p>
            <a:pPr indent="173038"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</a:rPr>
              <a:t>Наряду </a:t>
            </a:r>
            <a:r>
              <a:rPr lang="ru-RU" altLang="ru-RU" sz="2800" dirty="0">
                <a:solidFill>
                  <a:srgbClr val="002060"/>
                </a:solidFill>
              </a:rPr>
              <a:t>с проблемой бесплодия в последние годы отмечается неуклонный рост ожирения. По предварительным данным, в России не менее </a:t>
            </a:r>
            <a:r>
              <a:rPr lang="ru-RU" altLang="ru-RU" sz="2800" b="1" dirty="0">
                <a:solidFill>
                  <a:srgbClr val="002060"/>
                </a:solidFill>
              </a:rPr>
              <a:t>30%</a:t>
            </a:r>
            <a:r>
              <a:rPr lang="ru-RU" altLang="ru-RU" sz="2800" dirty="0">
                <a:solidFill>
                  <a:srgbClr val="002060"/>
                </a:solidFill>
              </a:rPr>
              <a:t> трудоспособного населения имеют избыточную массу тела и </a:t>
            </a:r>
            <a:r>
              <a:rPr lang="ru-RU" altLang="ru-RU" sz="2800" b="1" dirty="0">
                <a:solidFill>
                  <a:srgbClr val="002060"/>
                </a:solidFill>
              </a:rPr>
              <a:t>25%</a:t>
            </a:r>
            <a:r>
              <a:rPr lang="ru-RU" altLang="ru-RU" sz="2800" dirty="0">
                <a:solidFill>
                  <a:srgbClr val="002060"/>
                </a:solidFill>
              </a:rPr>
              <a:t> - ожирение. </a:t>
            </a:r>
          </a:p>
          <a:p>
            <a:pPr>
              <a:buFont typeface="Arial" pitchFamily="34" charset="0"/>
              <a:buChar char="•"/>
            </a:pPr>
            <a:endParaRPr lang="ru-RU" altLang="ru-RU" sz="28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005885"/>
            <a:ext cx="3967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Дедов И.И., Мельниченко Г.А. (ред.). Синдром поликистозных </a:t>
            </a:r>
          </a:p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яичников. М: МИА 2007; 242—272.</a:t>
            </a:r>
          </a:p>
        </p:txBody>
      </p:sp>
    </p:spTree>
    <p:extLst>
      <p:ext uri="{BB962C8B-B14F-4D97-AF65-F5344CB8AC3E}">
        <p14:creationId xmlns:p14="http://schemas.microsoft.com/office/powerpoint/2010/main" val="1392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52600" y="3048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360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317" name="TextBox 16"/>
          <p:cNvSpPr txBox="1">
            <a:spLocks noChangeArrowheads="1"/>
          </p:cNvSpPr>
          <p:nvPr/>
        </p:nvSpPr>
        <p:spPr bwMode="auto">
          <a:xfrm>
            <a:off x="428625" y="1714500"/>
            <a:ext cx="8143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Россия с точки зрения демографии -  регрессивная страна  рано стареющих, но  долго живущих ЖЕНЩИН</a:t>
            </a:r>
          </a:p>
        </p:txBody>
      </p:sp>
      <p:sp>
        <p:nvSpPr>
          <p:cNvPr id="15364" name="Прямоугольник 14"/>
          <p:cNvSpPr>
            <a:spLocks noChangeArrowheads="1"/>
          </p:cNvSpPr>
          <p:nvPr/>
        </p:nvSpPr>
        <p:spPr bwMode="auto">
          <a:xfrm>
            <a:off x="214313" y="3643313"/>
            <a:ext cx="85010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Прогнозируемый  коэффициент рождаемости РФ 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2010-2030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1,4.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ПРОСТОЕ 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вопроизводство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  населения  наблюдается при коэффициенте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 менее 2,1, а прирост – только  при коэффициенте 3,1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Мужчины вымирают и разучились  размножаться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5143500" cy="1357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Портрет современного пациента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 бесплодием</a:t>
            </a:r>
          </a:p>
        </p:txBody>
      </p:sp>
      <p:pic>
        <p:nvPicPr>
          <p:cNvPr id="43011" name="Picture 5" descr="F:\диабе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4429125"/>
            <a:ext cx="24288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 descr="C:\Documents and Settings\Игорь\Рабочий стол\бады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000250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4" cstate="print"/>
          <a:srcRect l="2151" t="4141" r="1613" b="20703"/>
          <a:stretch>
            <a:fillRect/>
          </a:stretch>
        </p:blipFill>
        <p:spPr bwMode="auto">
          <a:xfrm>
            <a:off x="5143500" y="3500438"/>
            <a:ext cx="37861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214313"/>
            <a:ext cx="32861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 descr="C:\Documents and Settings\Игорь\Рабочий стол\Демотиваторы\Ru\Ru\0bpg2gtdf4k5.jpg"/>
          <p:cNvPicPr>
            <a:picLocks noChangeAspect="1" noChangeArrowheads="1"/>
          </p:cNvPicPr>
          <p:nvPr/>
        </p:nvPicPr>
        <p:blipFill>
          <a:blip r:embed="rId6" cstate="print"/>
          <a:srcRect l="17599" t="6076" r="14000" b="25841"/>
          <a:stretch>
            <a:fillRect/>
          </a:stretch>
        </p:blipFill>
        <p:spPr bwMode="auto">
          <a:xfrm>
            <a:off x="285750" y="2571750"/>
            <a:ext cx="27860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12474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Адипоцит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«Ось дьявола»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60131" name="Picture 3" descr="CD Figure 2"/>
          <p:cNvPicPr>
            <a:picLocks noChangeAspect="1" noChangeArrowheads="1"/>
          </p:cNvPicPr>
          <p:nvPr/>
        </p:nvPicPr>
        <p:blipFill>
          <a:blip r:embed="rId3" cstate="print">
            <a:lum contrast="4000"/>
          </a:blip>
          <a:srcRect/>
          <a:stretch>
            <a:fillRect/>
          </a:stretch>
        </p:blipFill>
        <p:spPr bwMode="auto">
          <a:xfrm>
            <a:off x="1116013" y="1052513"/>
            <a:ext cx="7272337" cy="5472112"/>
          </a:xfrm>
          <a:prstGeom prst="rect">
            <a:avLst/>
          </a:prstGeom>
          <a:solidFill>
            <a:srgbClr val="FF0000">
              <a:alpha val="50999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5218113" y="6299200"/>
            <a:ext cx="74183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/>
              <a:t>M Carruthers, TR Trinick, E Jankowska AM Traish</a:t>
            </a:r>
            <a:br>
              <a:rPr lang="en-GB" sz="1400" b="1"/>
            </a:br>
            <a:r>
              <a:rPr lang="en-US" sz="1400" b="1"/>
              <a:t>C</a:t>
            </a:r>
            <a:r>
              <a:rPr lang="en-GB" sz="1400" b="1"/>
              <a:t>ardiovascular Diabetology, 2008,30 (OA)</a:t>
            </a:r>
            <a:br>
              <a:rPr lang="en-GB" sz="1400" b="1"/>
            </a:br>
            <a:endParaRPr lang="ru-RU" sz="1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91269" y="116632"/>
            <a:ext cx="7077075" cy="9652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Ожирение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репродуктивная система</a:t>
            </a:r>
            <a:br>
              <a:rPr lang="ru-RU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143363" name="Rectangle 3"/>
          <p:cNvSpPr txBox="1">
            <a:spLocks noChangeArrowheads="1"/>
          </p:cNvSpPr>
          <p:nvPr/>
        </p:nvSpPr>
        <p:spPr bwMode="auto">
          <a:xfrm>
            <a:off x="35496" y="1592857"/>
            <a:ext cx="3810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/>
            </a:pP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Гиперандрогения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Аменорея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/>
            </a:pP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Ановуляция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Бесплодие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Синдром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поликистозных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яичников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Рак эндометрия , молочной железы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563888" y="1538659"/>
            <a:ext cx="31988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Диабет беременных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Гипертензия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Преэклампсия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Преждевременные роды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Затяжные роды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Разрывы промежности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Кесарево сечение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Тромбоэмболия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Задержка лактации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35496" y="4437112"/>
            <a:ext cx="4427538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Травмы головы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Крупный плод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Переломы ключицы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Повреждения плечевого сплетения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CC"/>
              </a:buClr>
              <a:buFontTx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Повышенная перинатальная смертность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0" y="6573838"/>
            <a:ext cx="3265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000" i="1">
                <a:solidFill>
                  <a:schemeClr val="tx2"/>
                </a:solidFill>
              </a:rPr>
              <a:t>Linne Y., Obesity Reviews, 5, 2004</a:t>
            </a:r>
            <a:endParaRPr lang="ru-RU" altLang="ru-RU" sz="1000" i="1">
              <a:solidFill>
                <a:schemeClr val="tx2"/>
              </a:solidFill>
            </a:endParaRP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05384" y="620688"/>
            <a:ext cx="38163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Репродуктивное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0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здоровье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3851994" y="692696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Беременность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467544" y="3933056"/>
            <a:ext cx="194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Дети</a:t>
            </a:r>
          </a:p>
        </p:txBody>
      </p:sp>
      <p:sp>
        <p:nvSpPr>
          <p:cNvPr id="12298" name="Прямоугольник 11"/>
          <p:cNvSpPr>
            <a:spLocks noChangeArrowheads="1"/>
          </p:cNvSpPr>
          <p:nvPr/>
        </p:nvSpPr>
        <p:spPr bwMode="auto">
          <a:xfrm>
            <a:off x="4427984" y="4581128"/>
            <a:ext cx="471601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Стоимость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ведения беременности и родов у женщин с ожирением 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 5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раз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выше!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9" name="Прямоугольник 13"/>
          <p:cNvSpPr>
            <a:spLocks noChangeArrowheads="1"/>
          </p:cNvSpPr>
          <p:nvPr/>
        </p:nvSpPr>
        <p:spPr bwMode="auto">
          <a:xfrm>
            <a:off x="0" y="6405563"/>
            <a:ext cx="914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1000">
                <a:solidFill>
                  <a:schemeClr val="tx2"/>
                </a:solidFill>
              </a:rPr>
              <a:t>Л.В. Белицина, к.м.н., Ожирение и репродуктивное здоровье. Журнал АСОЗЖ №3, 2012г., стр.14-16</a:t>
            </a:r>
          </a:p>
          <a:p>
            <a:pPr eaLnBrk="1" hangingPunct="1">
              <a:lnSpc>
                <a:spcPct val="90000"/>
              </a:lnSpc>
            </a:pPr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1230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167" y="260648"/>
            <a:ext cx="22463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931150" cy="490538"/>
          </a:xfrm>
        </p:spPr>
        <p:txBody>
          <a:bodyPr>
            <a:noAutofit/>
          </a:bodyPr>
          <a:lstStyle/>
          <a:p>
            <a:pPr algn="l"/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Восстановление репродуктивной функции</a:t>
            </a:r>
            <a:endParaRPr lang="ru-RU" alt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3501008"/>
            <a:ext cx="6408712" cy="362520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1 этап: </a:t>
            </a:r>
          </a:p>
          <a:p>
            <a:pPr marL="0" indent="0" algn="just"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Нормализация массы тела, изменение образа жизни, </a:t>
            </a:r>
          </a:p>
          <a:p>
            <a:pPr marL="0" indent="0" algn="just">
              <a:buFontTx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2 этап: 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Стимуляция процесса овуляции 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Устранение гирсутизма и др. проявлений </a:t>
            </a:r>
            <a:r>
              <a:rPr lang="ru-RU" sz="1800" b="1" dirty="0" err="1">
                <a:solidFill>
                  <a:srgbClr val="002060"/>
                </a:solidFill>
              </a:rPr>
              <a:t>г</a:t>
            </a:r>
            <a:r>
              <a:rPr lang="ru-RU" sz="1800" b="1" dirty="0" err="1" smtClean="0">
                <a:solidFill>
                  <a:srgbClr val="002060"/>
                </a:solidFill>
              </a:rPr>
              <a:t>иперандрогении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800" b="1" dirty="0">
                <a:solidFill>
                  <a:srgbClr val="002060"/>
                </a:solidFill>
              </a:rPr>
              <a:t>Н</a:t>
            </a:r>
            <a:r>
              <a:rPr lang="ru-RU" sz="1800" b="1" dirty="0" smtClean="0">
                <a:solidFill>
                  <a:srgbClr val="002060"/>
                </a:solidFill>
              </a:rPr>
              <a:t>ормализации менструального цикла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Коррекция углеводного и липидного обмена</a:t>
            </a:r>
          </a:p>
          <a:p>
            <a:pPr marL="0" indent="0" algn="just">
              <a:buFontTx/>
              <a:buNone/>
              <a:defRPr/>
            </a:pPr>
            <a:endParaRPr lang="en-US" sz="1100" dirty="0" smtClean="0"/>
          </a:p>
          <a:p>
            <a:pPr marL="0" indent="0" algn="just">
              <a:buFontTx/>
              <a:buNone/>
              <a:defRPr/>
            </a:pPr>
            <a:endParaRPr lang="en-US" sz="1100" dirty="0"/>
          </a:p>
          <a:p>
            <a:pPr marL="0" indent="0" algn="just">
              <a:buFontTx/>
              <a:buNone/>
              <a:defRPr/>
            </a:pPr>
            <a:endParaRPr lang="ru-RU" sz="1800" dirty="0" smtClean="0"/>
          </a:p>
          <a:p>
            <a:pPr algn="just">
              <a:defRPr/>
            </a:pPr>
            <a:endParaRPr lang="ru-RU" sz="1800" dirty="0" smtClean="0"/>
          </a:p>
          <a:p>
            <a:pPr algn="just">
              <a:defRPr/>
            </a:pPr>
            <a:endParaRPr lang="ru-RU" sz="1800" b="1" dirty="0"/>
          </a:p>
        </p:txBody>
      </p:sp>
      <p:sp>
        <p:nvSpPr>
          <p:cNvPr id="25605" name="Прямоугольник 9"/>
          <p:cNvSpPr>
            <a:spLocks noChangeArrowheads="1"/>
          </p:cNvSpPr>
          <p:nvPr/>
        </p:nvSpPr>
        <p:spPr bwMode="auto">
          <a:xfrm>
            <a:off x="6516216" y="4725144"/>
            <a:ext cx="31321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 dirty="0">
                <a:solidFill>
                  <a:srgbClr val="FF0000"/>
                </a:solidFill>
              </a:rPr>
              <a:t>Стимуляция функции яичников до снижения массы тела - синдром преждевременного истощения яичников!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FFFF00"/>
              </a:buClr>
              <a:buSzTx/>
            </a:pPr>
            <a:r>
              <a:rPr lang="ru-RU" altLang="ru-RU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Цели лечения:</a:t>
            </a:r>
          </a:p>
          <a:p>
            <a:pPr>
              <a:spcBef>
                <a:spcPct val="0"/>
              </a:spcBef>
              <a:buClr>
                <a:srgbClr val="FFFF00"/>
              </a:buClr>
              <a:buSzTx/>
              <a:buFont typeface="Wingdings" pitchFamily="2" charset="2"/>
              <a:buChar char="§"/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Восстановление овуляции</a:t>
            </a:r>
          </a:p>
          <a:p>
            <a:pPr>
              <a:spcBef>
                <a:spcPct val="0"/>
              </a:spcBef>
              <a:buClr>
                <a:srgbClr val="FFFF00"/>
              </a:buClr>
              <a:buSzTx/>
              <a:buFont typeface="Wingdings" pitchFamily="2" charset="2"/>
              <a:buChar char="§"/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Наступление беременности</a:t>
            </a:r>
          </a:p>
          <a:p>
            <a:pPr>
              <a:spcBef>
                <a:spcPct val="0"/>
              </a:spcBef>
              <a:buClr>
                <a:srgbClr val="FFFF00"/>
              </a:buClr>
              <a:buSzTx/>
              <a:buFont typeface="Wingdings" pitchFamily="2" charset="2"/>
              <a:buChar char="§"/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Профилактика осложнений во время беременности</a:t>
            </a:r>
          </a:p>
          <a:p>
            <a:pPr>
              <a:spcBef>
                <a:spcPct val="0"/>
              </a:spcBef>
              <a:buClr>
                <a:srgbClr val="FFFF00"/>
              </a:buClr>
              <a:buSzTx/>
              <a:buFont typeface="Wingdings" pitchFamily="2" charset="2"/>
              <a:buChar char="§"/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Рождение здорового ребенка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64369"/>
            <a:ext cx="5094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belmapo.by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/downloads/...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ginl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//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lech_ozhir_vostanovlenie_firtilnosti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doc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282" y="3140968"/>
            <a:ext cx="2215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Этапы лечения:</a:t>
            </a:r>
            <a:endParaRPr lang="ru-RU" sz="20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08720"/>
            <a:ext cx="2693138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223" y="1484784"/>
            <a:ext cx="243925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6479704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восстановления  цикличности менструальной функции нередко бывает достаточно снижения массы тела на 10—15%</a:t>
            </a:r>
          </a:p>
          <a:p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6012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данным M.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Hollmann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фоне снижения массы тела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без назначения какой-либо другой терапии у 80% женщин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восстанавливается менструальная 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функция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у 29% из них наступает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беременность без стимуляции овуляции. 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Н.М. </a:t>
            </a:r>
            <a:r>
              <a:rPr lang="ru-RU" sz="1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Подзолкова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Ю.А. Колода, А.В. </a:t>
            </a:r>
            <a:r>
              <a:rPr lang="ru-RU" sz="1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Подзолков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Терапия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бесплодия у пациенток с ожирением: современный взгляд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проблему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Проблема репродукции, 3, 2012 стр. 37</a:t>
            </a:r>
          </a:p>
          <a:p>
            <a:pPr marL="228600" indent="-228600">
              <a:buAutoNum type="arabicPeriod"/>
            </a:pP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Hollm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M. Impact of waist-hip-ratio and body-mass-index on hormonal and metabolic parameters in young, obese women.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Obes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Relat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Metab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1997; 21: 6: 476—483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23528" y="-27384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Роль снижения веса в восстановлении репродуктивной функции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1988840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С 60-х годов прошлого века в России нарастали темпы снижения рождаемости, достигнув максимума к началу третьего тысячелетия.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413732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Данные Росстата демонстрируют очередной виток </a:t>
            </a:r>
            <a:r>
              <a:rPr lang="ru-RU" sz="2600" dirty="0" err="1" smtClean="0"/>
              <a:t>депопуляции</a:t>
            </a:r>
            <a:r>
              <a:rPr lang="ru-RU" sz="2600" dirty="0" smtClean="0"/>
              <a:t> по итогам 2017 г. смертность превысила рождаемость на 16,4 %</a:t>
            </a:r>
            <a:endParaRPr lang="ru-RU" sz="2600" dirty="0"/>
          </a:p>
        </p:txBody>
      </p:sp>
      <p:pic>
        <p:nvPicPr>
          <p:cNvPr id="32770" name="Picture 2" descr="https://texaskidneyinstitute.com/wp-content/uploads/2018/04/AdobeStock_56585800-1024x68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30209"/>
            <a:ext cx="5400600" cy="352779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8460432" y="6309320"/>
            <a:ext cx="360040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4149079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БОО нередко наблюдается у молодых пациенток без наличия вышеуказанных факторов риска, являясь появлением клинически выраженной формой ПНЯ при наличии овариального резерва у женщин моложе 40 лет или скрытой формы ПНЯ, когда БОО развивается на фоне нормального овариального резерва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Предположительным патогенетическими факторами БОО могут быть различные аутоиммунные нарушения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388424" y="6309320"/>
            <a:ext cx="432048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2204863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От 10 до 30% женщин с ПНЯ имеют аутоиммунную патологию, наиболее часто – гипотиреоз ( </a:t>
            </a:r>
            <a:r>
              <a:rPr lang="en-US" sz="3200" b="1" i="1" dirty="0" err="1" smtClean="0"/>
              <a:t>Dragojevic</a:t>
            </a:r>
            <a:r>
              <a:rPr lang="en-US" sz="3200" b="1" i="1" dirty="0" smtClean="0"/>
              <a:t> – </a:t>
            </a:r>
            <a:r>
              <a:rPr lang="en-US" sz="3200" b="1" i="1" dirty="0" err="1" smtClean="0"/>
              <a:t>Dikus</a:t>
            </a:r>
            <a:r>
              <a:rPr lang="en-US" sz="3200" b="1" i="1" dirty="0" smtClean="0"/>
              <a:t>, 2010)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363272" cy="3777283"/>
          </a:xfrm>
        </p:spPr>
        <p:txBody>
          <a:bodyPr/>
          <a:lstStyle/>
          <a:p>
            <a:pPr>
              <a:buNone/>
            </a:pPr>
            <a:r>
              <a:rPr lang="ru-RU" sz="2600" dirty="0" smtClean="0"/>
              <a:t>Кроме </a:t>
            </a:r>
            <a:r>
              <a:rPr lang="ru-RU" sz="2600" dirty="0" err="1" smtClean="0"/>
              <a:t>тиреоидита</a:t>
            </a:r>
            <a:r>
              <a:rPr lang="ru-RU" sz="2600" dirty="0" smtClean="0"/>
              <a:t>, ПНЯ ассоциируется с :</a:t>
            </a:r>
          </a:p>
          <a:p>
            <a:r>
              <a:rPr lang="ru-RU" sz="2600" dirty="0" smtClean="0"/>
              <a:t>Миастенией</a:t>
            </a:r>
          </a:p>
          <a:p>
            <a:r>
              <a:rPr lang="ru-RU" sz="2600" dirty="0" smtClean="0"/>
              <a:t>Системной красной волчанкой </a:t>
            </a:r>
          </a:p>
          <a:p>
            <a:r>
              <a:rPr lang="ru-RU" sz="2600" dirty="0" err="1" smtClean="0"/>
              <a:t>Ревматоидным</a:t>
            </a:r>
            <a:r>
              <a:rPr lang="ru-RU" sz="2600" dirty="0" smtClean="0"/>
              <a:t> артритом </a:t>
            </a:r>
          </a:p>
          <a:p>
            <a:r>
              <a:rPr lang="ru-RU" sz="2600" dirty="0" smtClean="0"/>
              <a:t>Болезнью Крона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316416" y="6309320"/>
            <a:ext cx="504056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1484783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Неудачные циклы ЭКО могут быть связаны с различными видами </a:t>
            </a:r>
            <a:r>
              <a:rPr lang="ru-RU" sz="3200" b="1" i="1" dirty="0" err="1" smtClean="0"/>
              <a:t>аутоантител</a:t>
            </a:r>
            <a:r>
              <a:rPr lang="ru-RU" sz="3200" b="1" i="1" dirty="0" smtClean="0"/>
              <a:t>, в том числе: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880319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2600" dirty="0" err="1" smtClean="0"/>
              <a:t>антифосфолипидных</a:t>
            </a:r>
            <a:r>
              <a:rPr lang="ru-RU" sz="2600" dirty="0" smtClean="0"/>
              <a:t>;</a:t>
            </a:r>
          </a:p>
          <a:p>
            <a:r>
              <a:rPr lang="ru-RU" sz="2600" dirty="0" err="1" smtClean="0"/>
              <a:t>антиспермальных</a:t>
            </a:r>
            <a:r>
              <a:rPr lang="ru-RU" sz="2600" dirty="0" smtClean="0"/>
              <a:t>;</a:t>
            </a:r>
          </a:p>
          <a:p>
            <a:r>
              <a:rPr lang="ru-RU" sz="2600" dirty="0" err="1" smtClean="0"/>
              <a:t>антиэндометриальных</a:t>
            </a:r>
            <a:r>
              <a:rPr lang="ru-RU" sz="2600" dirty="0" smtClean="0"/>
              <a:t>;</a:t>
            </a:r>
          </a:p>
          <a:p>
            <a:r>
              <a:rPr lang="ru-RU" sz="2600" dirty="0" err="1" smtClean="0"/>
              <a:t>антинуклеарных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антител к ткани щитовидной </a:t>
            </a:r>
            <a:r>
              <a:rPr lang="ru-RU" sz="2600" dirty="0" err="1" smtClean="0"/>
              <a:t>жлезы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к гладкой мускулатуре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8388424" y="6309320"/>
            <a:ext cx="432048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1916831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84482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До половины случаев ПНЯ ассоциируется с аутоиммунными реакциями именно в тканях яичника :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1"/>
            <a:ext cx="8424936" cy="172819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Наличие </a:t>
            </a:r>
            <a:r>
              <a:rPr lang="ru-RU" sz="2600" dirty="0" err="1" smtClean="0"/>
              <a:t>тканеспецифических</a:t>
            </a:r>
            <a:r>
              <a:rPr lang="ru-RU" sz="2600" dirty="0" smtClean="0"/>
              <a:t>, повреждающих ткань яичника </a:t>
            </a:r>
            <a:r>
              <a:rPr lang="ru-RU" sz="2600" dirty="0" err="1" smtClean="0"/>
              <a:t>аутоантител</a:t>
            </a:r>
            <a:r>
              <a:rPr lang="ru-RU" sz="2600" dirty="0" smtClean="0"/>
              <a:t> часто связано с инфекционно-воспалительным процессом или </a:t>
            </a:r>
            <a:r>
              <a:rPr lang="ru-RU" sz="2600" dirty="0" err="1" smtClean="0"/>
              <a:t>ятрогенными</a:t>
            </a:r>
            <a:r>
              <a:rPr lang="ru-RU" sz="2600" dirty="0" smtClean="0"/>
              <a:t> манипуляциями.</a:t>
            </a:r>
          </a:p>
        </p:txBody>
      </p:sp>
      <p:pic>
        <p:nvPicPr>
          <p:cNvPr id="5" name="Picture 2" descr="http://fb.ru/misc/i/gallery/48993/2748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45024"/>
            <a:ext cx="5040560" cy="302611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8388424" y="6309320"/>
            <a:ext cx="432048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1340767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Состояние яичников после оперативного лечения на органах малого таза.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320479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По мнению В.С. Корсака операционная травма яичников приводит к нарушению кровоснабжения органа и обуславливает повреждающее воздействие на фолликулярный аппарат. </a:t>
            </a:r>
          </a:p>
          <a:p>
            <a:endParaRPr lang="ru-RU" sz="2600" dirty="0" smtClean="0"/>
          </a:p>
          <a:p>
            <a:r>
              <a:rPr lang="ru-RU" sz="2600" dirty="0" smtClean="0"/>
              <a:t>Ухудшение кровоснабжения органа приводит нередко к нарушениям афферентной </a:t>
            </a:r>
            <a:r>
              <a:rPr lang="ru-RU" sz="2600" dirty="0" err="1" smtClean="0"/>
              <a:t>импульсации</a:t>
            </a:r>
            <a:r>
              <a:rPr lang="ru-RU" sz="2600" dirty="0" smtClean="0"/>
              <a:t> и изменению ответа в системе обратной связи, вызывая нейротрофические изменения в структуре яичника, что неизбежно приводит к снижению их функционального резерва. 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316416" y="6309320"/>
            <a:ext cx="504056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2708919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270892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По данным </a:t>
            </a:r>
            <a:r>
              <a:rPr lang="en-US" sz="3200" b="1" i="1" dirty="0" smtClean="0"/>
              <a:t>F. Sato (2000)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субтотальная</a:t>
            </a:r>
            <a:r>
              <a:rPr lang="ru-RU" sz="3200" b="1" i="1" dirty="0" smtClean="0"/>
              <a:t> резекция яичников у всех пациенток приводит к снижению циклической секреции ЛГ, относительной </a:t>
            </a:r>
            <a:r>
              <a:rPr lang="ru-RU" sz="3200" b="1" i="1" dirty="0" err="1" smtClean="0"/>
              <a:t>гипоэстрогении</a:t>
            </a:r>
            <a:r>
              <a:rPr lang="ru-RU" sz="3200" b="1" i="1" dirty="0" smtClean="0"/>
              <a:t> и </a:t>
            </a:r>
            <a:r>
              <a:rPr lang="ru-RU" sz="3200" b="1" i="1" dirty="0" err="1" smtClean="0"/>
              <a:t>прогестероновой</a:t>
            </a:r>
            <a:r>
              <a:rPr lang="ru-RU" sz="3200" b="1" i="1" dirty="0" smtClean="0"/>
              <a:t> недостаточности.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996952"/>
            <a:ext cx="8568952" cy="31292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/>
              <a:t>     Изучение показателей овариального резерва и функционального состояния яичников у пациенток перед планируемым оперативным лечением должно стать обязательным. Это позволит специалистам более точно определить репродуктивный потенциал конкретной женщины и только на основании этих результатов, планировать лечебное мероприятие и их последовательность.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316416" y="6309320"/>
            <a:ext cx="504056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2708919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218258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Одним  из </a:t>
            </a:r>
            <a:r>
              <a:rPr lang="ru-RU" sz="3200" b="1" i="1" dirty="0" err="1" smtClean="0"/>
              <a:t>малоинвазивных</a:t>
            </a:r>
            <a:r>
              <a:rPr lang="ru-RU" sz="3200" b="1" i="1" dirty="0" smtClean="0"/>
              <a:t> методов лечения миомы матки является </a:t>
            </a:r>
            <a:r>
              <a:rPr lang="ru-RU" sz="3200" b="1" i="1" dirty="0" err="1" smtClean="0"/>
              <a:t>рентгенхирургическая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эндоваскулярная</a:t>
            </a:r>
            <a:r>
              <a:rPr lang="ru-RU" sz="3200" b="1" i="1" dirty="0" smtClean="0"/>
              <a:t> билатеральная </a:t>
            </a:r>
            <a:r>
              <a:rPr lang="ru-RU" sz="3200" b="1" i="1" dirty="0" err="1" smtClean="0"/>
              <a:t>эмболизация</a:t>
            </a:r>
            <a:r>
              <a:rPr lang="ru-RU" sz="3200" b="1" i="1" dirty="0" smtClean="0"/>
              <a:t> маточных артерий (ЭМА).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068960"/>
            <a:ext cx="8712968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      В настоящее время отсутствует анализ отдаленных результатов, влияние данного метода на менструальную, репродуктивную функцию у женщин, а так же </a:t>
            </a:r>
            <a:r>
              <a:rPr lang="ru-RU" sz="2600" dirty="0" err="1" smtClean="0"/>
              <a:t>гормонпродуцирующую</a:t>
            </a:r>
            <a:r>
              <a:rPr lang="ru-RU" sz="2600" dirty="0" smtClean="0"/>
              <a:t> функцию яичников. Согласно данным литературы, приходящая или постоянная аменорея наблюдается после ЭМА у 4 - 45% больных.</a:t>
            </a:r>
          </a:p>
          <a:p>
            <a:pPr>
              <a:buNone/>
            </a:pPr>
            <a:r>
              <a:rPr lang="ru-RU" sz="2600" dirty="0" smtClean="0"/>
              <a:t>                                               (Е.А. Соснова, У.Р. </a:t>
            </a:r>
            <a:r>
              <a:rPr lang="ru-RU" sz="2600" dirty="0" err="1" smtClean="0"/>
              <a:t>Гасамова</a:t>
            </a:r>
            <a:r>
              <a:rPr lang="ru-RU" sz="2600" dirty="0" smtClean="0"/>
              <a:t>, 2013 г.)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388424" y="6309320"/>
            <a:ext cx="432048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2132855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Согласно рекомендациям РАРЧ:</a:t>
            </a:r>
            <a:br>
              <a:rPr lang="ru-RU" sz="3200" b="1" i="1" dirty="0" smtClean="0"/>
            </a:br>
            <a:r>
              <a:rPr lang="ru-RU" sz="3200" b="1" i="1" dirty="0" smtClean="0"/>
              <a:t> у пациенток с нереализованной репродуктивной функцией проводить </a:t>
            </a:r>
            <a:br>
              <a:rPr lang="ru-RU" sz="3200" b="1" i="1" dirty="0" smtClean="0"/>
            </a:br>
            <a:r>
              <a:rPr lang="ru-RU" sz="3200" b="1" i="1" dirty="0" smtClean="0"/>
              <a:t>ЭМА не рекомендуется.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5"/>
            <a:ext cx="8435280" cy="1800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Не следует забывать о консервативных методах лечения: </a:t>
            </a:r>
            <a:r>
              <a:rPr lang="ru-RU" sz="2600" dirty="0" err="1" smtClean="0"/>
              <a:t>улипристала</a:t>
            </a:r>
            <a:r>
              <a:rPr lang="ru-RU" sz="2600" dirty="0" smtClean="0"/>
              <a:t> ацетат (</a:t>
            </a:r>
            <a:r>
              <a:rPr lang="ru-RU" sz="2600" dirty="0" err="1" smtClean="0"/>
              <a:t>Эсмия</a:t>
            </a:r>
            <a:r>
              <a:rPr lang="ru-RU" sz="2600" dirty="0" smtClean="0"/>
              <a:t>)</a:t>
            </a:r>
          </a:p>
          <a:p>
            <a:pPr>
              <a:buNone/>
            </a:pPr>
            <a:r>
              <a:rPr lang="ru-RU" sz="2600" dirty="0" smtClean="0"/>
              <a:t>     </a:t>
            </a:r>
            <a:r>
              <a:rPr lang="ru-RU" sz="2600" dirty="0" err="1" smtClean="0"/>
              <a:t>бусерилин</a:t>
            </a:r>
            <a:endParaRPr lang="ru-RU" sz="2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316416" y="6309320"/>
            <a:ext cx="504056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26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Заключение: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40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Строго соблюдайте сроки постановки диагноза и этапа консервативного лечения бесплодия;</a:t>
            </a:r>
          </a:p>
          <a:p>
            <a:r>
              <a:rPr lang="ru-RU" sz="2400" dirty="0" smtClean="0"/>
              <a:t>Главный предиктор БОО – поздний репродуктивный возраст;</a:t>
            </a:r>
          </a:p>
          <a:p>
            <a:r>
              <a:rPr lang="ru-RU" sz="2400" dirty="0" smtClean="0"/>
              <a:t>У пациентов с ожирением начинать лечение бесплодия только после коррекции веса;</a:t>
            </a:r>
          </a:p>
          <a:p>
            <a:r>
              <a:rPr lang="ru-RU" sz="2400" dirty="0" smtClean="0"/>
              <a:t>Шире использовать консультации врачей – </a:t>
            </a:r>
            <a:r>
              <a:rPr lang="ru-RU" sz="2400" dirty="0" err="1" smtClean="0"/>
              <a:t>репродуктологов</a:t>
            </a:r>
            <a:r>
              <a:rPr lang="ru-RU" sz="2400" dirty="0" smtClean="0"/>
              <a:t> при планировании оперативного лечения у пациентов с нереализованной репродуктивной функцией;</a:t>
            </a:r>
          </a:p>
          <a:p>
            <a:r>
              <a:rPr lang="ru-RU" sz="2400" dirty="0" smtClean="0"/>
              <a:t>Перед планированием оперативного лечения изучать показатели овариального резерва и функционального состояния яичников;</a:t>
            </a:r>
          </a:p>
          <a:p>
            <a:r>
              <a:rPr lang="ru-RU" sz="2400" dirty="0" err="1" smtClean="0"/>
              <a:t>Прегравидарная</a:t>
            </a:r>
            <a:r>
              <a:rPr lang="ru-RU" sz="2400" dirty="0" smtClean="0"/>
              <a:t> подготовка и консервативное лечение бесплодия проводить с учетом имеющейся </a:t>
            </a:r>
            <a:r>
              <a:rPr lang="ru-RU" sz="2400" dirty="0" err="1" smtClean="0"/>
              <a:t>экстрагенитальной</a:t>
            </a:r>
            <a:r>
              <a:rPr lang="ru-RU" sz="2400" dirty="0" smtClean="0"/>
              <a:t> патологии.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388424" y="6309320"/>
            <a:ext cx="432048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-b-v.ru/wp-content/uploads/2010/05/akoro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14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05272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БЛАГОДАРЮ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1268760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«Портрет молодой женщины» в России 21 века: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112568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smtClean="0"/>
              <a:t>Страдает </a:t>
            </a:r>
            <a:r>
              <a:rPr lang="ru-RU" sz="3100" dirty="0" err="1" smtClean="0"/>
              <a:t>экстрагенитальными</a:t>
            </a:r>
            <a:r>
              <a:rPr lang="ru-RU" sz="3100" dirty="0" smtClean="0"/>
              <a:t> и гинекологическими заболеваниями, в том числе инфекционно-воспалительными; </a:t>
            </a:r>
          </a:p>
          <a:p>
            <a:r>
              <a:rPr lang="ru-RU" sz="3100" dirty="0" smtClean="0"/>
              <a:t>Часто имеет ИМТ(30%)</a:t>
            </a:r>
            <a:r>
              <a:rPr lang="en-US" sz="3100" dirty="0" smtClean="0"/>
              <a:t>/</a:t>
            </a:r>
            <a:r>
              <a:rPr lang="ru-RU" sz="3100" dirty="0" smtClean="0"/>
              <a:t>ожирение(20%)</a:t>
            </a:r>
          </a:p>
          <a:p>
            <a:r>
              <a:rPr lang="ru-RU" sz="3100" dirty="0" smtClean="0"/>
              <a:t>Не приучена обращаться к врачам по вопросам профилактики;</a:t>
            </a:r>
          </a:p>
          <a:p>
            <a:r>
              <a:rPr lang="ru-RU" sz="3100" dirty="0" smtClean="0"/>
              <a:t>Материально и социально зависима;</a:t>
            </a:r>
          </a:p>
          <a:p>
            <a:r>
              <a:rPr lang="ru-RU" sz="3100" dirty="0" smtClean="0"/>
              <a:t>Имеет вредные привычки;</a:t>
            </a:r>
          </a:p>
          <a:p>
            <a:r>
              <a:rPr lang="ru-RU" sz="3100" dirty="0" smtClean="0"/>
              <a:t>Отличается рисковым сексуальным поведением;</a:t>
            </a:r>
          </a:p>
          <a:p>
            <a:r>
              <a:rPr lang="ru-RU" sz="3100" dirty="0" smtClean="0"/>
              <a:t>Беспечно относится к аборту;</a:t>
            </a:r>
          </a:p>
          <a:p>
            <a:r>
              <a:rPr lang="ru-RU" sz="3100" dirty="0" smtClean="0"/>
              <a:t>Слабо информирована о методах предупреждения нежеланной беременности;</a:t>
            </a:r>
          </a:p>
          <a:p>
            <a:r>
              <a:rPr lang="ru-RU" sz="3100" dirty="0" smtClean="0"/>
              <a:t>Боится принимать гормональные средства;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460432" y="6309320"/>
            <a:ext cx="360040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620672" y="188640"/>
            <a:ext cx="432048" cy="85998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793507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Средний возраст </a:t>
            </a:r>
            <a:r>
              <a:rPr lang="ru-RU" sz="2600" dirty="0" err="1" smtClean="0"/>
              <a:t>коитархе</a:t>
            </a:r>
            <a:r>
              <a:rPr lang="ru-RU" sz="2600" dirty="0" smtClean="0"/>
              <a:t> – 16 лет. Чуть меньше трети девушек «аттестат половой зрелости» получают раньше;</a:t>
            </a:r>
          </a:p>
          <a:p>
            <a:r>
              <a:rPr lang="ru-RU" sz="2600" dirty="0" smtClean="0"/>
              <a:t>Первенца наши современницы рожают в среднем 28,8 лет;</a:t>
            </a:r>
          </a:p>
          <a:p>
            <a:r>
              <a:rPr lang="ru-RU" sz="2600" dirty="0" smtClean="0"/>
              <a:t>До наступления совершеннолетия четверть сексуально-активных девушек успевают сменить трех и более половых партнеров</a:t>
            </a:r>
          </a:p>
          <a:p>
            <a:pPr>
              <a:buNone/>
            </a:pPr>
            <a:r>
              <a:rPr lang="ru-RU" sz="2600" dirty="0" smtClean="0"/>
              <a:t>                     (М.Б. </a:t>
            </a:r>
            <a:r>
              <a:rPr lang="ru-RU" sz="2600" dirty="0" err="1" smtClean="0"/>
              <a:t>Хамошина</a:t>
            </a:r>
            <a:r>
              <a:rPr lang="ru-RU" sz="2600" dirty="0" smtClean="0"/>
              <a:t>, Г.Б. </a:t>
            </a:r>
            <a:r>
              <a:rPr lang="ru-RU" sz="2600" dirty="0" err="1" smtClean="0"/>
              <a:t>Дикке</a:t>
            </a:r>
            <a:r>
              <a:rPr lang="ru-RU" sz="2600" dirty="0" smtClean="0"/>
              <a:t>, Ю.А. Бриль, 2017 г.)</a:t>
            </a:r>
            <a:endParaRPr lang="ru-RU" sz="2600" dirty="0"/>
          </a:p>
        </p:txBody>
      </p:sp>
      <p:pic>
        <p:nvPicPr>
          <p:cNvPr id="33794" name="Picture 2" descr="https://cdn.noticiaaldia.com/wp-content/uploads/2018/09/woman-3441083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926185"/>
            <a:ext cx="6131901" cy="29318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460432" y="6309320"/>
            <a:ext cx="360040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1196752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2474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В целом «портрет эпохи» можно обозначить следующим: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184576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Угроза </a:t>
            </a:r>
            <a:r>
              <a:rPr lang="ru-RU" sz="2600" dirty="0" err="1" smtClean="0"/>
              <a:t>депопуляции</a:t>
            </a:r>
            <a:r>
              <a:rPr lang="ru-RU" sz="2600" dirty="0" smtClean="0"/>
              <a:t> сохраняется; </a:t>
            </a:r>
          </a:p>
          <a:p>
            <a:r>
              <a:rPr lang="ru-RU" sz="2600" dirty="0" smtClean="0"/>
              <a:t>Уровень репродуктивного потенциала страны низкий;</a:t>
            </a:r>
          </a:p>
          <a:p>
            <a:r>
              <a:rPr lang="ru-RU" sz="2600" dirty="0" smtClean="0"/>
              <a:t>Большинство наступивших беременностей у россиянок – </a:t>
            </a:r>
            <a:r>
              <a:rPr lang="ru-RU" sz="2600" dirty="0" err="1" smtClean="0"/>
              <a:t>непланируемые</a:t>
            </a:r>
            <a:r>
              <a:rPr lang="en-US" sz="2600" dirty="0" smtClean="0"/>
              <a:t>/</a:t>
            </a:r>
            <a:r>
              <a:rPr lang="ru-RU" sz="2600" dirty="0" smtClean="0"/>
              <a:t>нежеланные;</a:t>
            </a:r>
          </a:p>
          <a:p>
            <a:r>
              <a:rPr lang="ru-RU" sz="2600" dirty="0" smtClean="0"/>
              <a:t>Гинекологические заболевания, в том числе репродуктивно значимые, требующие своевременного лечения широко распространены; </a:t>
            </a:r>
          </a:p>
          <a:p>
            <a:r>
              <a:rPr lang="ru-RU" sz="2600" dirty="0" smtClean="0"/>
              <a:t>Частота повторных абортов, </a:t>
            </a:r>
            <a:r>
              <a:rPr lang="ru-RU" sz="2600" dirty="0" err="1" smtClean="0"/>
              <a:t>невынашивание</a:t>
            </a:r>
            <a:r>
              <a:rPr lang="ru-RU" sz="2600" dirty="0" smtClean="0"/>
              <a:t> беременности, в том числе у молодых и нерожавших женщин, кормящих матерей – высока;</a:t>
            </a:r>
          </a:p>
          <a:p>
            <a:r>
              <a:rPr lang="ru-RU" sz="2600" dirty="0" smtClean="0"/>
              <a:t>Питаются суррогатными продуктами, увлекаются диетами …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460432" y="6309320"/>
            <a:ext cx="360040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-45719"/>
            <a:ext cx="216024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593752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Никакие экономические методы стимулирования рождаемости не сработают, если жизненные приоритеты наших соотечественниц идут вразрез с демографической политикой.</a:t>
            </a:r>
          </a:p>
          <a:p>
            <a:r>
              <a:rPr lang="ru-RU" sz="2600" dirty="0" smtClean="0"/>
              <a:t>В обществе аборты считают доступным методом планирования семьи, а уровень здоровья молодых женщин прогрессивно падает.</a:t>
            </a:r>
            <a:endParaRPr lang="ru-RU" sz="2600" dirty="0"/>
          </a:p>
        </p:txBody>
      </p:sp>
      <p:pic>
        <p:nvPicPr>
          <p:cNvPr id="36866" name="Picture 2" descr="http://postavili-diagnoz.ru/wp-content/uploads/2015/09/besplod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208380" cy="2777531"/>
          </a:xfrm>
          <a:prstGeom prst="rect">
            <a:avLst/>
          </a:prstGeom>
          <a:noFill/>
        </p:spPr>
      </p:pic>
      <p:pic>
        <p:nvPicPr>
          <p:cNvPr id="36868" name="Picture 4" descr="https://gemelos-feliz.ru/wp-content/uploads/2017/09/dolgozhdannaya-beremen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3923928" cy="310775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8460432" y="6309320"/>
            <a:ext cx="360040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1628800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Согласно статистике Росстата (2011 г.), в России зарегистрированы 210 тыс. бесплодных женщин и 44 тыс. мужчин. </a:t>
            </a:r>
            <a:endParaRPr lang="ru-RU" sz="3200" b="1" i="1" dirty="0"/>
          </a:p>
        </p:txBody>
      </p:sp>
      <p:pic>
        <p:nvPicPr>
          <p:cNvPr id="6" name="Picture 2" descr="https://onvenerolog.ru/wp-content/uploads/2018/07/%D0%9C%D1%83%D0%B6%D1%81%D0%BA%D0%BE%D0%B5-%D0%BE%D0%B1%D1%81%D0%BB%D0%B5%D0%B4%D0%BE%D0%B2%D0%B0%D0%BD%D0%B8%D0%B5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788945" cy="452596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460432" y="6309320"/>
            <a:ext cx="360040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"/>
            <a:ext cx="9144000" cy="1628799"/>
          </a:xfrm>
          <a:prstGeom prst="rect">
            <a:avLst/>
          </a:prstGeom>
          <a:solidFill>
            <a:srgbClr val="3399FF">
              <a:alpha val="2666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Анализируя тактику ведения пациентов с бесплодием зачастую приходится констатировать: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Поздно ставится диагноз, а адекватное лечение необоснованно отсрочено (на 5-10 лет!) не смотря на четкие ориентиры приказа </a:t>
            </a:r>
            <a:r>
              <a:rPr lang="ru-RU" sz="2600" dirty="0" err="1" smtClean="0"/>
              <a:t>минздрава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При диагностике учитывают не все возможные причинные факторы (зачастую врач сосредотачивает все усилия только на женщину, не учитывается </a:t>
            </a:r>
            <a:r>
              <a:rPr lang="ru-RU" sz="2600" dirty="0" err="1" smtClean="0"/>
              <a:t>экстрагенитальная</a:t>
            </a:r>
            <a:r>
              <a:rPr lang="ru-RU" sz="2600" dirty="0" smtClean="0"/>
              <a:t> патология, требующая </a:t>
            </a:r>
            <a:r>
              <a:rPr lang="ru-RU" sz="2600" dirty="0" err="1" smtClean="0"/>
              <a:t>прегравидарной</a:t>
            </a:r>
            <a:r>
              <a:rPr lang="ru-RU" sz="2600" dirty="0" smtClean="0"/>
              <a:t> терапии и т.д.);</a:t>
            </a:r>
          </a:p>
          <a:p>
            <a:r>
              <a:rPr lang="ru-RU" sz="2600" dirty="0" smtClean="0"/>
              <a:t>Выбор неправильной </a:t>
            </a:r>
            <a:r>
              <a:rPr lang="ru-RU" sz="2600" dirty="0" err="1" smtClean="0"/>
              <a:t>тактитки</a:t>
            </a:r>
            <a:r>
              <a:rPr lang="ru-RU" sz="2600" dirty="0" smtClean="0"/>
              <a:t> ведения женщин с </a:t>
            </a:r>
            <a:r>
              <a:rPr lang="ru-RU" sz="2600" dirty="0" err="1" smtClean="0"/>
              <a:t>эндометриоз</a:t>
            </a:r>
            <a:r>
              <a:rPr lang="ru-RU" sz="2600" dirty="0" smtClean="0"/>
              <a:t> – ассоциированным бесплодием;</a:t>
            </a:r>
          </a:p>
          <a:p>
            <a:r>
              <a:rPr lang="ru-RU" sz="2600" dirty="0" smtClean="0"/>
              <a:t>Отсутствие адекватной диагностики и лечения эндокринного фактора бесплодия </a:t>
            </a:r>
          </a:p>
          <a:p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Номер слайда 6"/>
          <p:cNvSpPr txBox="1">
            <a:spLocks/>
          </p:cNvSpPr>
          <p:nvPr/>
        </p:nvSpPr>
        <p:spPr>
          <a:xfrm>
            <a:off x="8460432" y="6309320"/>
            <a:ext cx="360040" cy="412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kumimoji="0" lang="ru-RU" sz="1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2195</Words>
  <Application>Microsoft Office PowerPoint</Application>
  <PresentationFormat>Экран (4:3)</PresentationFormat>
  <Paragraphs>275</Paragraphs>
  <Slides>39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Преждевременная недостаточность яичников – причины развития и пути реализации репродуктивной функции у пациенток с бесплодием.  </vt:lpstr>
      <vt:lpstr>По данным ВОЗ, частота бесплодия в мире составляет 10-15 % и не имеет тенденции к снижению.</vt:lpstr>
      <vt:lpstr>С 60-х годов прошлого века в России нарастали темпы снижения рождаемости, достигнув максимума к началу третьего тысячелетия.</vt:lpstr>
      <vt:lpstr>«Портрет молодой женщины» в России 21 века:</vt:lpstr>
      <vt:lpstr>Презентация PowerPoint</vt:lpstr>
      <vt:lpstr>В целом «портрет эпохи» можно обозначить следующим:</vt:lpstr>
      <vt:lpstr>Презентация PowerPoint</vt:lpstr>
      <vt:lpstr>Согласно статистике Росстата (2011 г.), в России зарегистрированы 210 тыс. бесплодных женщин и 44 тыс. мужчин. </vt:lpstr>
      <vt:lpstr>Анализируя тактику ведения пациентов с бесплодием зачастую приходится констатировать:</vt:lpstr>
      <vt:lpstr>ЭКО  применяется в нашей стране с 1986 г., а в Красноярске – с 1996 г. Россия входит в пятерку стран с самым большим количеством выполняемых циклов ЭКО</vt:lpstr>
      <vt:lpstr>Россия входит в пятерку стран с самым большим количеством выполняемых циклов ЭКО. </vt:lpstr>
      <vt:lpstr>По данным Российской ассоциации репродукции человека (РАРЧ), эффективность ВРТ В России отражают следующие показатели:</vt:lpstr>
      <vt:lpstr>Факторы влияющие на результативность ЭКО у пациентов КЦРМ</vt:lpstr>
      <vt:lpstr>В Красноярске в 2017 г. пролечено методами ВРТ ОМС (КЦРМ + «Три сердца») – 1700 чел.</vt:lpstr>
      <vt:lpstr>В Красноярском центре репродуктивной медицины группы компании «Мать и дитя» </vt:lpstr>
      <vt:lpstr>Главной целью стимуляции яичников в программе ВРТ является получение адекватного количества высококачественных ооцитов</vt:lpstr>
      <vt:lpstr>Доля женщин с этим состоянием составляет от 5,6 до 35,1% в популяции бесплодных пар, проходящих лечение методами ВРТ</vt:lpstr>
      <vt:lpstr>БОО может быть обусловлен: </vt:lpstr>
      <vt:lpstr>Повреждающее действие химиотерапии</vt:lpstr>
      <vt:lpstr>Презентация PowerPoint</vt:lpstr>
      <vt:lpstr>Изящество и красота не могут быть отделены от здоровья   Цицерон Марк Тулий </vt:lpstr>
      <vt:lpstr>XXI век – век репродуктивного нездоровья, век ЭКО!</vt:lpstr>
      <vt:lpstr>Ожирение и бесплодие. Актуальность темы</vt:lpstr>
      <vt:lpstr>Презентация PowerPoint</vt:lpstr>
      <vt:lpstr>Портрет современного пациента с бесплодием</vt:lpstr>
      <vt:lpstr> Адипоцит  – «Ось дьявола» </vt:lpstr>
      <vt:lpstr>Презентация PowerPoint</vt:lpstr>
      <vt:lpstr> Восстановление репродуктивной функции</vt:lpstr>
      <vt:lpstr>Презентация PowerPoint</vt:lpstr>
      <vt:lpstr>БОО нередко наблюдается у молодых пациенток без наличия вышеуказанных факторов риска, являясь появлением клинически выраженной формой ПНЯ при наличии овариального резерва у женщин моложе 40 лет или скрытой формы ПНЯ, когда БОО развивается на фоне нормального овариального резерва</vt:lpstr>
      <vt:lpstr>От 10 до 30% женщин с ПНЯ имеют аутоиммунную патологию, наиболее часто – гипотиреоз ( Dragojevic – Dikus, 2010)</vt:lpstr>
      <vt:lpstr>Неудачные циклы ЭКО могут быть связаны с различными видами аутоантител, в том числе: </vt:lpstr>
      <vt:lpstr>До половины случаев ПНЯ ассоциируется с аутоиммунными реакциями именно в тканях яичника :</vt:lpstr>
      <vt:lpstr>Состояние яичников после оперативного лечения на органах малого таза. </vt:lpstr>
      <vt:lpstr>По данным F. Sato (2000) субтотальная резекция яичников у всех пациенток приводит к снижению циклической секреции ЛГ, относительной гипоэстрогении и прогестероновой недостаточности. </vt:lpstr>
      <vt:lpstr>Одним  из малоинвазивных методов лечения миомы матки является рентгенхирургическая эндоваскулярная билатеральная эмболизация маточных артерий (ЭМА).</vt:lpstr>
      <vt:lpstr>Согласно рекомендациям РАРЧ:  у пациенток с нереализованной репродуктивной функцией проводить  ЭМА не рекомендуется. </vt:lpstr>
      <vt:lpstr>Заключение: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ГЛИОБЛАСТОМЫ С ПОМОЩЬЮ ДНК-АПТАМЕРОВ</dc:title>
  <dc:creator>Виктор</dc:creator>
  <cp:lastModifiedBy>Halzova-ls</cp:lastModifiedBy>
  <cp:revision>120</cp:revision>
  <dcterms:created xsi:type="dcterms:W3CDTF">2018-03-04T06:15:04Z</dcterms:created>
  <dcterms:modified xsi:type="dcterms:W3CDTF">2021-05-28T08:42:45Z</dcterms:modified>
</cp:coreProperties>
</file>