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4"/>
  </p:notesMasterIdLst>
  <p:handoutMasterIdLst>
    <p:handoutMasterId r:id="rId45"/>
  </p:handoutMasterIdLst>
  <p:sldIdLst>
    <p:sldId id="271" r:id="rId2"/>
    <p:sldId id="272" r:id="rId3"/>
    <p:sldId id="314" r:id="rId4"/>
    <p:sldId id="317" r:id="rId5"/>
    <p:sldId id="316" r:id="rId6"/>
    <p:sldId id="274" r:id="rId7"/>
    <p:sldId id="275" r:id="rId8"/>
    <p:sldId id="319" r:id="rId9"/>
    <p:sldId id="276" r:id="rId10"/>
    <p:sldId id="320" r:id="rId11"/>
    <p:sldId id="321" r:id="rId12"/>
    <p:sldId id="343" r:id="rId13"/>
    <p:sldId id="344" r:id="rId14"/>
    <p:sldId id="345" r:id="rId15"/>
    <p:sldId id="346" r:id="rId16"/>
    <p:sldId id="329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334" r:id="rId29"/>
    <p:sldId id="290" r:id="rId30"/>
    <p:sldId id="293" r:id="rId31"/>
    <p:sldId id="338" r:id="rId32"/>
    <p:sldId id="291" r:id="rId33"/>
    <p:sldId id="292" r:id="rId34"/>
    <p:sldId id="296" r:id="rId35"/>
    <p:sldId id="339" r:id="rId36"/>
    <p:sldId id="337" r:id="rId37"/>
    <p:sldId id="340" r:id="rId38"/>
    <p:sldId id="330" r:id="rId39"/>
    <p:sldId id="303" r:id="rId40"/>
    <p:sldId id="304" r:id="rId41"/>
    <p:sldId id="300" r:id="rId42"/>
    <p:sldId id="30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100" d="100"/>
          <a:sy n="100" d="100"/>
        </p:scale>
        <p:origin x="-194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41A2D-2F80-465C-A93F-829CC44EB9B2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0F4F6-E3C3-4F06-9B74-B816C6C166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60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D6B1E-37CF-46B8-BFCB-D1364E48D509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D72BC-52A8-476E-B147-AF66DDF2EE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53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D72BC-52A8-476E-B147-AF66DDF2EE03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D72BC-52A8-476E-B147-AF66DDF2EE0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9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06847"/>
            <a:ext cx="7772400" cy="82195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56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51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52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46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44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76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24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От Артёма\ЛОГОТИП, БАННЕР\ЛОГОТИП - коп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92"/>
            <a:ext cx="792088" cy="8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6"/>
          <p:cNvSpPr>
            <a:spLocks/>
          </p:cNvSpPr>
          <p:nvPr/>
        </p:nvSpPr>
        <p:spPr bwMode="auto">
          <a:xfrm>
            <a:off x="-9525" y="11336"/>
            <a:ext cx="9163050" cy="118541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satMod val="120000"/>
                  <a:lumMod val="32000"/>
                  <a:lumOff val="68000"/>
                  <a:alpha val="39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6573019"/>
            <a:ext cx="88569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Краевое государственное бюджетное учреждение здравоохранения «Красноярская межрайонная клиническая больница №4»</a:t>
            </a:r>
            <a:endParaRPr lang="ru-RU" sz="9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satMod val="120000"/>
                  <a:lumMod val="38000"/>
                  <a:lumOff val="62000"/>
                  <a:alpha val="78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satMod val="130000"/>
                  <a:lumMod val="60000"/>
                  <a:lumOff val="40000"/>
                  <a:alpha val="39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5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-36512" y="6636988"/>
            <a:ext cx="8856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0070C0"/>
                </a:solidFill>
                <a:latin typeface="Arial Narrow" pitchFamily="34" charset="0"/>
              </a:rPr>
              <a:t>Краевое государственное бюджетное учреждение здравоохранения «Красноярская межрайонная клиническая больница №4»</a:t>
            </a:r>
            <a:endParaRPr lang="ru-RU" sz="8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3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428604"/>
            <a:ext cx="8501090" cy="12858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  <a:cs typeface="Arial" pitchFamily="34" charset="0"/>
              </a:rPr>
              <a:t>Доступность медицинских услуг маломобильным группам населения в КГБУЗ «КМКБ № 4»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6" name="Picture 2" descr="C:\Documents and Settings\Kopitina\Рабочий стол\tn_238794_72b5eeb683ab2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3116"/>
            <a:ext cx="8229600" cy="409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Documents and Settings\Kopitina\Рабочий стол\АХЧ с 2017 года\МГН и доступность\новый паспорт доступности\фото\IMG-20190530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667282" cy="35004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Picture 2" descr="C:\Documents and Settings\Kopitina\Рабочий стол\АХЧ с 2017 года\МГН и доступность\новый паспорт доступности\фото\IMG-20190530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643182"/>
            <a:ext cx="4857785" cy="36433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Documents and Settings\Kopitina\Рабочий стол\АХЧ с 2017 года\МГН и доступность\Фото для совета\IMG_507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8261008" cy="50546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21744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Администрацией Кировского района г. Красноярска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ыполнены работы по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созданию доступных подъездных путей к зданиям больницы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программы по формированию комфортной городской среды г. Красноярска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kopytina-ov\Desktop\ПРЕЗЕНТАЦИИ\фото\IMG-24998696328c4ebd58b313cabcbae55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79" y="2132856"/>
            <a:ext cx="4392488" cy="330950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:\АХЧ\Копытина-ОВ\ОТ ЛИЛИ\прилегающая территория\кутузова (4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578" y="2132856"/>
            <a:ext cx="4405843" cy="3304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42752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1" y="836712"/>
            <a:ext cx="8229600" cy="7969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Прилегающая территория ул. Кутузова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opytina-ov\Desktop\ПРЕЗЕНТАЦИИ\фото\IMG-3b72daf36f522fb3c7a7a351eeff102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26" y="1844824"/>
            <a:ext cx="4392488" cy="329436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:\АХЧ\Копытина-ОВ\ОТ ЛИЛИ\прилегающая территория\кутузова (5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44824"/>
            <a:ext cx="4392487" cy="32943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3701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Автопарковка для пациентов и посетителей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X:\АХЧ\Копытина-ОВ\ОТ ЛИЛИ\прилегающая территория\кутузова (5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4071"/>
            <a:ext cx="4392488" cy="3293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Picture 5" descr="C:\Users\kopytina-ov\Downloads\IMG-a8f59ccc6a614382d9b037507a4b67bf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8" b="14697"/>
          <a:stretch/>
        </p:blipFill>
        <p:spPr bwMode="auto">
          <a:xfrm>
            <a:off x="4716016" y="1916832"/>
            <a:ext cx="4248472" cy="33044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0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X:\АХЧ\Копытина-ОВ\ОТ ЛИЛИ\прилегающая территория\кутузова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49" y="1719917"/>
            <a:ext cx="4559467" cy="35092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5" name="Picture 2" descr="C:\Users\kopytina-ov\Desktop\ПРЕЗЕНТАЦИИ\фото\IMG-3cc5a38fa86dea08330318769035d490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30033"/>
          <a:stretch/>
        </p:blipFill>
        <p:spPr bwMode="auto">
          <a:xfrm>
            <a:off x="4932040" y="1719917"/>
            <a:ext cx="4042544" cy="350928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83671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Остановочный пункт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1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адаптации территории 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3829048" cy="462598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Замена бордюрного камня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беспрепятственный доступ на центральном входе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Нанести на асфальт разметку парковки для инвалидов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Привести в соответствие уклоны на путях движения инвалида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Дополнительное освещение входных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автопарковочных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зон.</a:t>
            </a:r>
          </a:p>
          <a:p>
            <a:endParaRPr lang="ru-RU" dirty="0"/>
          </a:p>
        </p:txBody>
      </p:sp>
      <p:pic>
        <p:nvPicPr>
          <p:cNvPr id="4" name="Picture 2" descr="X:\АХЧ\Копытина-ОВ\ОТ ЛИЛИ\прилегающая территория\кутузова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3116"/>
            <a:ext cx="4500594" cy="3214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401080" cy="8572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2. Вход (выходы) в здание</a:t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корпус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u="sng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86190"/>
            <a:ext cx="2786082" cy="264320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2" descr="C:\Documents and Settings\Kopitina\Рабочий стол\АХЧ с 2017 года\МГН и доступность\новый паспорт доступности\фото\IMG-20190530-WA001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071546"/>
            <a:ext cx="3429024" cy="25717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" name="Picture 4" descr="X:\АХЧ\Копытина-ОВ\ОТ ЛИЛИ\для презентации\WUl4ahOC0T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929066"/>
            <a:ext cx="3786214" cy="2500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Административно-бытовой корпус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Documents and Settings\Kopitina\Рабочий стол\Химин А.Е\МГН и доступность\Фото для совета\IMG_4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643314"/>
            <a:ext cx="4071966" cy="27146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9699" name="Picture 3" descr="C:\Documents and Settings\Kopitina\Рабочий стол\Химин А.Е\МГН и доступность\Фото для совета\IMG_5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3457322" cy="23574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9700" name="Picture 4" descr="C:\Documents and Settings\Kopitina\Рабочий стол\Химин А.Е\МГН и доступность\Фото для совета\IMG_5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458963" cy="25717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9702" name="Picture 6" descr="C:\Documents and Settings\Kopitina\Рабочий стол\Химин А.Е\МГН и доступность\Фото для совета\IMG_50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755360" cy="2500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Переход между 3 и 4 корпусами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Documents and Settings\Kopitina\Рабочий стол\Химин А.Е\Благоустройство\отчет по благоустройству\Красота\SAM_2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8001056" cy="54292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Rectangle 28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1027" name="Group 3"/>
          <p:cNvGrpSpPr>
            <a:grpSpLocks noChangeAspect="1"/>
          </p:cNvGrpSpPr>
          <p:nvPr/>
        </p:nvGrpSpPr>
        <p:grpSpPr bwMode="auto">
          <a:xfrm>
            <a:off x="0" y="0"/>
            <a:ext cx="9194494" cy="6858000"/>
            <a:chOff x="2116" y="1497"/>
            <a:chExt cx="15161" cy="10650"/>
          </a:xfrm>
        </p:grpSpPr>
        <p:sp>
          <p:nvSpPr>
            <p:cNvPr id="1304" name="AutoShape 280"/>
            <p:cNvSpPr>
              <a:spLocks noChangeAspect="1" noChangeArrowheads="1" noTextEdit="1"/>
            </p:cNvSpPr>
            <p:nvPr/>
          </p:nvSpPr>
          <p:spPr bwMode="auto">
            <a:xfrm>
              <a:off x="2116" y="1497"/>
              <a:ext cx="15161" cy="1065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3" name="Rectangle 279"/>
            <p:cNvSpPr>
              <a:spLocks noChangeArrowheads="1"/>
            </p:cNvSpPr>
            <p:nvPr/>
          </p:nvSpPr>
          <p:spPr bwMode="auto">
            <a:xfrm>
              <a:off x="3076" y="4402"/>
              <a:ext cx="959" cy="5615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02" name="Rectangle 278"/>
            <p:cNvSpPr>
              <a:spLocks noChangeArrowheads="1"/>
            </p:cNvSpPr>
            <p:nvPr/>
          </p:nvSpPr>
          <p:spPr bwMode="auto">
            <a:xfrm>
              <a:off x="4035" y="5176"/>
              <a:ext cx="2879" cy="581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   Переход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01" name="Rectangle 277"/>
            <p:cNvSpPr>
              <a:spLocks noChangeArrowheads="1"/>
            </p:cNvSpPr>
            <p:nvPr/>
          </p:nvSpPr>
          <p:spPr bwMode="auto">
            <a:xfrm>
              <a:off x="4803" y="5757"/>
              <a:ext cx="1436" cy="117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Пищеблок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00" name="Rectangle 276"/>
            <p:cNvSpPr>
              <a:spLocks noChangeArrowheads="1"/>
            </p:cNvSpPr>
            <p:nvPr/>
          </p:nvSpPr>
          <p:spPr bwMode="auto">
            <a:xfrm>
              <a:off x="6914" y="4402"/>
              <a:ext cx="959" cy="5615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endParaRPr>
            </a:p>
          </p:txBody>
        </p:sp>
        <p:sp>
          <p:nvSpPr>
            <p:cNvPr id="1299" name="Rectangle 275"/>
            <p:cNvSpPr>
              <a:spLocks noChangeArrowheads="1"/>
            </p:cNvSpPr>
            <p:nvPr/>
          </p:nvSpPr>
          <p:spPr bwMode="auto">
            <a:xfrm>
              <a:off x="8832" y="4789"/>
              <a:ext cx="1919" cy="1743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8" name="Line 274"/>
            <p:cNvSpPr>
              <a:spLocks noChangeShapeType="1"/>
            </p:cNvSpPr>
            <p:nvPr/>
          </p:nvSpPr>
          <p:spPr bwMode="auto">
            <a:xfrm>
              <a:off x="2692" y="3821"/>
              <a:ext cx="2494" cy="1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7" name="Line 273"/>
            <p:cNvSpPr>
              <a:spLocks noChangeShapeType="1"/>
            </p:cNvSpPr>
            <p:nvPr/>
          </p:nvSpPr>
          <p:spPr bwMode="auto">
            <a:xfrm>
              <a:off x="5378" y="3821"/>
              <a:ext cx="1919" cy="1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6" name="Rectangle 272"/>
            <p:cNvSpPr>
              <a:spLocks noChangeArrowheads="1"/>
            </p:cNvSpPr>
            <p:nvPr/>
          </p:nvSpPr>
          <p:spPr bwMode="auto">
            <a:xfrm>
              <a:off x="3267" y="4208"/>
              <a:ext cx="576" cy="194"/>
            </a:xfrm>
            <a:prstGeom prst="rect">
              <a:avLst/>
            </a:prstGeom>
            <a:pattFill prst="ltVert">
              <a:fgClr>
                <a:srgbClr val="333333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5" name="Rectangle 271"/>
            <p:cNvSpPr>
              <a:spLocks noChangeArrowheads="1"/>
            </p:cNvSpPr>
            <p:nvPr/>
          </p:nvSpPr>
          <p:spPr bwMode="auto">
            <a:xfrm>
              <a:off x="7105" y="4208"/>
              <a:ext cx="576" cy="194"/>
            </a:xfrm>
            <a:prstGeom prst="rect">
              <a:avLst/>
            </a:prstGeom>
            <a:pattFill prst="ltVert">
              <a:fgClr>
                <a:srgbClr val="333333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4" name="Rectangle 270"/>
            <p:cNvSpPr>
              <a:spLocks noChangeArrowheads="1"/>
            </p:cNvSpPr>
            <p:nvPr/>
          </p:nvSpPr>
          <p:spPr bwMode="auto">
            <a:xfrm>
              <a:off x="2692" y="4014"/>
              <a:ext cx="5565" cy="19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3" name="Rectangle 269"/>
            <p:cNvSpPr>
              <a:spLocks noChangeArrowheads="1"/>
            </p:cNvSpPr>
            <p:nvPr/>
          </p:nvSpPr>
          <p:spPr bwMode="auto">
            <a:xfrm>
              <a:off x="4035" y="5370"/>
              <a:ext cx="192" cy="193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2" name="Rectangle 268"/>
            <p:cNvSpPr>
              <a:spLocks noChangeArrowheads="1"/>
            </p:cNvSpPr>
            <p:nvPr/>
          </p:nvSpPr>
          <p:spPr bwMode="auto">
            <a:xfrm>
              <a:off x="6722" y="5370"/>
              <a:ext cx="383" cy="193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1" name="Rectangle 267"/>
            <p:cNvSpPr>
              <a:spLocks noChangeArrowheads="1"/>
            </p:cNvSpPr>
            <p:nvPr/>
          </p:nvSpPr>
          <p:spPr bwMode="auto">
            <a:xfrm>
              <a:off x="5186" y="5757"/>
              <a:ext cx="192" cy="194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0" name="Rectangle 266"/>
            <p:cNvSpPr>
              <a:spLocks noChangeArrowheads="1"/>
            </p:cNvSpPr>
            <p:nvPr/>
          </p:nvSpPr>
          <p:spPr bwMode="auto">
            <a:xfrm flipH="1">
              <a:off x="7681" y="5563"/>
              <a:ext cx="192" cy="194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9" name="Rectangle 265"/>
            <p:cNvSpPr>
              <a:spLocks noChangeArrowheads="1"/>
            </p:cNvSpPr>
            <p:nvPr/>
          </p:nvSpPr>
          <p:spPr bwMode="auto">
            <a:xfrm flipH="1">
              <a:off x="8832" y="5563"/>
              <a:ext cx="194" cy="193"/>
            </a:xfrm>
            <a:prstGeom prst="rect">
              <a:avLst/>
            </a:prstGeom>
            <a:solidFill>
              <a:srgbClr val="FFFFFF"/>
            </a:solidFill>
            <a:ln w="76200" cap="rnd" cmpd="tri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8" name="Rectangle 264"/>
            <p:cNvSpPr>
              <a:spLocks noChangeArrowheads="1"/>
            </p:cNvSpPr>
            <p:nvPr/>
          </p:nvSpPr>
          <p:spPr bwMode="auto">
            <a:xfrm>
              <a:off x="4995" y="4982"/>
              <a:ext cx="575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7" name="Rectangle 263"/>
            <p:cNvSpPr>
              <a:spLocks noChangeArrowheads="1"/>
            </p:cNvSpPr>
            <p:nvPr/>
          </p:nvSpPr>
          <p:spPr bwMode="auto">
            <a:xfrm>
              <a:off x="5186" y="4982"/>
              <a:ext cx="193" cy="194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6" name="Rectangle 262"/>
            <p:cNvSpPr>
              <a:spLocks noChangeArrowheads="1"/>
            </p:cNvSpPr>
            <p:nvPr/>
          </p:nvSpPr>
          <p:spPr bwMode="auto">
            <a:xfrm>
              <a:off x="2884" y="4208"/>
              <a:ext cx="192" cy="77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5" name="Rectangle 261"/>
            <p:cNvSpPr>
              <a:spLocks noChangeArrowheads="1"/>
            </p:cNvSpPr>
            <p:nvPr/>
          </p:nvSpPr>
          <p:spPr bwMode="auto">
            <a:xfrm>
              <a:off x="2884" y="5563"/>
              <a:ext cx="192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4" name="Rectangle 260"/>
            <p:cNvSpPr>
              <a:spLocks noChangeArrowheads="1"/>
            </p:cNvSpPr>
            <p:nvPr/>
          </p:nvSpPr>
          <p:spPr bwMode="auto">
            <a:xfrm>
              <a:off x="2884" y="6725"/>
              <a:ext cx="192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3" name="Rectangle 259"/>
            <p:cNvSpPr>
              <a:spLocks noChangeArrowheads="1"/>
            </p:cNvSpPr>
            <p:nvPr/>
          </p:nvSpPr>
          <p:spPr bwMode="auto">
            <a:xfrm>
              <a:off x="2884" y="8081"/>
              <a:ext cx="192" cy="77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2" name="Rectangle 258"/>
            <p:cNvSpPr>
              <a:spLocks noChangeArrowheads="1"/>
            </p:cNvSpPr>
            <p:nvPr/>
          </p:nvSpPr>
          <p:spPr bwMode="auto">
            <a:xfrm>
              <a:off x="2884" y="9436"/>
              <a:ext cx="191" cy="968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1" name="Rectangle 257"/>
            <p:cNvSpPr>
              <a:spLocks noChangeArrowheads="1"/>
            </p:cNvSpPr>
            <p:nvPr/>
          </p:nvSpPr>
          <p:spPr bwMode="auto">
            <a:xfrm>
              <a:off x="3076" y="10017"/>
              <a:ext cx="2110" cy="387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0" name="Rectangle 256"/>
            <p:cNvSpPr>
              <a:spLocks noChangeArrowheads="1"/>
            </p:cNvSpPr>
            <p:nvPr/>
          </p:nvSpPr>
          <p:spPr bwMode="auto">
            <a:xfrm>
              <a:off x="4035" y="6144"/>
              <a:ext cx="384" cy="1162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9" name="Rectangle 255"/>
            <p:cNvSpPr>
              <a:spLocks noChangeArrowheads="1"/>
            </p:cNvSpPr>
            <p:nvPr/>
          </p:nvSpPr>
          <p:spPr bwMode="auto">
            <a:xfrm>
              <a:off x="4035" y="7306"/>
              <a:ext cx="1151" cy="271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8" name="Rectangle 254"/>
            <p:cNvSpPr>
              <a:spLocks noChangeArrowheads="1"/>
            </p:cNvSpPr>
            <p:nvPr/>
          </p:nvSpPr>
          <p:spPr bwMode="auto">
            <a:xfrm>
              <a:off x="5570" y="10017"/>
              <a:ext cx="2687" cy="387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7" name="Rectangle 253"/>
            <p:cNvSpPr>
              <a:spLocks noChangeArrowheads="1"/>
            </p:cNvSpPr>
            <p:nvPr/>
          </p:nvSpPr>
          <p:spPr bwMode="auto">
            <a:xfrm>
              <a:off x="5570" y="8081"/>
              <a:ext cx="1344" cy="1936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6" name="Rectangle 252"/>
            <p:cNvSpPr>
              <a:spLocks noChangeArrowheads="1"/>
            </p:cNvSpPr>
            <p:nvPr/>
          </p:nvSpPr>
          <p:spPr bwMode="auto">
            <a:xfrm>
              <a:off x="5570" y="6919"/>
              <a:ext cx="576" cy="193"/>
            </a:xfrm>
            <a:prstGeom prst="rect">
              <a:avLst/>
            </a:prstGeom>
            <a:pattFill prst="ltVert">
              <a:fgClr>
                <a:srgbClr val="333333"/>
              </a:fgClr>
              <a:bgClr>
                <a:srgbClr val="C0C0C0"/>
              </a:bgClr>
            </a:pattFill>
            <a:ln w="317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5" name="Rectangle 251"/>
            <p:cNvSpPr>
              <a:spLocks noChangeArrowheads="1"/>
            </p:cNvSpPr>
            <p:nvPr/>
          </p:nvSpPr>
          <p:spPr bwMode="auto">
            <a:xfrm>
              <a:off x="4227" y="5757"/>
              <a:ext cx="384" cy="194"/>
            </a:xfrm>
            <a:prstGeom prst="rect">
              <a:avLst/>
            </a:prstGeom>
            <a:pattFill prst="ltVert">
              <a:fgClr>
                <a:srgbClr val="333333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4" name="Rectangle 250"/>
            <p:cNvSpPr>
              <a:spLocks noChangeArrowheads="1"/>
            </p:cNvSpPr>
            <p:nvPr/>
          </p:nvSpPr>
          <p:spPr bwMode="auto">
            <a:xfrm>
              <a:off x="4035" y="4208"/>
              <a:ext cx="1151" cy="77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99CC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3" name="Rectangle 249"/>
            <p:cNvSpPr>
              <a:spLocks noChangeArrowheads="1"/>
            </p:cNvSpPr>
            <p:nvPr/>
          </p:nvSpPr>
          <p:spPr bwMode="auto">
            <a:xfrm>
              <a:off x="4035" y="4982"/>
              <a:ext cx="960" cy="193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2" name="Rectangle 248"/>
            <p:cNvSpPr>
              <a:spLocks noChangeArrowheads="1"/>
            </p:cNvSpPr>
            <p:nvPr/>
          </p:nvSpPr>
          <p:spPr bwMode="auto">
            <a:xfrm>
              <a:off x="5378" y="4208"/>
              <a:ext cx="1536" cy="77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1" name="Rectangle 247"/>
            <p:cNvSpPr>
              <a:spLocks noChangeArrowheads="1"/>
            </p:cNvSpPr>
            <p:nvPr/>
          </p:nvSpPr>
          <p:spPr bwMode="auto">
            <a:xfrm>
              <a:off x="5570" y="4982"/>
              <a:ext cx="1344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0" name="Rectangle 246"/>
            <p:cNvSpPr>
              <a:spLocks noChangeArrowheads="1"/>
            </p:cNvSpPr>
            <p:nvPr/>
          </p:nvSpPr>
          <p:spPr bwMode="auto">
            <a:xfrm>
              <a:off x="2692" y="9436"/>
              <a:ext cx="192" cy="96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9" name="Rectangle 245"/>
            <p:cNvSpPr>
              <a:spLocks noChangeArrowheads="1"/>
            </p:cNvSpPr>
            <p:nvPr/>
          </p:nvSpPr>
          <p:spPr bwMode="auto">
            <a:xfrm>
              <a:off x="2692" y="8081"/>
              <a:ext cx="192" cy="77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8" name="Rectangle 244"/>
            <p:cNvSpPr>
              <a:spLocks noChangeArrowheads="1"/>
            </p:cNvSpPr>
            <p:nvPr/>
          </p:nvSpPr>
          <p:spPr bwMode="auto">
            <a:xfrm>
              <a:off x="2692" y="6725"/>
              <a:ext cx="192" cy="58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7" name="Rectangle 243"/>
            <p:cNvSpPr>
              <a:spLocks noChangeArrowheads="1"/>
            </p:cNvSpPr>
            <p:nvPr/>
          </p:nvSpPr>
          <p:spPr bwMode="auto">
            <a:xfrm>
              <a:off x="2692" y="5563"/>
              <a:ext cx="192" cy="581"/>
            </a:xfrm>
            <a:prstGeom prst="rect">
              <a:avLst/>
            </a:prstGeom>
            <a:solidFill>
              <a:srgbClr val="808080"/>
            </a:solidFill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6" name="Rectangle 242"/>
            <p:cNvSpPr>
              <a:spLocks noChangeArrowheads="1"/>
            </p:cNvSpPr>
            <p:nvPr/>
          </p:nvSpPr>
          <p:spPr bwMode="auto">
            <a:xfrm>
              <a:off x="2692" y="4208"/>
              <a:ext cx="192" cy="77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5" name="Rectangle 241"/>
            <p:cNvSpPr>
              <a:spLocks noChangeArrowheads="1"/>
            </p:cNvSpPr>
            <p:nvPr/>
          </p:nvSpPr>
          <p:spPr bwMode="auto">
            <a:xfrm>
              <a:off x="2692" y="3821"/>
              <a:ext cx="2494" cy="193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4" name="Rectangle 240"/>
            <p:cNvSpPr>
              <a:spLocks noChangeArrowheads="1"/>
            </p:cNvSpPr>
            <p:nvPr/>
          </p:nvSpPr>
          <p:spPr bwMode="auto">
            <a:xfrm>
              <a:off x="5378" y="3821"/>
              <a:ext cx="2879" cy="193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19050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3" name="Line 239"/>
            <p:cNvSpPr>
              <a:spLocks noChangeShapeType="1"/>
            </p:cNvSpPr>
            <p:nvPr/>
          </p:nvSpPr>
          <p:spPr bwMode="auto">
            <a:xfrm>
              <a:off x="2692" y="10404"/>
              <a:ext cx="249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2" name="Line 238"/>
            <p:cNvSpPr>
              <a:spLocks noChangeShapeType="1"/>
            </p:cNvSpPr>
            <p:nvPr/>
          </p:nvSpPr>
          <p:spPr bwMode="auto">
            <a:xfrm>
              <a:off x="5570" y="10404"/>
              <a:ext cx="268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1" name="Line 237"/>
            <p:cNvSpPr>
              <a:spLocks noChangeShapeType="1"/>
            </p:cNvSpPr>
            <p:nvPr/>
          </p:nvSpPr>
          <p:spPr bwMode="auto">
            <a:xfrm>
              <a:off x="5186" y="7306"/>
              <a:ext cx="0" cy="309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0" name="Line 236"/>
            <p:cNvSpPr>
              <a:spLocks noChangeShapeType="1"/>
            </p:cNvSpPr>
            <p:nvPr/>
          </p:nvSpPr>
          <p:spPr bwMode="auto">
            <a:xfrm>
              <a:off x="4419" y="6144"/>
              <a:ext cx="1" cy="11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9" name="Line 235"/>
            <p:cNvSpPr>
              <a:spLocks noChangeShapeType="1"/>
            </p:cNvSpPr>
            <p:nvPr/>
          </p:nvSpPr>
          <p:spPr bwMode="auto">
            <a:xfrm>
              <a:off x="4419" y="7306"/>
              <a:ext cx="76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8" name="Line 234"/>
            <p:cNvSpPr>
              <a:spLocks noChangeShapeType="1"/>
            </p:cNvSpPr>
            <p:nvPr/>
          </p:nvSpPr>
          <p:spPr bwMode="auto">
            <a:xfrm>
              <a:off x="2692" y="3821"/>
              <a:ext cx="0" cy="11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7" name="Line 233"/>
            <p:cNvSpPr>
              <a:spLocks noChangeShapeType="1"/>
            </p:cNvSpPr>
            <p:nvPr/>
          </p:nvSpPr>
          <p:spPr bwMode="auto">
            <a:xfrm>
              <a:off x="2692" y="4982"/>
              <a:ext cx="38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6" name="Line 232"/>
            <p:cNvSpPr>
              <a:spLocks noChangeShapeType="1"/>
            </p:cNvSpPr>
            <p:nvPr/>
          </p:nvSpPr>
          <p:spPr bwMode="auto">
            <a:xfrm>
              <a:off x="2692" y="5563"/>
              <a:ext cx="38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5" name="Line 231"/>
            <p:cNvSpPr>
              <a:spLocks noChangeShapeType="1"/>
            </p:cNvSpPr>
            <p:nvPr/>
          </p:nvSpPr>
          <p:spPr bwMode="auto">
            <a:xfrm>
              <a:off x="2692" y="5563"/>
              <a:ext cx="1" cy="5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4" name="Line 230"/>
            <p:cNvSpPr>
              <a:spLocks noChangeShapeType="1"/>
            </p:cNvSpPr>
            <p:nvPr/>
          </p:nvSpPr>
          <p:spPr bwMode="auto">
            <a:xfrm>
              <a:off x="2692" y="6725"/>
              <a:ext cx="38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3" name="Line 229"/>
            <p:cNvSpPr>
              <a:spLocks noChangeShapeType="1"/>
            </p:cNvSpPr>
            <p:nvPr/>
          </p:nvSpPr>
          <p:spPr bwMode="auto">
            <a:xfrm flipV="1">
              <a:off x="5570" y="8081"/>
              <a:ext cx="0" cy="232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2" name="Line 228"/>
            <p:cNvSpPr>
              <a:spLocks noChangeShapeType="1"/>
            </p:cNvSpPr>
            <p:nvPr/>
          </p:nvSpPr>
          <p:spPr bwMode="auto">
            <a:xfrm>
              <a:off x="5570" y="8081"/>
              <a:ext cx="13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1" name="Rectangle 227"/>
            <p:cNvSpPr>
              <a:spLocks noChangeArrowheads="1"/>
            </p:cNvSpPr>
            <p:nvPr/>
          </p:nvSpPr>
          <p:spPr bwMode="auto">
            <a:xfrm>
              <a:off x="5186" y="4789"/>
              <a:ext cx="192" cy="193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0" name="Rectangle 226"/>
            <p:cNvSpPr>
              <a:spLocks noChangeArrowheads="1"/>
            </p:cNvSpPr>
            <p:nvPr/>
          </p:nvSpPr>
          <p:spPr bwMode="auto">
            <a:xfrm>
              <a:off x="5186" y="4208"/>
              <a:ext cx="192" cy="58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9" name="Rectangle 225"/>
            <p:cNvSpPr>
              <a:spLocks noChangeArrowheads="1"/>
            </p:cNvSpPr>
            <p:nvPr/>
          </p:nvSpPr>
          <p:spPr bwMode="auto">
            <a:xfrm>
              <a:off x="5186" y="3821"/>
              <a:ext cx="192" cy="193"/>
            </a:xfrm>
            <a:prstGeom prst="rect">
              <a:avLst/>
            </a:prstGeom>
            <a:solidFill>
              <a:srgbClr val="808080"/>
            </a:solid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8" name="Rectangle 224"/>
            <p:cNvSpPr>
              <a:spLocks noChangeArrowheads="1"/>
            </p:cNvSpPr>
            <p:nvPr/>
          </p:nvSpPr>
          <p:spPr bwMode="auto">
            <a:xfrm>
              <a:off x="2116" y="8081"/>
              <a:ext cx="192" cy="3679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7" name="Rectangle 223"/>
            <p:cNvSpPr>
              <a:spLocks noChangeArrowheads="1"/>
            </p:cNvSpPr>
            <p:nvPr/>
          </p:nvSpPr>
          <p:spPr bwMode="auto">
            <a:xfrm>
              <a:off x="2308" y="10792"/>
              <a:ext cx="2495" cy="968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6" name="Rectangle 222"/>
            <p:cNvSpPr>
              <a:spLocks noChangeArrowheads="1"/>
            </p:cNvSpPr>
            <p:nvPr/>
          </p:nvSpPr>
          <p:spPr bwMode="auto">
            <a:xfrm>
              <a:off x="4803" y="10792"/>
              <a:ext cx="1150" cy="967"/>
            </a:xfrm>
            <a:prstGeom prst="rect">
              <a:avLst/>
            </a:prstGeom>
            <a:noFill/>
            <a:ln w="9525" cap="rnd">
              <a:solidFill>
                <a:srgbClr val="C0C0C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5" name="Rectangle 221"/>
            <p:cNvSpPr>
              <a:spLocks noChangeArrowheads="1"/>
            </p:cNvSpPr>
            <p:nvPr/>
          </p:nvSpPr>
          <p:spPr bwMode="auto">
            <a:xfrm>
              <a:off x="4943" y="11149"/>
              <a:ext cx="819" cy="444"/>
            </a:xfrm>
            <a:prstGeom prst="rect">
              <a:avLst/>
            </a:prstGeom>
            <a:solidFill>
              <a:srgbClr val="80808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КС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44" name="Rectangle 220"/>
            <p:cNvSpPr>
              <a:spLocks noChangeArrowheads="1"/>
            </p:cNvSpPr>
            <p:nvPr/>
          </p:nvSpPr>
          <p:spPr bwMode="auto">
            <a:xfrm>
              <a:off x="5954" y="10792"/>
              <a:ext cx="960" cy="968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3" name="Line 219"/>
            <p:cNvSpPr>
              <a:spLocks noChangeShapeType="1"/>
            </p:cNvSpPr>
            <p:nvPr/>
          </p:nvSpPr>
          <p:spPr bwMode="auto">
            <a:xfrm>
              <a:off x="2308" y="10792"/>
              <a:ext cx="249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2" name="Line 218"/>
            <p:cNvSpPr>
              <a:spLocks noChangeShapeType="1"/>
            </p:cNvSpPr>
            <p:nvPr/>
          </p:nvSpPr>
          <p:spPr bwMode="auto">
            <a:xfrm>
              <a:off x="5954" y="10792"/>
              <a:ext cx="9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1" name="Line 217"/>
            <p:cNvSpPr>
              <a:spLocks noChangeShapeType="1"/>
            </p:cNvSpPr>
            <p:nvPr/>
          </p:nvSpPr>
          <p:spPr bwMode="auto">
            <a:xfrm>
              <a:off x="4803" y="10792"/>
              <a:ext cx="0" cy="9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0" name="Line 216"/>
            <p:cNvSpPr>
              <a:spLocks noChangeShapeType="1"/>
            </p:cNvSpPr>
            <p:nvPr/>
          </p:nvSpPr>
          <p:spPr bwMode="auto">
            <a:xfrm>
              <a:off x="4803" y="11760"/>
              <a:ext cx="11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9" name="Line 215"/>
            <p:cNvSpPr>
              <a:spLocks noChangeShapeType="1"/>
            </p:cNvSpPr>
            <p:nvPr/>
          </p:nvSpPr>
          <p:spPr bwMode="auto">
            <a:xfrm>
              <a:off x="5954" y="10792"/>
              <a:ext cx="0" cy="9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8" name="Rectangle 214"/>
            <p:cNvSpPr>
              <a:spLocks noChangeArrowheads="1"/>
            </p:cNvSpPr>
            <p:nvPr/>
          </p:nvSpPr>
          <p:spPr bwMode="auto">
            <a:xfrm>
              <a:off x="8641" y="10792"/>
              <a:ext cx="575" cy="967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7" name="Line 213"/>
            <p:cNvSpPr>
              <a:spLocks noChangeShapeType="1"/>
            </p:cNvSpPr>
            <p:nvPr/>
          </p:nvSpPr>
          <p:spPr bwMode="auto">
            <a:xfrm>
              <a:off x="6914" y="10792"/>
              <a:ext cx="0" cy="9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6" name="Line 212"/>
            <p:cNvSpPr>
              <a:spLocks noChangeShapeType="1"/>
            </p:cNvSpPr>
            <p:nvPr/>
          </p:nvSpPr>
          <p:spPr bwMode="auto">
            <a:xfrm>
              <a:off x="6914" y="11760"/>
              <a:ext cx="1342" cy="1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5" name="Rectangle 211"/>
            <p:cNvSpPr>
              <a:spLocks noChangeArrowheads="1"/>
            </p:cNvSpPr>
            <p:nvPr/>
          </p:nvSpPr>
          <p:spPr bwMode="auto">
            <a:xfrm>
              <a:off x="7297" y="10985"/>
              <a:ext cx="960" cy="58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ТП  407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34" name="Rectangle 210"/>
            <p:cNvSpPr>
              <a:spLocks noChangeArrowheads="1"/>
            </p:cNvSpPr>
            <p:nvPr/>
          </p:nvSpPr>
          <p:spPr bwMode="auto">
            <a:xfrm>
              <a:off x="7873" y="9436"/>
              <a:ext cx="384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99CC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3" name="Rectangle 209"/>
            <p:cNvSpPr>
              <a:spLocks noChangeArrowheads="1"/>
            </p:cNvSpPr>
            <p:nvPr/>
          </p:nvSpPr>
          <p:spPr bwMode="auto">
            <a:xfrm>
              <a:off x="7873" y="8081"/>
              <a:ext cx="384" cy="77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2" name="Rectangle 208"/>
            <p:cNvSpPr>
              <a:spLocks noChangeArrowheads="1"/>
            </p:cNvSpPr>
            <p:nvPr/>
          </p:nvSpPr>
          <p:spPr bwMode="auto">
            <a:xfrm>
              <a:off x="7873" y="6919"/>
              <a:ext cx="384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1" name="Rectangle 207"/>
            <p:cNvSpPr>
              <a:spLocks noChangeArrowheads="1"/>
            </p:cNvSpPr>
            <p:nvPr/>
          </p:nvSpPr>
          <p:spPr bwMode="auto">
            <a:xfrm>
              <a:off x="7873" y="5951"/>
              <a:ext cx="384" cy="387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0" name="Rectangle 206"/>
            <p:cNvSpPr>
              <a:spLocks noChangeArrowheads="1"/>
            </p:cNvSpPr>
            <p:nvPr/>
          </p:nvSpPr>
          <p:spPr bwMode="auto">
            <a:xfrm>
              <a:off x="7873" y="4208"/>
              <a:ext cx="384" cy="1162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9" name="Rectangle 205"/>
            <p:cNvSpPr>
              <a:spLocks noChangeArrowheads="1"/>
            </p:cNvSpPr>
            <p:nvPr/>
          </p:nvSpPr>
          <p:spPr bwMode="auto">
            <a:xfrm>
              <a:off x="2884" y="7500"/>
              <a:ext cx="192" cy="387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8" name="Rectangle 204"/>
            <p:cNvSpPr>
              <a:spLocks noChangeArrowheads="1"/>
            </p:cNvSpPr>
            <p:nvPr/>
          </p:nvSpPr>
          <p:spPr bwMode="auto">
            <a:xfrm>
              <a:off x="8641" y="7693"/>
              <a:ext cx="2302" cy="1356"/>
            </a:xfrm>
            <a:prstGeom prst="rect">
              <a:avLst/>
            </a:prstGeom>
            <a:pattFill prst="pct40">
              <a:fgClr>
                <a:srgbClr val="008000"/>
              </a:fgClr>
              <a:bgClr>
                <a:srgbClr val="FFFF99"/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7" name="Line 203"/>
            <p:cNvSpPr>
              <a:spLocks noChangeShapeType="1"/>
            </p:cNvSpPr>
            <p:nvPr/>
          </p:nvSpPr>
          <p:spPr bwMode="auto">
            <a:xfrm flipV="1">
              <a:off x="7297" y="2078"/>
              <a:ext cx="1344" cy="174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6" name="Line 202"/>
            <p:cNvSpPr>
              <a:spLocks noChangeShapeType="1"/>
            </p:cNvSpPr>
            <p:nvPr/>
          </p:nvSpPr>
          <p:spPr bwMode="auto">
            <a:xfrm flipH="1">
              <a:off x="5378" y="3821"/>
              <a:ext cx="191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5" name="Line 201"/>
            <p:cNvSpPr>
              <a:spLocks noChangeShapeType="1"/>
            </p:cNvSpPr>
            <p:nvPr/>
          </p:nvSpPr>
          <p:spPr bwMode="auto">
            <a:xfrm flipH="1">
              <a:off x="2692" y="3821"/>
              <a:ext cx="249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4" name="Rectangle 200"/>
            <p:cNvSpPr>
              <a:spLocks noChangeArrowheads="1"/>
            </p:cNvSpPr>
            <p:nvPr/>
          </p:nvSpPr>
          <p:spPr bwMode="auto">
            <a:xfrm>
              <a:off x="8641" y="3821"/>
              <a:ext cx="191" cy="1742"/>
            </a:xfrm>
            <a:prstGeom prst="rect">
              <a:avLst/>
            </a:prstGeom>
            <a:pattFill prst="lgGrid">
              <a:fgClr>
                <a:srgbClr val="000000"/>
              </a:fgClr>
              <a:bgClr>
                <a:srgbClr val="C0C0C0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3" name="Rectangle 199"/>
            <p:cNvSpPr>
              <a:spLocks noChangeArrowheads="1"/>
            </p:cNvSpPr>
            <p:nvPr/>
          </p:nvSpPr>
          <p:spPr bwMode="auto">
            <a:xfrm>
              <a:off x="8832" y="3821"/>
              <a:ext cx="2110" cy="967"/>
            </a:xfrm>
            <a:prstGeom prst="rect">
              <a:avLst/>
            </a:prstGeom>
            <a:pattFill prst="lgGrid">
              <a:fgClr>
                <a:srgbClr val="000000"/>
              </a:fgClr>
              <a:bgClr>
                <a:srgbClr val="C0C0C0"/>
              </a:bgClr>
            </a:pattFill>
            <a:ln w="9525" cap="rnd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2" name="Rectangle 198"/>
            <p:cNvSpPr>
              <a:spLocks noChangeArrowheads="1"/>
            </p:cNvSpPr>
            <p:nvPr/>
          </p:nvSpPr>
          <p:spPr bwMode="auto">
            <a:xfrm>
              <a:off x="7873" y="9049"/>
              <a:ext cx="192" cy="193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1" name="Rectangle 197"/>
            <p:cNvSpPr>
              <a:spLocks noChangeArrowheads="1"/>
            </p:cNvSpPr>
            <p:nvPr/>
          </p:nvSpPr>
          <p:spPr bwMode="auto">
            <a:xfrm>
              <a:off x="7873" y="7693"/>
              <a:ext cx="192" cy="194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0" name="Rectangle 196"/>
            <p:cNvSpPr>
              <a:spLocks noChangeArrowheads="1"/>
            </p:cNvSpPr>
            <p:nvPr/>
          </p:nvSpPr>
          <p:spPr bwMode="auto">
            <a:xfrm>
              <a:off x="7873" y="6532"/>
              <a:ext cx="192" cy="193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9" name="Rectangle 195"/>
            <p:cNvSpPr>
              <a:spLocks noChangeArrowheads="1"/>
            </p:cNvSpPr>
            <p:nvPr/>
          </p:nvSpPr>
          <p:spPr bwMode="auto">
            <a:xfrm>
              <a:off x="10751" y="4789"/>
              <a:ext cx="192" cy="774"/>
            </a:xfrm>
            <a:prstGeom prst="rect">
              <a:avLst/>
            </a:prstGeom>
            <a:pattFill prst="lgGrid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8" name="Rectangle 194"/>
            <p:cNvSpPr>
              <a:spLocks noChangeArrowheads="1"/>
            </p:cNvSpPr>
            <p:nvPr/>
          </p:nvSpPr>
          <p:spPr bwMode="auto">
            <a:xfrm>
              <a:off x="9600" y="4595"/>
              <a:ext cx="384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7" name="Line 193"/>
            <p:cNvSpPr>
              <a:spLocks noChangeShapeType="1"/>
            </p:cNvSpPr>
            <p:nvPr/>
          </p:nvSpPr>
          <p:spPr bwMode="auto">
            <a:xfrm flipV="1">
              <a:off x="10751" y="4789"/>
              <a:ext cx="1" cy="77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6" name="Rectangle 192"/>
            <p:cNvSpPr>
              <a:spLocks noChangeArrowheads="1"/>
            </p:cNvSpPr>
            <p:nvPr/>
          </p:nvSpPr>
          <p:spPr bwMode="auto">
            <a:xfrm>
              <a:off x="9984" y="3627"/>
              <a:ext cx="384" cy="194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5" name="Line 191"/>
            <p:cNvSpPr>
              <a:spLocks noChangeShapeType="1"/>
            </p:cNvSpPr>
            <p:nvPr/>
          </p:nvSpPr>
          <p:spPr bwMode="auto">
            <a:xfrm flipV="1">
              <a:off x="11327" y="1884"/>
              <a:ext cx="4222" cy="1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4" name="Line 190"/>
            <p:cNvSpPr>
              <a:spLocks noChangeShapeType="1"/>
            </p:cNvSpPr>
            <p:nvPr/>
          </p:nvSpPr>
          <p:spPr bwMode="auto">
            <a:xfrm flipH="1">
              <a:off x="7873" y="5563"/>
              <a:ext cx="959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3" name="Line 189"/>
            <p:cNvSpPr>
              <a:spLocks noChangeShapeType="1"/>
            </p:cNvSpPr>
            <p:nvPr/>
          </p:nvSpPr>
          <p:spPr bwMode="auto">
            <a:xfrm>
              <a:off x="7873" y="5951"/>
              <a:ext cx="95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2" name="Line 188"/>
            <p:cNvSpPr>
              <a:spLocks noChangeShapeType="1"/>
            </p:cNvSpPr>
            <p:nvPr/>
          </p:nvSpPr>
          <p:spPr bwMode="auto">
            <a:xfrm>
              <a:off x="10751" y="5563"/>
              <a:ext cx="9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1" name="Line 187"/>
            <p:cNvSpPr>
              <a:spLocks noChangeShapeType="1"/>
            </p:cNvSpPr>
            <p:nvPr/>
          </p:nvSpPr>
          <p:spPr bwMode="auto">
            <a:xfrm>
              <a:off x="10751" y="5951"/>
              <a:ext cx="9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0" name="Rectangle 186"/>
            <p:cNvSpPr>
              <a:spLocks noChangeArrowheads="1"/>
            </p:cNvSpPr>
            <p:nvPr/>
          </p:nvSpPr>
          <p:spPr bwMode="auto">
            <a:xfrm>
              <a:off x="11711" y="2852"/>
              <a:ext cx="959" cy="561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09" name="Rectangle 185"/>
            <p:cNvSpPr>
              <a:spLocks noChangeArrowheads="1"/>
            </p:cNvSpPr>
            <p:nvPr/>
          </p:nvSpPr>
          <p:spPr bwMode="auto">
            <a:xfrm>
              <a:off x="12095" y="2659"/>
              <a:ext cx="575" cy="193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8" name="Rectangle 184"/>
            <p:cNvSpPr>
              <a:spLocks noChangeArrowheads="1"/>
            </p:cNvSpPr>
            <p:nvPr/>
          </p:nvSpPr>
          <p:spPr bwMode="auto">
            <a:xfrm>
              <a:off x="11327" y="2659"/>
              <a:ext cx="384" cy="77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7" name="Rectangle 183"/>
            <p:cNvSpPr>
              <a:spLocks noChangeArrowheads="1"/>
            </p:cNvSpPr>
            <p:nvPr/>
          </p:nvSpPr>
          <p:spPr bwMode="auto">
            <a:xfrm>
              <a:off x="11327" y="4014"/>
              <a:ext cx="384" cy="1355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19050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6" name="Rectangle 182"/>
            <p:cNvSpPr>
              <a:spLocks noChangeArrowheads="1"/>
            </p:cNvSpPr>
            <p:nvPr/>
          </p:nvSpPr>
          <p:spPr bwMode="auto">
            <a:xfrm>
              <a:off x="11519" y="3627"/>
              <a:ext cx="192" cy="194"/>
            </a:xfrm>
            <a:prstGeom prst="rect">
              <a:avLst/>
            </a:prstGeom>
            <a:pattFill prst="ltVert">
              <a:fgClr>
                <a:srgbClr val="C0C0C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5" name="Rectangle 181"/>
            <p:cNvSpPr>
              <a:spLocks noChangeArrowheads="1"/>
            </p:cNvSpPr>
            <p:nvPr/>
          </p:nvSpPr>
          <p:spPr bwMode="auto">
            <a:xfrm>
              <a:off x="11519" y="6144"/>
              <a:ext cx="192" cy="388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4" name="Rectangle 180"/>
            <p:cNvSpPr>
              <a:spLocks noChangeArrowheads="1"/>
            </p:cNvSpPr>
            <p:nvPr/>
          </p:nvSpPr>
          <p:spPr bwMode="auto">
            <a:xfrm>
              <a:off x="11327" y="6725"/>
              <a:ext cx="384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3" name="Rectangle 179"/>
            <p:cNvSpPr>
              <a:spLocks noChangeArrowheads="1"/>
            </p:cNvSpPr>
            <p:nvPr/>
          </p:nvSpPr>
          <p:spPr bwMode="auto">
            <a:xfrm>
              <a:off x="11519" y="7500"/>
              <a:ext cx="192" cy="193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2" name="Rectangle 178"/>
            <p:cNvSpPr>
              <a:spLocks noChangeArrowheads="1"/>
            </p:cNvSpPr>
            <p:nvPr/>
          </p:nvSpPr>
          <p:spPr bwMode="auto">
            <a:xfrm>
              <a:off x="11327" y="7887"/>
              <a:ext cx="384" cy="1162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19050">
              <a:solidFill>
                <a:srgbClr val="99CC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1" name="Rectangle 177"/>
            <p:cNvSpPr>
              <a:spLocks noChangeArrowheads="1"/>
            </p:cNvSpPr>
            <p:nvPr/>
          </p:nvSpPr>
          <p:spPr bwMode="auto">
            <a:xfrm>
              <a:off x="11711" y="8468"/>
              <a:ext cx="2111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0" name="Rectangle 176"/>
            <p:cNvSpPr>
              <a:spLocks noChangeArrowheads="1"/>
            </p:cNvSpPr>
            <p:nvPr/>
          </p:nvSpPr>
          <p:spPr bwMode="auto">
            <a:xfrm>
              <a:off x="12670" y="5951"/>
              <a:ext cx="1152" cy="2517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9" name="Rectangle 175"/>
            <p:cNvSpPr>
              <a:spLocks noChangeArrowheads="1"/>
            </p:cNvSpPr>
            <p:nvPr/>
          </p:nvSpPr>
          <p:spPr bwMode="auto">
            <a:xfrm>
              <a:off x="15549" y="2852"/>
              <a:ext cx="959" cy="561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</a:t>
              </a:r>
              <a:endPara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98" name="Line 174"/>
            <p:cNvSpPr>
              <a:spLocks noChangeShapeType="1"/>
            </p:cNvSpPr>
            <p:nvPr/>
          </p:nvSpPr>
          <p:spPr bwMode="auto">
            <a:xfrm>
              <a:off x="12670" y="3627"/>
              <a:ext cx="287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7" name="Line 173"/>
            <p:cNvSpPr>
              <a:spLocks noChangeShapeType="1"/>
            </p:cNvSpPr>
            <p:nvPr/>
          </p:nvSpPr>
          <p:spPr bwMode="auto">
            <a:xfrm>
              <a:off x="12670" y="4208"/>
              <a:ext cx="76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6" name="Line 172"/>
            <p:cNvSpPr>
              <a:spLocks noChangeShapeType="1"/>
            </p:cNvSpPr>
            <p:nvPr/>
          </p:nvSpPr>
          <p:spPr bwMode="auto">
            <a:xfrm flipH="1">
              <a:off x="14781" y="4208"/>
              <a:ext cx="76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5" name="Line 171"/>
            <p:cNvSpPr>
              <a:spLocks noChangeShapeType="1"/>
            </p:cNvSpPr>
            <p:nvPr/>
          </p:nvSpPr>
          <p:spPr bwMode="auto">
            <a:xfrm>
              <a:off x="13438" y="4208"/>
              <a:ext cx="0" cy="11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4" name="Line 170"/>
            <p:cNvSpPr>
              <a:spLocks noChangeShapeType="1"/>
            </p:cNvSpPr>
            <p:nvPr/>
          </p:nvSpPr>
          <p:spPr bwMode="auto">
            <a:xfrm>
              <a:off x="13438" y="5370"/>
              <a:ext cx="134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3" name="Line 169"/>
            <p:cNvSpPr>
              <a:spLocks noChangeShapeType="1"/>
            </p:cNvSpPr>
            <p:nvPr/>
          </p:nvSpPr>
          <p:spPr bwMode="auto">
            <a:xfrm flipV="1">
              <a:off x="14781" y="4208"/>
              <a:ext cx="0" cy="11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2" name="Rectangle 168"/>
            <p:cNvSpPr>
              <a:spLocks noChangeArrowheads="1"/>
            </p:cNvSpPr>
            <p:nvPr/>
          </p:nvSpPr>
          <p:spPr bwMode="auto">
            <a:xfrm>
              <a:off x="12671" y="3627"/>
              <a:ext cx="2878" cy="387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Переход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91" name="Rectangle 167"/>
            <p:cNvSpPr>
              <a:spLocks noChangeArrowheads="1"/>
            </p:cNvSpPr>
            <p:nvPr/>
          </p:nvSpPr>
          <p:spPr bwMode="auto">
            <a:xfrm>
              <a:off x="13438" y="4209"/>
              <a:ext cx="1635" cy="1282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Актовый зал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90" name="Rectangle 166"/>
            <p:cNvSpPr>
              <a:spLocks noChangeArrowheads="1"/>
            </p:cNvSpPr>
            <p:nvPr/>
          </p:nvSpPr>
          <p:spPr bwMode="auto">
            <a:xfrm>
              <a:off x="9024" y="5176"/>
              <a:ext cx="1573" cy="1091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Административный корпус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89" name="Rectangle 165"/>
            <p:cNvSpPr>
              <a:spLocks noChangeArrowheads="1"/>
            </p:cNvSpPr>
            <p:nvPr/>
          </p:nvSpPr>
          <p:spPr bwMode="auto">
            <a:xfrm>
              <a:off x="12479" y="3821"/>
              <a:ext cx="383" cy="1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8" name="Rectangle 164"/>
            <p:cNvSpPr>
              <a:spLocks noChangeArrowheads="1"/>
            </p:cNvSpPr>
            <p:nvPr/>
          </p:nvSpPr>
          <p:spPr bwMode="auto">
            <a:xfrm>
              <a:off x="15357" y="3821"/>
              <a:ext cx="384" cy="1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7" name="Line 163"/>
            <p:cNvSpPr>
              <a:spLocks noChangeShapeType="1"/>
            </p:cNvSpPr>
            <p:nvPr/>
          </p:nvSpPr>
          <p:spPr bwMode="auto">
            <a:xfrm>
              <a:off x="12697" y="3627"/>
              <a:ext cx="1126" cy="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6" name="Line 162"/>
            <p:cNvSpPr>
              <a:spLocks noChangeShapeType="1"/>
            </p:cNvSpPr>
            <p:nvPr/>
          </p:nvSpPr>
          <p:spPr bwMode="auto">
            <a:xfrm>
              <a:off x="14398" y="3629"/>
              <a:ext cx="1151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5" name="Rectangle 161"/>
            <p:cNvSpPr>
              <a:spLocks noChangeArrowheads="1"/>
            </p:cNvSpPr>
            <p:nvPr/>
          </p:nvSpPr>
          <p:spPr bwMode="auto">
            <a:xfrm>
              <a:off x="12670" y="4595"/>
              <a:ext cx="384" cy="1356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4" name="Rectangle 160"/>
            <p:cNvSpPr>
              <a:spLocks noChangeArrowheads="1"/>
            </p:cNvSpPr>
            <p:nvPr/>
          </p:nvSpPr>
          <p:spPr bwMode="auto">
            <a:xfrm>
              <a:off x="12862" y="4208"/>
              <a:ext cx="384" cy="194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3" name="Rectangle 159"/>
            <p:cNvSpPr>
              <a:spLocks noChangeArrowheads="1"/>
            </p:cNvSpPr>
            <p:nvPr/>
          </p:nvSpPr>
          <p:spPr bwMode="auto">
            <a:xfrm>
              <a:off x="13822" y="3433"/>
              <a:ext cx="576" cy="194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2" name="Rectangle 158"/>
            <p:cNvSpPr>
              <a:spLocks noChangeArrowheads="1"/>
            </p:cNvSpPr>
            <p:nvPr/>
          </p:nvSpPr>
          <p:spPr bwMode="auto">
            <a:xfrm>
              <a:off x="8641" y="9436"/>
              <a:ext cx="5181" cy="1356"/>
            </a:xfrm>
            <a:prstGeom prst="rect">
              <a:avLst/>
            </a:prstGeom>
            <a:pattFill prst="dotDmnd">
              <a:fgClr>
                <a:srgbClr val="000000"/>
              </a:fgClr>
              <a:bgClr>
                <a:srgbClr val="C0C0C0"/>
              </a:bgClr>
            </a:patt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1" name="Rectangle 157"/>
            <p:cNvSpPr>
              <a:spLocks noChangeArrowheads="1"/>
            </p:cNvSpPr>
            <p:nvPr/>
          </p:nvSpPr>
          <p:spPr bwMode="auto">
            <a:xfrm>
              <a:off x="8641" y="9823"/>
              <a:ext cx="191" cy="775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9024" y="9630"/>
              <a:ext cx="576" cy="581"/>
            </a:xfrm>
            <a:prstGeom prst="rect">
              <a:avLst/>
            </a:prstGeom>
            <a:pattFill prst="plaid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9" name="Rectangle 155"/>
            <p:cNvSpPr>
              <a:spLocks noChangeArrowheads="1"/>
            </p:cNvSpPr>
            <p:nvPr/>
          </p:nvSpPr>
          <p:spPr bwMode="auto">
            <a:xfrm>
              <a:off x="9600" y="9823"/>
              <a:ext cx="576" cy="581"/>
            </a:xfrm>
            <a:prstGeom prst="rect">
              <a:avLst/>
            </a:prstGeom>
            <a:pattFill prst="sphere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8" name="Rectangle 154"/>
            <p:cNvSpPr>
              <a:spLocks noChangeArrowheads="1"/>
            </p:cNvSpPr>
            <p:nvPr/>
          </p:nvSpPr>
          <p:spPr bwMode="auto">
            <a:xfrm>
              <a:off x="10560" y="9630"/>
              <a:ext cx="2110" cy="581"/>
            </a:xfrm>
            <a:prstGeom prst="rect">
              <a:avLst/>
            </a:prstGeom>
            <a:pattFill prst="lgConfetti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7" name="Rectangle 153"/>
            <p:cNvSpPr>
              <a:spLocks noChangeArrowheads="1"/>
            </p:cNvSpPr>
            <p:nvPr/>
          </p:nvSpPr>
          <p:spPr bwMode="auto">
            <a:xfrm>
              <a:off x="10943" y="10017"/>
              <a:ext cx="385" cy="19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6" name="Rectangle 152"/>
            <p:cNvSpPr>
              <a:spLocks noChangeArrowheads="1"/>
            </p:cNvSpPr>
            <p:nvPr/>
          </p:nvSpPr>
          <p:spPr bwMode="auto">
            <a:xfrm>
              <a:off x="11903" y="10017"/>
              <a:ext cx="384" cy="19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5" name="Rectangle 151"/>
            <p:cNvSpPr>
              <a:spLocks noChangeArrowheads="1"/>
            </p:cNvSpPr>
            <p:nvPr/>
          </p:nvSpPr>
          <p:spPr bwMode="auto">
            <a:xfrm>
              <a:off x="8641" y="10792"/>
              <a:ext cx="8635" cy="1355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10943" y="10792"/>
              <a:ext cx="384" cy="19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11903" y="10792"/>
              <a:ext cx="384" cy="19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14206" y="10039"/>
              <a:ext cx="750" cy="55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кс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15165" y="9436"/>
              <a:ext cx="2111" cy="1356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14206" y="6919"/>
              <a:ext cx="1343" cy="1549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9" name="Rectangle 145"/>
            <p:cNvSpPr>
              <a:spLocks noChangeArrowheads="1"/>
            </p:cNvSpPr>
            <p:nvPr/>
          </p:nvSpPr>
          <p:spPr bwMode="auto">
            <a:xfrm>
              <a:off x="14206" y="8468"/>
              <a:ext cx="2495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8" name="Rectangle 144"/>
            <p:cNvSpPr>
              <a:spLocks noChangeArrowheads="1"/>
            </p:cNvSpPr>
            <p:nvPr/>
          </p:nvSpPr>
          <p:spPr bwMode="auto">
            <a:xfrm>
              <a:off x="16508" y="7887"/>
              <a:ext cx="193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7" name="Rectangle 143"/>
            <p:cNvSpPr>
              <a:spLocks noChangeArrowheads="1"/>
            </p:cNvSpPr>
            <p:nvPr/>
          </p:nvSpPr>
          <p:spPr bwMode="auto">
            <a:xfrm>
              <a:off x="16508" y="7500"/>
              <a:ext cx="192" cy="387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2884" y="9049"/>
              <a:ext cx="191" cy="19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2884" y="5176"/>
              <a:ext cx="191" cy="19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4" name="Rectangle 140"/>
            <p:cNvSpPr>
              <a:spLocks noChangeArrowheads="1"/>
            </p:cNvSpPr>
            <p:nvPr/>
          </p:nvSpPr>
          <p:spPr bwMode="auto">
            <a:xfrm>
              <a:off x="16508" y="2852"/>
              <a:ext cx="193" cy="581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3" name="Rectangle 139"/>
            <p:cNvSpPr>
              <a:spLocks noChangeArrowheads="1"/>
            </p:cNvSpPr>
            <p:nvPr/>
          </p:nvSpPr>
          <p:spPr bwMode="auto">
            <a:xfrm>
              <a:off x="16508" y="3433"/>
              <a:ext cx="192" cy="388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2" name="Rectangle 138"/>
            <p:cNvSpPr>
              <a:spLocks noChangeArrowheads="1"/>
            </p:cNvSpPr>
            <p:nvPr/>
          </p:nvSpPr>
          <p:spPr bwMode="auto">
            <a:xfrm>
              <a:off x="16508" y="4014"/>
              <a:ext cx="193" cy="3292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1" name="Rectangle 137"/>
            <p:cNvSpPr>
              <a:spLocks noChangeArrowheads="1"/>
            </p:cNvSpPr>
            <p:nvPr/>
          </p:nvSpPr>
          <p:spPr bwMode="auto">
            <a:xfrm>
              <a:off x="11327" y="2465"/>
              <a:ext cx="5566" cy="194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15741" y="2659"/>
              <a:ext cx="576" cy="193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10176" y="6532"/>
              <a:ext cx="384" cy="193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8" name="Rectangle 134"/>
            <p:cNvSpPr>
              <a:spLocks noChangeArrowheads="1"/>
            </p:cNvSpPr>
            <p:nvPr/>
          </p:nvSpPr>
          <p:spPr bwMode="auto">
            <a:xfrm>
              <a:off x="13438" y="3046"/>
              <a:ext cx="1343" cy="387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rgbClr val="969696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7" name="Rectangle 133"/>
            <p:cNvSpPr>
              <a:spLocks noChangeArrowheads="1"/>
            </p:cNvSpPr>
            <p:nvPr/>
          </p:nvSpPr>
          <p:spPr bwMode="auto">
            <a:xfrm>
              <a:off x="14014" y="2659"/>
              <a:ext cx="192" cy="581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6" name="Line 132"/>
            <p:cNvSpPr>
              <a:spLocks noChangeShapeType="1"/>
            </p:cNvSpPr>
            <p:nvPr/>
          </p:nvSpPr>
          <p:spPr bwMode="auto">
            <a:xfrm flipV="1">
              <a:off x="14014" y="2659"/>
              <a:ext cx="0" cy="3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5" name="Line 131"/>
            <p:cNvSpPr>
              <a:spLocks noChangeShapeType="1"/>
            </p:cNvSpPr>
            <p:nvPr/>
          </p:nvSpPr>
          <p:spPr bwMode="auto">
            <a:xfrm flipV="1">
              <a:off x="14206" y="2659"/>
              <a:ext cx="0" cy="3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4" name="Line 130"/>
            <p:cNvSpPr>
              <a:spLocks noChangeShapeType="1"/>
            </p:cNvSpPr>
            <p:nvPr/>
          </p:nvSpPr>
          <p:spPr bwMode="auto">
            <a:xfrm>
              <a:off x="16125" y="1691"/>
              <a:ext cx="115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3" name="Line 129"/>
            <p:cNvSpPr>
              <a:spLocks noChangeShapeType="1"/>
            </p:cNvSpPr>
            <p:nvPr/>
          </p:nvSpPr>
          <p:spPr bwMode="auto">
            <a:xfrm>
              <a:off x="15476" y="1885"/>
              <a:ext cx="457" cy="3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2" name="Line 128"/>
            <p:cNvSpPr>
              <a:spLocks noChangeShapeType="1"/>
            </p:cNvSpPr>
            <p:nvPr/>
          </p:nvSpPr>
          <p:spPr bwMode="auto">
            <a:xfrm>
              <a:off x="16125" y="1691"/>
              <a:ext cx="192" cy="19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1" name="Line 127"/>
            <p:cNvSpPr>
              <a:spLocks noChangeShapeType="1"/>
            </p:cNvSpPr>
            <p:nvPr/>
          </p:nvSpPr>
          <p:spPr bwMode="auto">
            <a:xfrm>
              <a:off x="15933" y="2273"/>
              <a:ext cx="960" cy="1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0" name="Line 126"/>
            <p:cNvSpPr>
              <a:spLocks noChangeShapeType="1"/>
            </p:cNvSpPr>
            <p:nvPr/>
          </p:nvSpPr>
          <p:spPr bwMode="auto">
            <a:xfrm>
              <a:off x="16317" y="1884"/>
              <a:ext cx="95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9" name="Line 125"/>
            <p:cNvSpPr>
              <a:spLocks noChangeShapeType="1"/>
            </p:cNvSpPr>
            <p:nvPr/>
          </p:nvSpPr>
          <p:spPr bwMode="auto">
            <a:xfrm>
              <a:off x="17276" y="1884"/>
              <a:ext cx="1" cy="75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8" name="Rectangle 124"/>
            <p:cNvSpPr>
              <a:spLocks noChangeArrowheads="1"/>
            </p:cNvSpPr>
            <p:nvPr/>
          </p:nvSpPr>
          <p:spPr bwMode="auto">
            <a:xfrm>
              <a:off x="16701" y="2659"/>
              <a:ext cx="192" cy="774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7" name="Rectangle 123"/>
            <p:cNvSpPr>
              <a:spLocks noChangeArrowheads="1"/>
            </p:cNvSpPr>
            <p:nvPr/>
          </p:nvSpPr>
          <p:spPr bwMode="auto">
            <a:xfrm>
              <a:off x="16701" y="4014"/>
              <a:ext cx="192" cy="329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6" name="Rectangle 122"/>
            <p:cNvSpPr>
              <a:spLocks noChangeArrowheads="1"/>
            </p:cNvSpPr>
            <p:nvPr/>
          </p:nvSpPr>
          <p:spPr bwMode="auto">
            <a:xfrm>
              <a:off x="16701" y="7887"/>
              <a:ext cx="192" cy="11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5" name="Rectangle 121"/>
            <p:cNvSpPr>
              <a:spLocks noChangeArrowheads="1"/>
            </p:cNvSpPr>
            <p:nvPr/>
          </p:nvSpPr>
          <p:spPr bwMode="auto">
            <a:xfrm>
              <a:off x="14014" y="1884"/>
              <a:ext cx="192" cy="19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srgbClr val="808080"/>
              </a:bgClr>
            </a:patt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4" name="Rectangle 120"/>
            <p:cNvSpPr>
              <a:spLocks noChangeArrowheads="1"/>
            </p:cNvSpPr>
            <p:nvPr/>
          </p:nvSpPr>
          <p:spPr bwMode="auto">
            <a:xfrm>
              <a:off x="15741" y="1691"/>
              <a:ext cx="384" cy="193"/>
            </a:xfrm>
            <a:prstGeom prst="rect">
              <a:avLst/>
            </a:prstGeom>
            <a:pattFill prst="pct75">
              <a:fgClr>
                <a:srgbClr val="000000"/>
              </a:fgClr>
              <a:bgClr>
                <a:srgbClr val="333333"/>
              </a:bgClr>
            </a:patt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3" name="Rectangle 119"/>
            <p:cNvSpPr>
              <a:spLocks noChangeArrowheads="1"/>
            </p:cNvSpPr>
            <p:nvPr/>
          </p:nvSpPr>
          <p:spPr bwMode="auto">
            <a:xfrm>
              <a:off x="7873" y="5563"/>
              <a:ext cx="960" cy="388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42" name="Rectangle 118"/>
            <p:cNvSpPr>
              <a:spLocks noChangeArrowheads="1"/>
            </p:cNvSpPr>
            <p:nvPr/>
          </p:nvSpPr>
          <p:spPr bwMode="auto">
            <a:xfrm>
              <a:off x="10752" y="5563"/>
              <a:ext cx="959" cy="388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41" name="Rectangle 117"/>
            <p:cNvSpPr>
              <a:spLocks noChangeArrowheads="1"/>
            </p:cNvSpPr>
            <p:nvPr/>
          </p:nvSpPr>
          <p:spPr bwMode="auto">
            <a:xfrm>
              <a:off x="10560" y="5563"/>
              <a:ext cx="384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0" name="Rectangle 116"/>
            <p:cNvSpPr>
              <a:spLocks noChangeArrowheads="1"/>
            </p:cNvSpPr>
            <p:nvPr/>
          </p:nvSpPr>
          <p:spPr bwMode="auto">
            <a:xfrm>
              <a:off x="14014" y="1884"/>
              <a:ext cx="192" cy="581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9" name="Line 115"/>
            <p:cNvSpPr>
              <a:spLocks noChangeShapeType="1"/>
            </p:cNvSpPr>
            <p:nvPr/>
          </p:nvSpPr>
          <p:spPr bwMode="auto">
            <a:xfrm flipV="1">
              <a:off x="8641" y="3821"/>
              <a:ext cx="0" cy="17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8" name="Line 114"/>
            <p:cNvSpPr>
              <a:spLocks noChangeShapeType="1"/>
            </p:cNvSpPr>
            <p:nvPr/>
          </p:nvSpPr>
          <p:spPr bwMode="auto">
            <a:xfrm>
              <a:off x="8641" y="3821"/>
              <a:ext cx="134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7" name="Line 113"/>
            <p:cNvSpPr>
              <a:spLocks noChangeShapeType="1"/>
            </p:cNvSpPr>
            <p:nvPr/>
          </p:nvSpPr>
          <p:spPr bwMode="auto">
            <a:xfrm>
              <a:off x="10368" y="3821"/>
              <a:ext cx="5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6" name="Line 112"/>
            <p:cNvSpPr>
              <a:spLocks noChangeShapeType="1"/>
            </p:cNvSpPr>
            <p:nvPr/>
          </p:nvSpPr>
          <p:spPr bwMode="auto">
            <a:xfrm>
              <a:off x="10944" y="3821"/>
              <a:ext cx="0" cy="17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5" name="Line 111"/>
            <p:cNvSpPr>
              <a:spLocks noChangeShapeType="1"/>
            </p:cNvSpPr>
            <p:nvPr/>
          </p:nvSpPr>
          <p:spPr bwMode="auto">
            <a:xfrm>
              <a:off x="4803" y="11760"/>
              <a:ext cx="11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4" name="Line 110"/>
            <p:cNvSpPr>
              <a:spLocks noChangeShapeType="1"/>
            </p:cNvSpPr>
            <p:nvPr/>
          </p:nvSpPr>
          <p:spPr bwMode="auto">
            <a:xfrm>
              <a:off x="4782" y="11738"/>
              <a:ext cx="11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3" name="Line 109"/>
            <p:cNvSpPr>
              <a:spLocks noChangeShapeType="1"/>
            </p:cNvSpPr>
            <p:nvPr/>
          </p:nvSpPr>
          <p:spPr bwMode="auto">
            <a:xfrm>
              <a:off x="8620" y="10770"/>
              <a:ext cx="0" cy="9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2" name="Line 108"/>
            <p:cNvSpPr>
              <a:spLocks noChangeShapeType="1"/>
            </p:cNvSpPr>
            <p:nvPr/>
          </p:nvSpPr>
          <p:spPr bwMode="auto">
            <a:xfrm>
              <a:off x="13822" y="10792"/>
              <a:ext cx="134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1" name="Line 107"/>
            <p:cNvSpPr>
              <a:spLocks noChangeShapeType="1"/>
            </p:cNvSpPr>
            <p:nvPr/>
          </p:nvSpPr>
          <p:spPr bwMode="auto">
            <a:xfrm flipV="1">
              <a:off x="15165" y="9436"/>
              <a:ext cx="0" cy="13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0" name="Line 106"/>
            <p:cNvSpPr>
              <a:spLocks noChangeShapeType="1"/>
            </p:cNvSpPr>
            <p:nvPr/>
          </p:nvSpPr>
          <p:spPr bwMode="auto">
            <a:xfrm>
              <a:off x="15165" y="9436"/>
              <a:ext cx="211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9" name="Line 105"/>
            <p:cNvSpPr>
              <a:spLocks noChangeShapeType="1"/>
            </p:cNvSpPr>
            <p:nvPr/>
          </p:nvSpPr>
          <p:spPr bwMode="auto">
            <a:xfrm flipH="1">
              <a:off x="14206" y="9049"/>
              <a:ext cx="26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8" name="Line 104"/>
            <p:cNvSpPr>
              <a:spLocks noChangeShapeType="1"/>
            </p:cNvSpPr>
            <p:nvPr/>
          </p:nvSpPr>
          <p:spPr bwMode="auto">
            <a:xfrm flipV="1">
              <a:off x="14206" y="6919"/>
              <a:ext cx="0" cy="2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7" name="Line 103"/>
            <p:cNvSpPr>
              <a:spLocks noChangeShapeType="1"/>
            </p:cNvSpPr>
            <p:nvPr/>
          </p:nvSpPr>
          <p:spPr bwMode="auto">
            <a:xfrm>
              <a:off x="14206" y="6919"/>
              <a:ext cx="134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6" name="Line 102"/>
            <p:cNvSpPr>
              <a:spLocks noChangeShapeType="1"/>
            </p:cNvSpPr>
            <p:nvPr/>
          </p:nvSpPr>
          <p:spPr bwMode="auto">
            <a:xfrm flipV="1">
              <a:off x="8257" y="9436"/>
              <a:ext cx="0" cy="9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5" name="Line 101"/>
            <p:cNvSpPr>
              <a:spLocks noChangeShapeType="1"/>
            </p:cNvSpPr>
            <p:nvPr/>
          </p:nvSpPr>
          <p:spPr bwMode="auto">
            <a:xfrm flipV="1">
              <a:off x="8257" y="8081"/>
              <a:ext cx="0" cy="77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4" name="Line 100"/>
            <p:cNvSpPr>
              <a:spLocks noChangeShapeType="1"/>
            </p:cNvSpPr>
            <p:nvPr/>
          </p:nvSpPr>
          <p:spPr bwMode="auto">
            <a:xfrm flipV="1">
              <a:off x="8257" y="6919"/>
              <a:ext cx="0" cy="5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 flipV="1">
              <a:off x="8257" y="5951"/>
              <a:ext cx="0" cy="3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 flipV="1">
              <a:off x="8257" y="3821"/>
              <a:ext cx="0" cy="1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1327" y="4014"/>
              <a:ext cx="0" cy="13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11327" y="6725"/>
              <a:ext cx="0" cy="5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11327" y="7887"/>
              <a:ext cx="0" cy="11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1327" y="9049"/>
              <a:ext cx="249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7" name="Line 93"/>
            <p:cNvSpPr>
              <a:spLocks noChangeShapeType="1"/>
            </p:cNvSpPr>
            <p:nvPr/>
          </p:nvSpPr>
          <p:spPr bwMode="auto">
            <a:xfrm>
              <a:off x="14206" y="9049"/>
              <a:ext cx="268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 flipV="1">
              <a:off x="13822" y="5951"/>
              <a:ext cx="0" cy="309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 flipH="1">
              <a:off x="13054" y="5951"/>
              <a:ext cx="76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13054" y="4595"/>
              <a:ext cx="0" cy="13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3" name="Line 89"/>
            <p:cNvSpPr>
              <a:spLocks noChangeShapeType="1"/>
            </p:cNvSpPr>
            <p:nvPr/>
          </p:nvSpPr>
          <p:spPr bwMode="auto">
            <a:xfrm flipH="1">
              <a:off x="12671" y="4595"/>
              <a:ext cx="38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 flipH="1">
              <a:off x="14206" y="6919"/>
              <a:ext cx="134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1" name="Line 87"/>
            <p:cNvSpPr>
              <a:spLocks noChangeShapeType="1"/>
            </p:cNvSpPr>
            <p:nvPr/>
          </p:nvSpPr>
          <p:spPr bwMode="auto">
            <a:xfrm>
              <a:off x="14206" y="6919"/>
              <a:ext cx="0" cy="21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0" name="Line 86"/>
            <p:cNvSpPr>
              <a:spLocks noChangeShapeType="1"/>
            </p:cNvSpPr>
            <p:nvPr/>
          </p:nvSpPr>
          <p:spPr bwMode="auto">
            <a:xfrm>
              <a:off x="2308" y="8081"/>
              <a:ext cx="0" cy="27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9" name="Line 85"/>
            <p:cNvSpPr>
              <a:spLocks noChangeShapeType="1"/>
            </p:cNvSpPr>
            <p:nvPr/>
          </p:nvSpPr>
          <p:spPr bwMode="auto">
            <a:xfrm>
              <a:off x="2308" y="10792"/>
              <a:ext cx="249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8" name="Line 84"/>
            <p:cNvSpPr>
              <a:spLocks noChangeShapeType="1"/>
            </p:cNvSpPr>
            <p:nvPr/>
          </p:nvSpPr>
          <p:spPr bwMode="auto">
            <a:xfrm>
              <a:off x="5954" y="10792"/>
              <a:ext cx="96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7" name="Line 83"/>
            <p:cNvSpPr>
              <a:spLocks noChangeShapeType="1"/>
            </p:cNvSpPr>
            <p:nvPr/>
          </p:nvSpPr>
          <p:spPr bwMode="auto">
            <a:xfrm>
              <a:off x="2308" y="3821"/>
              <a:ext cx="1" cy="348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6" name="Line 82"/>
            <p:cNvSpPr>
              <a:spLocks noChangeShapeType="1"/>
            </p:cNvSpPr>
            <p:nvPr/>
          </p:nvSpPr>
          <p:spPr bwMode="auto">
            <a:xfrm>
              <a:off x="2692" y="3821"/>
              <a:ext cx="0" cy="116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5" name="Line 81"/>
            <p:cNvSpPr>
              <a:spLocks noChangeShapeType="1"/>
            </p:cNvSpPr>
            <p:nvPr/>
          </p:nvSpPr>
          <p:spPr bwMode="auto">
            <a:xfrm>
              <a:off x="2692" y="5563"/>
              <a:ext cx="0" cy="5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4" name="Line 80"/>
            <p:cNvSpPr>
              <a:spLocks noChangeShapeType="1"/>
            </p:cNvSpPr>
            <p:nvPr/>
          </p:nvSpPr>
          <p:spPr bwMode="auto">
            <a:xfrm>
              <a:off x="2692" y="6725"/>
              <a:ext cx="0" cy="5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3" name="Line 79"/>
            <p:cNvSpPr>
              <a:spLocks noChangeShapeType="1"/>
            </p:cNvSpPr>
            <p:nvPr/>
          </p:nvSpPr>
          <p:spPr bwMode="auto">
            <a:xfrm>
              <a:off x="2692" y="8081"/>
              <a:ext cx="0" cy="77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2" name="Line 78"/>
            <p:cNvSpPr>
              <a:spLocks noChangeShapeType="1"/>
            </p:cNvSpPr>
            <p:nvPr/>
          </p:nvSpPr>
          <p:spPr bwMode="auto">
            <a:xfrm>
              <a:off x="2692" y="9436"/>
              <a:ext cx="0" cy="9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1" name="Line 77"/>
            <p:cNvSpPr>
              <a:spLocks noChangeShapeType="1"/>
            </p:cNvSpPr>
            <p:nvPr/>
          </p:nvSpPr>
          <p:spPr bwMode="auto">
            <a:xfrm>
              <a:off x="16893" y="2465"/>
              <a:ext cx="0" cy="9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0" name="Line 76"/>
            <p:cNvSpPr>
              <a:spLocks noChangeShapeType="1"/>
            </p:cNvSpPr>
            <p:nvPr/>
          </p:nvSpPr>
          <p:spPr bwMode="auto">
            <a:xfrm>
              <a:off x="16893" y="4014"/>
              <a:ext cx="0" cy="32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9" name="Line 75"/>
            <p:cNvSpPr>
              <a:spLocks noChangeShapeType="1"/>
            </p:cNvSpPr>
            <p:nvPr/>
          </p:nvSpPr>
          <p:spPr bwMode="auto">
            <a:xfrm>
              <a:off x="16893" y="7887"/>
              <a:ext cx="0" cy="11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8" name="Line 74"/>
            <p:cNvSpPr>
              <a:spLocks noChangeShapeType="1"/>
            </p:cNvSpPr>
            <p:nvPr/>
          </p:nvSpPr>
          <p:spPr bwMode="auto">
            <a:xfrm>
              <a:off x="4035" y="6144"/>
              <a:ext cx="38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12671" y="2659"/>
              <a:ext cx="1343" cy="387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12671" y="2852"/>
              <a:ext cx="767" cy="775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>
              <a:off x="13438" y="3433"/>
              <a:ext cx="384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4" name="Rectangle 70"/>
            <p:cNvSpPr>
              <a:spLocks noChangeArrowheads="1"/>
            </p:cNvSpPr>
            <p:nvPr/>
          </p:nvSpPr>
          <p:spPr bwMode="auto">
            <a:xfrm>
              <a:off x="14398" y="3433"/>
              <a:ext cx="1151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3" name="Rectangle 69"/>
            <p:cNvSpPr>
              <a:spLocks noChangeArrowheads="1"/>
            </p:cNvSpPr>
            <p:nvPr/>
          </p:nvSpPr>
          <p:spPr bwMode="auto">
            <a:xfrm>
              <a:off x="14782" y="2659"/>
              <a:ext cx="767" cy="77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2" name="Rectangle 68"/>
            <p:cNvSpPr>
              <a:spLocks noChangeArrowheads="1"/>
            </p:cNvSpPr>
            <p:nvPr/>
          </p:nvSpPr>
          <p:spPr bwMode="auto">
            <a:xfrm>
              <a:off x="14206" y="2659"/>
              <a:ext cx="576" cy="387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1" name="Rectangle 67"/>
            <p:cNvSpPr>
              <a:spLocks noChangeArrowheads="1"/>
            </p:cNvSpPr>
            <p:nvPr/>
          </p:nvSpPr>
          <p:spPr bwMode="auto">
            <a:xfrm>
              <a:off x="15549" y="2659"/>
              <a:ext cx="192" cy="193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0" name="Rectangle 66"/>
            <p:cNvSpPr>
              <a:spLocks noChangeArrowheads="1"/>
            </p:cNvSpPr>
            <p:nvPr/>
          </p:nvSpPr>
          <p:spPr bwMode="auto">
            <a:xfrm>
              <a:off x="3076" y="4208"/>
              <a:ext cx="191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9" name="Rectangle 65"/>
            <p:cNvSpPr>
              <a:spLocks noChangeArrowheads="1"/>
            </p:cNvSpPr>
            <p:nvPr/>
          </p:nvSpPr>
          <p:spPr bwMode="auto">
            <a:xfrm>
              <a:off x="11711" y="2659"/>
              <a:ext cx="384" cy="193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8" name="Rectangle 64"/>
            <p:cNvSpPr>
              <a:spLocks noChangeArrowheads="1"/>
            </p:cNvSpPr>
            <p:nvPr/>
          </p:nvSpPr>
          <p:spPr bwMode="auto">
            <a:xfrm>
              <a:off x="3843" y="4208"/>
              <a:ext cx="192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7" name="Rectangle 63"/>
            <p:cNvSpPr>
              <a:spLocks noChangeArrowheads="1"/>
            </p:cNvSpPr>
            <p:nvPr/>
          </p:nvSpPr>
          <p:spPr bwMode="auto">
            <a:xfrm>
              <a:off x="6914" y="4208"/>
              <a:ext cx="191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7681" y="4208"/>
              <a:ext cx="192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5" name="Line 61"/>
            <p:cNvSpPr>
              <a:spLocks noChangeShapeType="1"/>
            </p:cNvSpPr>
            <p:nvPr/>
          </p:nvSpPr>
          <p:spPr bwMode="auto">
            <a:xfrm flipV="1">
              <a:off x="9600" y="1884"/>
              <a:ext cx="192" cy="1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4" name="Line 60"/>
            <p:cNvSpPr>
              <a:spLocks noChangeShapeType="1"/>
            </p:cNvSpPr>
            <p:nvPr/>
          </p:nvSpPr>
          <p:spPr bwMode="auto">
            <a:xfrm flipV="1">
              <a:off x="11327" y="2465"/>
              <a:ext cx="0" cy="9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3" name="Line 59"/>
            <p:cNvSpPr>
              <a:spLocks noChangeShapeType="1"/>
            </p:cNvSpPr>
            <p:nvPr/>
          </p:nvSpPr>
          <p:spPr bwMode="auto">
            <a:xfrm flipV="1">
              <a:off x="10560" y="1884"/>
              <a:ext cx="384" cy="1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 flipH="1" flipV="1">
              <a:off x="10944" y="1884"/>
              <a:ext cx="383" cy="1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 flipH="1">
              <a:off x="9792" y="2078"/>
              <a:ext cx="768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 flipH="1">
              <a:off x="8641" y="2078"/>
              <a:ext cx="959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9" name="Rectangle 55"/>
            <p:cNvSpPr>
              <a:spLocks noChangeArrowheads="1"/>
            </p:cNvSpPr>
            <p:nvPr/>
          </p:nvSpPr>
          <p:spPr bwMode="auto">
            <a:xfrm>
              <a:off x="8641" y="2078"/>
              <a:ext cx="767" cy="193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9792" y="2078"/>
              <a:ext cx="781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14206" y="2078"/>
              <a:ext cx="1343" cy="387"/>
            </a:xfrm>
            <a:prstGeom prst="rect">
              <a:avLst/>
            </a:prstGeom>
            <a:pattFill prst="pct30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6" name="AutoShape 52"/>
            <p:cNvSpPr>
              <a:spLocks noChangeArrowheads="1"/>
            </p:cNvSpPr>
            <p:nvPr/>
          </p:nvSpPr>
          <p:spPr bwMode="auto">
            <a:xfrm>
              <a:off x="11519" y="2078"/>
              <a:ext cx="2495" cy="387"/>
            </a:xfrm>
            <a:custGeom>
              <a:avLst/>
              <a:gdLst>
                <a:gd name="G0" fmla="+- 0 0 0"/>
                <a:gd name="G1" fmla="+- 21600 0 0"/>
                <a:gd name="G2" fmla="*/ 0 1 2"/>
                <a:gd name="G3" fmla="+- 21600 0 G2"/>
                <a:gd name="G4" fmla="+/ 0 21600 2"/>
                <a:gd name="G5" fmla="+/ G1 0 2"/>
                <a:gd name="G6" fmla="*/ 21600 21600 0"/>
                <a:gd name="G7" fmla="*/ G6 1 2"/>
                <a:gd name="G8" fmla="+- 21600 0 G7"/>
                <a:gd name="G9" fmla="*/ 21600 1 2"/>
                <a:gd name="G10" fmla="+- 0 0 G9"/>
                <a:gd name="G11" fmla="?: G10 G8 0"/>
                <a:gd name="G12" fmla="?: G10 G7 21600"/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1800 w 21600"/>
                <a:gd name="T9" fmla="*/ 1800 h 21600"/>
                <a:gd name="T10" fmla="*/ 19800 w 21600"/>
                <a:gd name="T11" fmla="*/ 19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pattFill prst="pct30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10368" y="3627"/>
              <a:ext cx="576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8641" y="3627"/>
              <a:ext cx="1343" cy="194"/>
            </a:xfrm>
            <a:prstGeom prst="rect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3" name="Rectangle 49"/>
            <p:cNvSpPr>
              <a:spLocks noChangeArrowheads="1"/>
            </p:cNvSpPr>
            <p:nvPr/>
          </p:nvSpPr>
          <p:spPr bwMode="auto">
            <a:xfrm>
              <a:off x="8641" y="2272"/>
              <a:ext cx="2303" cy="1355"/>
            </a:xfrm>
            <a:prstGeom prst="rect">
              <a:avLst/>
            </a:prstGeom>
            <a:pattFill prst="dotGrid">
              <a:fgClr>
                <a:srgbClr val="333333"/>
              </a:fgClr>
              <a:bgClr>
                <a:srgbClr val="C0C0C0"/>
              </a:bgClr>
            </a:patt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8257" y="2659"/>
              <a:ext cx="384" cy="2904"/>
            </a:xfrm>
            <a:prstGeom prst="rect">
              <a:avLst/>
            </a:prstGeom>
            <a:pattFill prst="dotGrid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1" name="AutoShape 47"/>
            <p:cNvSpPr>
              <a:spLocks noChangeArrowheads="1"/>
            </p:cNvSpPr>
            <p:nvPr/>
          </p:nvSpPr>
          <p:spPr bwMode="auto">
            <a:xfrm rot="16038721">
              <a:off x="8159" y="2175"/>
              <a:ext cx="580" cy="384"/>
            </a:xfrm>
            <a:prstGeom prst="rtTriangle">
              <a:avLst/>
            </a:prstGeom>
            <a:pattFill prst="pct25">
              <a:fgClr>
                <a:srgbClr val="99CC00"/>
              </a:fgClr>
              <a:bgClr>
                <a:srgbClr val="FFFFFF"/>
              </a:bgClr>
            </a:patt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0" name="Line 46"/>
            <p:cNvSpPr>
              <a:spLocks noChangeShapeType="1"/>
            </p:cNvSpPr>
            <p:nvPr/>
          </p:nvSpPr>
          <p:spPr bwMode="auto">
            <a:xfrm>
              <a:off x="4035" y="5563"/>
              <a:ext cx="9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9" name="Line 45"/>
            <p:cNvSpPr>
              <a:spLocks noChangeShapeType="1"/>
            </p:cNvSpPr>
            <p:nvPr/>
          </p:nvSpPr>
          <p:spPr bwMode="auto">
            <a:xfrm>
              <a:off x="4995" y="5563"/>
              <a:ext cx="0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8" name="Line 44"/>
            <p:cNvSpPr>
              <a:spLocks noChangeShapeType="1"/>
            </p:cNvSpPr>
            <p:nvPr/>
          </p:nvSpPr>
          <p:spPr bwMode="auto">
            <a:xfrm flipV="1">
              <a:off x="5570" y="5563"/>
              <a:ext cx="0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7" name="Line 43"/>
            <p:cNvSpPr>
              <a:spLocks noChangeShapeType="1"/>
            </p:cNvSpPr>
            <p:nvPr/>
          </p:nvSpPr>
          <p:spPr bwMode="auto">
            <a:xfrm>
              <a:off x="5570" y="5563"/>
              <a:ext cx="13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6" name="Line 42"/>
            <p:cNvSpPr>
              <a:spLocks noChangeShapeType="1"/>
            </p:cNvSpPr>
            <p:nvPr/>
          </p:nvSpPr>
          <p:spPr bwMode="auto">
            <a:xfrm>
              <a:off x="12671" y="4014"/>
              <a:ext cx="11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5" name="Line 41"/>
            <p:cNvSpPr>
              <a:spLocks noChangeShapeType="1"/>
            </p:cNvSpPr>
            <p:nvPr/>
          </p:nvSpPr>
          <p:spPr bwMode="auto">
            <a:xfrm>
              <a:off x="13822" y="4014"/>
              <a:ext cx="0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4" name="Line 40"/>
            <p:cNvSpPr>
              <a:spLocks noChangeShapeType="1"/>
            </p:cNvSpPr>
            <p:nvPr/>
          </p:nvSpPr>
          <p:spPr bwMode="auto">
            <a:xfrm flipV="1">
              <a:off x="14590" y="4014"/>
              <a:ext cx="0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3" name="Line 39"/>
            <p:cNvSpPr>
              <a:spLocks noChangeShapeType="1"/>
            </p:cNvSpPr>
            <p:nvPr/>
          </p:nvSpPr>
          <p:spPr bwMode="auto">
            <a:xfrm>
              <a:off x="14590" y="4014"/>
              <a:ext cx="9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>
              <a:off x="13438" y="4402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>
              <a:off x="13822" y="4208"/>
              <a:ext cx="0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>
              <a:off x="13438" y="5176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>
              <a:off x="13822" y="5176"/>
              <a:ext cx="0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11135" y="1497"/>
              <a:ext cx="2688" cy="444"/>
            </a:xfrm>
            <a:prstGeom prst="rect">
              <a:avLst/>
            </a:prstGeom>
            <a:solidFill>
              <a:srgbClr val="C0504D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Ул.  Кутузова, 71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 flipH="1">
              <a:off x="2308" y="4208"/>
              <a:ext cx="38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6" name="Line 32"/>
            <p:cNvSpPr>
              <a:spLocks noChangeShapeType="1"/>
            </p:cNvSpPr>
            <p:nvPr/>
          </p:nvSpPr>
          <p:spPr bwMode="auto">
            <a:xfrm>
              <a:off x="13822" y="4402"/>
              <a:ext cx="0" cy="7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>
              <a:off x="15165" y="4208"/>
              <a:ext cx="38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>
              <a:off x="14973" y="4208"/>
              <a:ext cx="192" cy="1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14782" y="5176"/>
              <a:ext cx="191" cy="1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14590" y="5176"/>
              <a:ext cx="192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H="1" flipV="1">
              <a:off x="14398" y="5176"/>
              <a:ext cx="192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 flipV="1">
              <a:off x="14014" y="4014"/>
              <a:ext cx="192" cy="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 flipH="1" flipV="1">
              <a:off x="11519" y="6338"/>
              <a:ext cx="192" cy="1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 flipH="1">
              <a:off x="11519" y="6144"/>
              <a:ext cx="192" cy="1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 flipH="1" flipV="1">
              <a:off x="2884" y="7693"/>
              <a:ext cx="192" cy="1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 flipH="1">
              <a:off x="2884" y="7500"/>
              <a:ext cx="192" cy="19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2116" y="1497"/>
              <a:ext cx="5565" cy="15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Схема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территории КГБУЗ "Красноярская межрайонная клиническая больница № 4"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 flipV="1">
              <a:off x="5186" y="3627"/>
              <a:ext cx="192" cy="1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1" name="AutoShape 17"/>
            <p:cNvSpPr>
              <a:spLocks noChangeArrowheads="1"/>
            </p:cNvSpPr>
            <p:nvPr/>
          </p:nvSpPr>
          <p:spPr bwMode="auto">
            <a:xfrm>
              <a:off x="2469" y="3050"/>
              <a:ext cx="1414" cy="333"/>
            </a:xfrm>
            <a:prstGeom prst="wedgeRectCallout">
              <a:avLst>
                <a:gd name="adj1" fmla="val -59366"/>
                <a:gd name="adj2" fmla="val 228306"/>
              </a:avLst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Шлагбаум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2263" y="7500"/>
              <a:ext cx="237" cy="19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9301" y="1830"/>
              <a:ext cx="192" cy="1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7" name="AutoShape 13"/>
            <p:cNvSpPr>
              <a:spLocks noChangeArrowheads="1"/>
            </p:cNvSpPr>
            <p:nvPr/>
          </p:nvSpPr>
          <p:spPr bwMode="auto">
            <a:xfrm>
              <a:off x="7535" y="1497"/>
              <a:ext cx="1374" cy="735"/>
            </a:xfrm>
            <a:prstGeom prst="wedgeRectCallout">
              <a:avLst>
                <a:gd name="adj1" fmla="val 71192"/>
                <a:gd name="adj2" fmla="val 8741"/>
              </a:avLst>
            </a:prstGeom>
            <a:gradFill rotWithShape="0">
              <a:gsLst>
                <a:gs pos="0">
                  <a:srgbClr val="FABF8F"/>
                </a:gs>
                <a:gs pos="50000">
                  <a:srgbClr val="FDE9D9"/>
                </a:gs>
                <a:gs pos="100000">
                  <a:srgbClr val="FABF8F"/>
                </a:gs>
              </a:gsLst>
              <a:lin ang="189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Парковка </a:t>
              </a:r>
              <a:endPara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для инвалидов</a:t>
              </a:r>
              <a:endPara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2884" y="6338"/>
              <a:ext cx="192" cy="387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 flipH="1" flipV="1">
              <a:off x="2884" y="6532"/>
              <a:ext cx="191" cy="1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 flipH="1">
              <a:off x="2884" y="6338"/>
              <a:ext cx="192" cy="1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14014" y="4014"/>
              <a:ext cx="384" cy="195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9600" y="4595"/>
              <a:ext cx="384" cy="194"/>
            </a:xfrm>
            <a:prstGeom prst="rect">
              <a:avLst/>
            </a:prstGeom>
            <a:pattFill prst="ltVert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 flipH="1" flipV="1">
              <a:off x="9792" y="4595"/>
              <a:ext cx="192" cy="19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0" name="Line 6"/>
            <p:cNvSpPr>
              <a:spLocks noChangeShapeType="1"/>
            </p:cNvSpPr>
            <p:nvPr/>
          </p:nvSpPr>
          <p:spPr bwMode="auto">
            <a:xfrm flipH="1">
              <a:off x="9600" y="4597"/>
              <a:ext cx="192" cy="19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9" name="Line 5"/>
            <p:cNvSpPr>
              <a:spLocks noChangeShapeType="1"/>
            </p:cNvSpPr>
            <p:nvPr/>
          </p:nvSpPr>
          <p:spPr bwMode="auto">
            <a:xfrm flipH="1">
              <a:off x="14014" y="4016"/>
              <a:ext cx="192" cy="19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8" name="Line 4"/>
            <p:cNvSpPr>
              <a:spLocks noChangeShapeType="1"/>
            </p:cNvSpPr>
            <p:nvPr/>
          </p:nvSpPr>
          <p:spPr bwMode="auto">
            <a:xfrm flipH="1" flipV="1">
              <a:off x="14206" y="4016"/>
              <a:ext cx="192" cy="19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адаптации </a:t>
            </a:r>
            <a:b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входных зон в здания </a:t>
            </a:r>
            <a:endParaRPr lang="ru-RU" sz="28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3786214" cy="478634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Реконструкция пандуса в соответствии с требованиями в приемном покое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Обустройство входной группы планового и экстренного приемного покоя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Установить пандусы на входе в здание (АБК, переход между 3 и 4 корпусами)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Установить кнопку вызова помощи на входе в здание перехода между 3 и 4 корпусами.</a:t>
            </a:r>
          </a:p>
          <a:p>
            <a:pPr marL="514350" indent="-514350">
              <a:buAutoNum type="arabicPeriod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C:\Documents and Settings\Kopitina\Рабочий стол\Химин А.Е\МГН и доступность\Фото для совета\IMG_5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357430"/>
            <a:ext cx="4649029" cy="33575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Пути движения внутри здания</a:t>
            </a:r>
            <a:endParaRPr lang="ru-RU" sz="2800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71678"/>
            <a:ext cx="2643206" cy="35004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2910" y="1285860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 корпусами</a:t>
            </a: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X:\АХЧ\Копытина-ОВ\ОТ ЛИЛИ\поручн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071678"/>
            <a:ext cx="4887382" cy="35004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opitina\Рабочий стол\Химин А.Е\МГН и доступность\Фото для совета\IMG_5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866896" cy="41434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3795" name="Picture 3" descr="C:\Documents and Settings\Kopitina\Рабочий стол\Химин А.Е\МГН и доступность\Фото для совета\IMG_5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928670"/>
            <a:ext cx="5072066" cy="49292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4" descr="C:\Documents and Settings\Kopitina\Рабочий стол\Химин А.Е\МГН и доступность\Фото для совета\IMG_5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71876"/>
            <a:ext cx="2286016" cy="30042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opitina\Рабочий стол\Химин А.Е\МГН и доступность\Фото для совета\IMG_5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077248" cy="27146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71538" y="857232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отделениях_ </a:t>
            </a: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Documents and Settings\Kopitina\Рабочий стол\Химин А.Е\Лифты\ФОТО\DSC_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000528" cy="5643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35719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адаптации 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входных зон в здания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3429024" cy="462598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Продолжить установку поручней на путях движения МГН (отделения)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Оборудовать внутри зданий учреждения маршрутизацию с контрастно окрашенными поверхностями для информатизации о расположении структурных подразделений</a:t>
            </a:r>
          </a:p>
          <a:p>
            <a:endParaRPr lang="ru-RU" dirty="0"/>
          </a:p>
        </p:txBody>
      </p:sp>
      <p:pic>
        <p:nvPicPr>
          <p:cNvPr id="4" name="Picture 2" descr="C:\Documents and Settings\Kopitina\Рабочий стол\bb4d3f9a92227be1ac48f29680e5e5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4214818"/>
            <a:ext cx="5230764" cy="23574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3" descr="C:\Documents and Settings\Kopitina\Рабочий стол\DSCN1310_600x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439518"/>
            <a:ext cx="3571900" cy="25609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14544" y="500042"/>
            <a:ext cx="12430212" cy="10001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Зона целевого назначения здания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(целевого посещения объекта) </a:t>
            </a:r>
            <a:endParaRPr lang="ru-RU" sz="2800" dirty="0"/>
          </a:p>
        </p:txBody>
      </p:sp>
      <p:pic>
        <p:nvPicPr>
          <p:cNvPr id="34818" name="Picture 2" descr="C:\Documents and Settings\Kopitina\Рабочий стол\Химин А.Е\МГН и доступность\Фото для совета\IMG_4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929090" cy="26419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2" descr="C:\Documents and Settings\Kopitina\Рабочий стол\АХЧ с 2017 года\МГН и доступность\фото\DSC_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000504"/>
            <a:ext cx="3662288" cy="22145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2" descr="X:\АХЧ\Копытина-ОВ\ОТ ЛИЛИ\для презентации\IMG_7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319" y="1643050"/>
            <a:ext cx="2969684" cy="44545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адаптации 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зон целевого назначения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600200"/>
            <a:ext cx="3429024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Оснастить все кабинеты приема врачей системой вызова пациента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Оборудовать кабинеты приема врачей информационными табличками с дублирующими рельефными знаками 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Оборудовать двери контрастно окрашиваемыми поверхностями</a:t>
            </a:r>
          </a:p>
          <a:p>
            <a:pPr marL="514350" indent="-514350">
              <a:buAutoNum type="arabicPeriod"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Documents and Settings\Kopitina\Рабочий стол\СП16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928802"/>
            <a:ext cx="4931654" cy="37862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Санитарно-гигиенические помещения</a:t>
            </a:r>
            <a:endParaRPr lang="ru-RU" sz="2800" dirty="0"/>
          </a:p>
        </p:txBody>
      </p:sp>
      <p:pic>
        <p:nvPicPr>
          <p:cNvPr id="7" name="Picture 5" descr="C:\Documents and Settings\Kopitina\Рабочий стол\АХО до 2015 года\ФОТО, КАРТИНКИ\ФОТО ДЛЯ ПРЕЗЕНТАЦИИ\SAM_2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000396" cy="40719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9" name="Picture 3" descr="C:\Documents and Settings\Kopitina\Рабочий стол\Фотографии\для статьи\больница после ремонта\санузел для больных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571876"/>
            <a:ext cx="3487189" cy="26143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" name="Picture 6" descr="C:\Documents and Settings\Kopitina\Рабочий стол\АХО до 2015 года\ФОТО, КАРТИНКИ\ФОТО ДЛЯ ПРЕЗЕНТАЦИИ\SAM_2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714488"/>
            <a:ext cx="3071834" cy="39529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357554" y="121442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отделениях</a:t>
            </a:r>
            <a:endParaRPr lang="ru-RU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Входные зоны (приемный покой, помещение приема передач)</a:t>
            </a: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X:\АХЧ\Копытина-ОВ\ОТ ЛИЛИ\для презентации\IMG_7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3348930" cy="3571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2" descr="X:\АХЧ\Копытина-ОВ\ОТ ЛИЛИ\для презентации\IMG_7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4429132"/>
            <a:ext cx="3330516" cy="21341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Picture 2" descr="X:\АХЧ\Копытина-ОВ\ОТ ЛИЛИ\проверка туалетов\IMG_9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285860"/>
            <a:ext cx="3143272" cy="45259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адаптации </a:t>
            </a:r>
            <a:b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санитарных помещений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3357586" cy="428628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Организовать санитарно-гигиенические помещения для инвалидов в отделениях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Приобрести специальное оборудование для санитарно-гигиенических помещений </a:t>
            </a:r>
          </a:p>
          <a:p>
            <a:endParaRPr lang="ru-RU" dirty="0"/>
          </a:p>
        </p:txBody>
      </p:sp>
      <p:pic>
        <p:nvPicPr>
          <p:cNvPr id="37890" name="Picture 2" descr="C:\Documents and Settings\Kopitina\Рабочий стол\ustroistva_dlya_invalid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785926"/>
            <a:ext cx="5230818" cy="40719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Градостроительный план земельного участка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4334" y="1500174"/>
            <a:ext cx="3129037" cy="462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9" y="1428736"/>
            <a:ext cx="3837146" cy="469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Kopitina\Рабочий стол\Химин А.Е\МГН и доступность\Фото для совета\IMG_5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7000924" cy="46363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57150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Система информации и связи на всех зонах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Documents and Settings\Kopitina\Рабочий стол\АХЧ с 2017 года\МГН и доступность\Фото для совета\IMG_4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Kopitina\Рабочий стол\Химин А.Е\МГН и доступность\Фото для совета\IMG_5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428736"/>
            <a:ext cx="3714776" cy="51536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8915" name="Picture 3" descr="C:\Documents and Settings\Kopitina\Рабочий стол\Химин А.Е\МГН и доступность\Фото для совета\IMG_5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4796798" cy="3143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2976" y="785794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Входные зоны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Documents and Settings\Kopitina\Рабочий стол\Химин А.Е\МГН и доступность\Фото для совета\IMG_4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5357850" cy="36909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2" descr="C:\Documents and Settings\Kopitina\Рабочий стол\АХЧ с 2017 года\МГН и доступность\Фото для совета\IMG_4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4071966" cy="27146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3286148" cy="428628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Внутри здания</a:t>
            </a: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9" name="Picture 9" descr="C:\Documents and Settings\Kopitina\Рабочий стол\Химин А.Е\МГН и доступность\Фото для совета\_20180522_163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929090" cy="30003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0970" name="Picture 10" descr="C:\Documents and Settings\Kopitina\Рабочий стол\Химин А.Е\МГН и доступность\Фото для совета\DSC_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357694"/>
            <a:ext cx="3522808" cy="20002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2" descr="C:\Documents and Settings\Kopitina\Рабочий стол\АХЧ с 2017 года\МГН и доступность\фото\IMG-f3488bcf27019275a94ba99941d737e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142984"/>
            <a:ext cx="1960080" cy="34845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" name="Picture 2" descr="C:\Documents and Settings\Kopitina\Рабочий стол\АХЧ с 2017 года\МГН и доступность\фото\IMG-ddc37eb9d7a71173805425f951821bde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179480"/>
            <a:ext cx="1928826" cy="3429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1" name="Picture 2" descr="C:\Documents and Settings\Kopitina\Рабочий стол\АХЧ с 2017 года\МГН и доступность\фото\IMG-5a61fcdbca76f2a44625e733b01429e1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786322"/>
            <a:ext cx="2921020" cy="16430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адаптации </a:t>
            </a:r>
            <a:b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системы информации и связи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57364"/>
            <a:ext cx="2928958" cy="419736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Оборудовать внутри зданий учреждения маршрутизацию с контрастно окрашенными поверхностями для информатизации о расположении структурных подразделений</a:t>
            </a:r>
          </a:p>
          <a:p>
            <a:pPr marL="514350" indent="-514350">
              <a:buNone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8675" name="Picture 3" descr="C:\Documents and Settings\Kopitina\Рабочий стол\DSCN1310_600x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3" y="1928802"/>
            <a:ext cx="5406190" cy="39290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412" y="785794"/>
            <a:ext cx="10215634" cy="631844"/>
          </a:xfrm>
        </p:spPr>
        <p:txBody>
          <a:bodyPr>
            <a:noAutofit/>
          </a:bodyPr>
          <a:lstStyle/>
          <a:p>
            <a:pPr indent="540385"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7. Пути движения к объекту (от остановки транспорта)</a:t>
            </a:r>
            <a:endParaRPr lang="ru-RU" sz="2800" b="1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472518" cy="476886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Путь следования к объекту пассажирским транспортом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6 автобусных маршрутов: 3 –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Студгородок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через центр города (обратный  маршрут от автовокзала «Восточный»);  18, 40 от предмостной площади; 27 от международного автовокзала; 18с от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Красфарма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40а от автовокзала «Восточный».</a:t>
            </a:r>
          </a:p>
          <a:p>
            <a:pPr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адаптированного пассажирского транспорта к объекту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Путь к объекту от ближайшей остановки пассажирского транспорта: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Расстояние до объекта от остановки транспорта </a:t>
            </a:r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180-330 м.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движения (пешком) </a:t>
            </a:r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2-5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мин.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выделенного от проезжей части пешеходного пути: </a:t>
            </a:r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Перекрестки: </a:t>
            </a:r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регулируемые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на пути следования к объекту: </a:t>
            </a:r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Перепады высоты на пути: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Остановочный пункт</a:t>
            </a: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X:\АХЧ\Копытина-ОВ\ОТ ЛИЛИ\прилегающая территория\кутузова (3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128458" cy="3096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2" descr="C:\Users\kopytina-ov\Desktop\ПРЕЗЕНТАЦИИ\фото\IMG-3cc5a38fa86dea08330318769035d490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30033"/>
          <a:stretch/>
        </p:blipFill>
        <p:spPr bwMode="auto">
          <a:xfrm>
            <a:off x="4716016" y="1700808"/>
            <a:ext cx="4230456" cy="367240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14446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адаптации 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путей движения к объекту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3328982" cy="435771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Замена бордюрного камня</a:t>
            </a:r>
          </a:p>
          <a:p>
            <a:pPr marL="514350" indent="-514350"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Разместить схему движения до больницы на остановочном пункте</a:t>
            </a:r>
          </a:p>
          <a:p>
            <a:pPr marL="514350" indent="-514350"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Замена асфальтового покрытия</a:t>
            </a:r>
          </a:p>
          <a:p>
            <a:pPr marL="514350" indent="-514350"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Освещение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остановочного пункта.</a:t>
            </a:r>
          </a:p>
        </p:txBody>
      </p:sp>
      <p:pic>
        <p:nvPicPr>
          <p:cNvPr id="8" name="Picture 2" descr="X:\АХЧ\Копытина-ОВ\ОТ ЛИЛИ\прилегающая территория\кутузова (3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071678"/>
            <a:ext cx="4953034" cy="37147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Мероприятия, выполненные в рамках программы «Доступная среда» в 2017 г.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472518" cy="4643470"/>
          </a:xfrm>
        </p:spPr>
        <p:txBody>
          <a:bodyPr>
            <a:normAutofit fontScale="55000" lnSpcReduction="20000"/>
          </a:bodyPr>
          <a:lstStyle/>
          <a:p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Замена лифтов в 1 и 2 корпусах с учетом МГН –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6 067 739,94 рублей</a:t>
            </a:r>
          </a:p>
          <a:p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Устройство путей движения (поручни в хирургическом отделении) –                                              </a:t>
            </a: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442 500,00 рублей</a:t>
            </a:r>
          </a:p>
          <a:p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тактильно-сенсорных терминалов – 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851 905,00 рублей</a:t>
            </a:r>
          </a:p>
          <a:p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системы вызова пациента – 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267 000,00 рублей</a:t>
            </a:r>
          </a:p>
          <a:p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уличной тактильной мнемосхемы 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больницы -                                                 </a:t>
            </a: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80 433,00 рублей</a:t>
            </a:r>
          </a:p>
          <a:p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системы вызова помощника – 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15 359,00 рублей</a:t>
            </a:r>
          </a:p>
          <a:p>
            <a:endParaRPr lang="ru-RU" sz="3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1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ИТОГО: 7 724 936,94 рублей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Карта доступности объектов РФ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X:\АХЧ\Копытина-ОВ\ОТ ЛИЛИ\карта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874053" cy="48577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Мероприятия, выполненные в рамках программы «Доступная среда» на 2018 г.</a:t>
            </a:r>
            <a:endParaRPr lang="ru-RU" sz="28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3050"/>
            <a:ext cx="8786874" cy="4929222"/>
          </a:xfrm>
        </p:spPr>
        <p:txBody>
          <a:bodyPr>
            <a:normAutofit fontScale="85000" lnSpcReduction="1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ПСД на выполнение работ по замене лифта в 3 корпусе –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  000,00 рублей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Замена лифта в 3 корпусе -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2 882 119,85 рублей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ПСД на выполнение работ по замене лифта в 4 корпусе –   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119 958,23 рублей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кресло –колясок –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146 828,84 рублей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Устройство путей движения (поручни) –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470 074,00 рублей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Оснащение системами с дублирующими световыми устройствами –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94 920,00 рублей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Обустройство санитарных узлов для МГН в АБК –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92 908,98 рублей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Обустройство санитарных узлов для МГН в 1 корпусе  –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98 444,33 рублей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3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ИТОГО: 3 995 254,23 рублей</a:t>
            </a:r>
            <a:endParaRPr lang="ru-RU" sz="33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28802"/>
            <a:ext cx="8786874" cy="450059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Доступно избирательно всем. Требуется дополнительная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персонала больницы:</a:t>
            </a:r>
          </a:p>
          <a:p>
            <a:pPr marL="514350" indent="-514350" algn="just">
              <a:buAutoNum type="arabicPeriod"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входе в здание для категории инвалидов «к», «о», «с»; </a:t>
            </a:r>
          </a:p>
          <a:p>
            <a:pPr marL="514350" indent="-514350">
              <a:buAutoNum type="arabicPeriod"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посещении санитарно-гигиенических помещений для категории инвалидов   «к», «о», «с»;</a:t>
            </a:r>
          </a:p>
          <a:p>
            <a:pPr marL="514350" indent="-514350">
              <a:buAutoNum type="arabicPeriod"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посещении целевого назначения объекта для          категории инвалидов «с». </a:t>
            </a:r>
          </a:p>
          <a:p>
            <a:pPr marL="514350" indent="-514350">
              <a:buNone/>
            </a:pP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Затруднение при самостоятельном передвижении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групп </a:t>
            </a:r>
          </a:p>
          <a:p>
            <a:pPr marL="514350" indent="-51435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населения внутри зданий вызывают конструктивные особенности зданий </a:t>
            </a:r>
          </a:p>
          <a:p>
            <a:pPr marL="514350" indent="-51435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(год постройки 1986, приспособленное здание, изначально построенное </a:t>
            </a:r>
          </a:p>
          <a:p>
            <a:pPr marL="514350" indent="-51435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общежитие).  </a:t>
            </a:r>
          </a:p>
          <a:p>
            <a:pPr marL="514350" indent="-514350">
              <a:buNone/>
            </a:pP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8929718" cy="1071570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Итоговое заключение о состоянии</a:t>
            </a:r>
            <a:b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доступности КГБУЗ «КМКБ № 4»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Необходимые мероприятия для создания самостоятельного беспрепятственного доступа МГН в КГБУЗ «КМКБ № 4»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Дополнительные работы по благоустройству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прилегающей территории (разметка парковки, входные зоны, дополнительное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освещение)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Модернизация входных зон в здания больницы (доступность для самостоятельного передвижения)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Обустройство путей движения внутри зданий больницы (маршрутизация, поручни)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Установка система вызова пациента на кабинетах приема врачей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Капитальный ремонт санитарно-гигиенических  помещений для инвалидов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X:\АХЧ\Копытина-ОВ\ОТ ЛИЛИ\карта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61939"/>
            <a:ext cx="8140782" cy="54245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Паспорт доступности КГБУЗ «КМКБ № 4»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1601788" y="3343275"/>
          <a:ext cx="5940425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Документ" r:id="rId3" imgW="5939845" imgH="170602" progId="">
                  <p:embed/>
                </p:oleObj>
              </mc:Choice>
              <mc:Fallback>
                <p:oleObj name="Документ" r:id="rId3" imgW="5939845" imgH="17060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8" y="3343275"/>
                        <a:ext cx="5940425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8" name="Picture 8" descr="C:\Documents and Settings\Kopitina\Рабочий стол\Химин А.Е\МГН и доступность\Паспорт доступности\_20180521_152907.JPG"/>
          <p:cNvPicPr>
            <a:picLocks noChangeAspect="1" noChangeArrowheads="1"/>
          </p:cNvPicPr>
          <p:nvPr/>
        </p:nvPicPr>
        <p:blipFill>
          <a:blip r:embed="rId5" cstate="print">
            <a:lum contrast="28000"/>
          </a:blip>
          <a:srcRect/>
          <a:stretch>
            <a:fillRect/>
          </a:stretch>
        </p:blipFill>
        <p:spPr bwMode="auto">
          <a:xfrm>
            <a:off x="3714744" y="1142984"/>
            <a:ext cx="5074698" cy="3355636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14744" y="4643446"/>
            <a:ext cx="5072098" cy="2164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Инвалид с кодом «К» -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колясочник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Инвалид с кодом «С»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слепой, слабовидящий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Инвалид с кодом «У»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нарушениями умственного развития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Инвалид с кодом «Г» -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глухонемой, глухой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Инвалид с кодом «О» -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нарушениями опорно-двигательного аппарата </a:t>
            </a:r>
          </a:p>
          <a:p>
            <a:endParaRPr lang="ru-RU" dirty="0"/>
          </a:p>
        </p:txBody>
      </p:sp>
      <p:pic>
        <p:nvPicPr>
          <p:cNvPr id="7" name="Picture 7" descr="C:\Documents and Settings\Kopitina\Рабочий стол\Химин А.Е\МГН и доступность\Паспорт доступности\_20180521_152226.JPG"/>
          <p:cNvPicPr>
            <a:picLocks noChangeAspect="1" noChangeArrowheads="1"/>
          </p:cNvPicPr>
          <p:nvPr/>
        </p:nvPicPr>
        <p:blipFill>
          <a:blip r:embed="rId6" cstate="print">
            <a:lum bright="-15000" contrast="50000"/>
          </a:blip>
          <a:srcRect/>
          <a:stretch>
            <a:fillRect/>
          </a:stretch>
        </p:blipFill>
        <p:spPr bwMode="auto">
          <a:xfrm>
            <a:off x="357158" y="1142984"/>
            <a:ext cx="3000396" cy="4610067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о разработке алгоритма оказания ситуационной помощи инвалидам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различных категорий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Documents and Settings\Kopitina\Рабочий стол\Химин А.Е\МГН и доступность\Паспорт доступности\_20180521_153017.JPG"/>
          <p:cNvPicPr>
            <a:picLocks noChangeAspect="1" noChangeArrowheads="1"/>
          </p:cNvPicPr>
          <p:nvPr/>
        </p:nvPicPr>
        <p:blipFill>
          <a:blip r:embed="rId2" cstate="print">
            <a:lum bright="9000" contrast="14000"/>
          </a:blip>
          <a:srcRect/>
          <a:stretch>
            <a:fillRect/>
          </a:stretch>
        </p:blipFill>
        <p:spPr bwMode="auto">
          <a:xfrm>
            <a:off x="1000100" y="1785926"/>
            <a:ext cx="3000396" cy="46152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2" descr="C:\Documents and Settings\Kopitina\Рабочий стол\Химин А.Е\МГН и доступность\Фото для совета\IMG-3b16a406eafd114dc8cce693feb9a85b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85926"/>
            <a:ext cx="3429024" cy="4572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доступности основных структурно-функциональных зон КГБУЗ «КМКБ № 4»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57158" y="1500174"/>
          <a:ext cx="8329642" cy="483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644"/>
                <a:gridCol w="4516520"/>
                <a:gridCol w="2757478"/>
              </a:tblGrid>
              <a:tr h="928694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№</a:t>
                      </a:r>
                    </a:p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Основные структурно-функциональные зоны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Состояние доступности, в том числе для основных категорий инвалидов**</a:t>
                      </a:r>
                    </a:p>
                  </a:txBody>
                  <a:tcPr marL="68580" marR="68580" marT="0" marB="0"/>
                </a:tc>
              </a:tr>
              <a:tr h="543867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Территория, прилегающая к зданию (участок)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ДУ-И (К,О,С) ДП-И (Г,У)</a:t>
                      </a:r>
                    </a:p>
                  </a:txBody>
                  <a:tcPr marL="68580" marR="68580" marT="0" marB="0" anchor="ctr"/>
                </a:tc>
              </a:tr>
              <a:tr h="312988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Вход (входы) в здание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ДУ-И (К,О,С) ДП-И (Г,У)</a:t>
                      </a:r>
                    </a:p>
                  </a:txBody>
                  <a:tcPr marL="68580" marR="68580" marT="0" marB="0" anchor="ctr"/>
                </a:tc>
              </a:tr>
              <a:tr h="583671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Путь (пути) движения внутри здания (в т.ч. пути эвакуации)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ДП-И (К,О,Г,У) ДУ-И (С)</a:t>
                      </a:r>
                    </a:p>
                  </a:txBody>
                  <a:tcPr marL="68580" marR="68580" marT="0" marB="0" anchor="ctr"/>
                </a:tc>
              </a:tr>
              <a:tr h="583671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Зона целевого назначения здания (целевого посещения объекта)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ДП-В (К,О,Г,У) ДУ-И (С)</a:t>
                      </a:r>
                    </a:p>
                  </a:txBody>
                  <a:tcPr marL="68580" marR="68580" marT="0" marB="0" anchor="ctr"/>
                </a:tc>
              </a:tr>
              <a:tr h="543867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Санитарно-гигиенические помещения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ДУ-И (К,С,О) ДП-И (Г,У)</a:t>
                      </a:r>
                    </a:p>
                  </a:txBody>
                  <a:tcPr marL="68580" marR="68580" marT="0" marB="0" anchor="ctr"/>
                </a:tc>
              </a:tr>
              <a:tr h="543867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Система информации и связи (на всех зонах)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ДП-И (К,О,Г,У) ДУ-И (С)</a:t>
                      </a:r>
                    </a:p>
                  </a:txBody>
                  <a:tcPr marL="68580" marR="68580" marT="0" marB="0" anchor="ctr"/>
                </a:tc>
              </a:tr>
              <a:tr h="448694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Пути движения к объекту (от остановки транспорта)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ДУ-И (К,О,С) ДП-И (Г,У)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000108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Территория, прилегающая к зданию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Documents and Settings\Kopitina\Рабочий стол\АХЧ с 2017 года\МГН и доступность\новый паспорт доступности\фото\IMG-20190530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928802"/>
            <a:ext cx="4286280" cy="3214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2" descr="C:\Documents and Settings\Kopitina\Рабочий стол\АХЧ с 2017 года\МГН и доступность\новый паспорт доступности\фото\IMG-20190530-WA0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86058"/>
            <a:ext cx="4286280" cy="3214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5776</TotalTime>
  <Words>949</Words>
  <Application>Microsoft Office PowerPoint</Application>
  <PresentationFormat>Экран (4:3)</PresentationFormat>
  <Paragraphs>163</Paragraphs>
  <Slides>42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Специальное оформление</vt:lpstr>
      <vt:lpstr>Документ</vt:lpstr>
      <vt:lpstr>Доступность медицинских услуг маломобильным группам населения в КГБУЗ «КМКБ № 4»</vt:lpstr>
      <vt:lpstr>Презентация PowerPoint</vt:lpstr>
      <vt:lpstr>Градостроительный план земельного участка</vt:lpstr>
      <vt:lpstr>Карта доступности объектов РФ</vt:lpstr>
      <vt:lpstr>Презентация PowerPoint</vt:lpstr>
      <vt:lpstr>Паспорт доступности КГБУЗ «КМКБ № 4»</vt:lpstr>
      <vt:lpstr>Приказ о разработке алгоритма оказания ситуационной помощи инвалидам различных категорий</vt:lpstr>
      <vt:lpstr>Состояние доступности основных структурно-функциональных зон КГБУЗ «КМКБ № 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Прилегающая территория ул. Кутузова</vt:lpstr>
      <vt:lpstr>Автопарковка для пациентов и посетителей</vt:lpstr>
      <vt:lpstr>Презентация PowerPoint</vt:lpstr>
      <vt:lpstr>Необходимые мероприятия для адаптации территории </vt:lpstr>
      <vt:lpstr>     2. Вход (выходы) в здание 1 корпус </vt:lpstr>
      <vt:lpstr>Административно-бытовой корпус</vt:lpstr>
      <vt:lpstr>Переход между 3 и 4 корпусами</vt:lpstr>
      <vt:lpstr>Необходимые мероприятия для адаптации  входных зон в здания </vt:lpstr>
      <vt:lpstr> 3. Пути движения внутри здания</vt:lpstr>
      <vt:lpstr>Презентация PowerPoint</vt:lpstr>
      <vt:lpstr>Презентация PowerPoint</vt:lpstr>
      <vt:lpstr>Необходимые мероприятия для адаптации  входных зон в здания </vt:lpstr>
      <vt:lpstr>4. Зона целевого назначения здания  (целевого посещения объекта) </vt:lpstr>
      <vt:lpstr>Необходимые мероприятия для адаптации  зон целевого назначения </vt:lpstr>
      <vt:lpstr>5. Санитарно-гигиенические помещения</vt:lpstr>
      <vt:lpstr>Входные зоны (приемный покой, помещение приема передач)</vt:lpstr>
      <vt:lpstr>Необходимые мероприятия для адаптации  санитарных помещений</vt:lpstr>
      <vt:lpstr>6. Система информации и связи на всех зонах</vt:lpstr>
      <vt:lpstr>Презентация PowerPoint</vt:lpstr>
      <vt:lpstr>Презентация PowerPoint</vt:lpstr>
      <vt:lpstr>Презентация PowerPoint</vt:lpstr>
      <vt:lpstr>Внутри здания</vt:lpstr>
      <vt:lpstr>Необходимые мероприятия для адаптации  системы информации и связи </vt:lpstr>
      <vt:lpstr>7. Пути движения к объекту (от остановки транспорта)</vt:lpstr>
      <vt:lpstr>Остановочный пункт</vt:lpstr>
      <vt:lpstr>Необходимые мероприятия для адаптации  путей движения к объекту</vt:lpstr>
      <vt:lpstr>Мероприятия, выполненные в рамках программы «Доступная среда» в 2017 г.</vt:lpstr>
      <vt:lpstr>Мероприятия, выполненные в рамках программы «Доступная среда» на 2018 г.</vt:lpstr>
      <vt:lpstr>Итоговое заключение о состоянии  доступности КГБУЗ «КМКБ № 4»</vt:lpstr>
      <vt:lpstr>Необходимые мероприятия для создания самостоятельного беспрепятственного доступа МГН в КГБУЗ «КМКБ № 4»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модуля АТЭ в среде qMS</dc:title>
  <dc:creator>Екатерина</dc:creator>
  <cp:lastModifiedBy>Ольга В. Копытина</cp:lastModifiedBy>
  <cp:revision>413</cp:revision>
  <dcterms:created xsi:type="dcterms:W3CDTF">2015-10-01T00:29:33Z</dcterms:created>
  <dcterms:modified xsi:type="dcterms:W3CDTF">2020-04-15T07:39:14Z</dcterms:modified>
</cp:coreProperties>
</file>