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notesSlides/notesSlide4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0" r:id="rId2"/>
  </p:sldMasterIdLst>
  <p:notesMasterIdLst>
    <p:notesMasterId r:id="rId25"/>
  </p:notesMasterIdLst>
  <p:handoutMasterIdLst>
    <p:handoutMasterId r:id="rId26"/>
  </p:handoutMasterIdLst>
  <p:sldIdLst>
    <p:sldId id="282" r:id="rId3"/>
    <p:sldId id="348" r:id="rId4"/>
    <p:sldId id="349" r:id="rId5"/>
    <p:sldId id="355" r:id="rId6"/>
    <p:sldId id="361" r:id="rId7"/>
    <p:sldId id="357" r:id="rId8"/>
    <p:sldId id="358" r:id="rId9"/>
    <p:sldId id="359" r:id="rId10"/>
    <p:sldId id="363" r:id="rId11"/>
    <p:sldId id="364" r:id="rId12"/>
    <p:sldId id="374" r:id="rId13"/>
    <p:sldId id="385" r:id="rId14"/>
    <p:sldId id="303" r:id="rId15"/>
    <p:sldId id="379" r:id="rId16"/>
    <p:sldId id="383" r:id="rId17"/>
    <p:sldId id="324" r:id="rId18"/>
    <p:sldId id="386" r:id="rId19"/>
    <p:sldId id="389" r:id="rId20"/>
    <p:sldId id="376" r:id="rId21"/>
    <p:sldId id="388" r:id="rId22"/>
    <p:sldId id="370" r:id="rId23"/>
    <p:sldId id="387" r:id="rId2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F7720357-F96B-48EB-B58E-44EC39BCD8D2}">
          <p14:sldIdLst>
            <p14:sldId id="282"/>
            <p14:sldId id="348"/>
            <p14:sldId id="349"/>
            <p14:sldId id="355"/>
            <p14:sldId id="361"/>
            <p14:sldId id="357"/>
            <p14:sldId id="358"/>
            <p14:sldId id="359"/>
            <p14:sldId id="363"/>
            <p14:sldId id="364"/>
            <p14:sldId id="374"/>
            <p14:sldId id="385"/>
            <p14:sldId id="303"/>
            <p14:sldId id="379"/>
            <p14:sldId id="383"/>
            <p14:sldId id="324"/>
            <p14:sldId id="386"/>
            <p14:sldId id="389"/>
            <p14:sldId id="376"/>
            <p14:sldId id="388"/>
            <p14:sldId id="370"/>
            <p14:sldId id="38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01">
          <p15:clr>
            <a:srgbClr val="A4A3A4"/>
          </p15:clr>
        </p15:guide>
        <p15:guide id="5" pos="2202">
          <p15:clr>
            <a:srgbClr val="A4A3A4"/>
          </p15:clr>
        </p15:guide>
        <p15:guide id="6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59" autoAdjust="0"/>
    <p:restoredTop sz="96811" autoAdjust="0"/>
  </p:normalViewPr>
  <p:slideViewPr>
    <p:cSldViewPr>
      <p:cViewPr varScale="1">
        <p:scale>
          <a:sx n="90" d="100"/>
          <a:sy n="90" d="100"/>
        </p:scale>
        <p:origin x="-108" y="-4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orient="horz" pos="3127"/>
        <p:guide pos="2160"/>
        <p:guide pos="2101"/>
        <p:guide pos="2202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313121517571491E-2"/>
          <c:y val="0.17184677892932532"/>
          <c:w val="0.93398546150519646"/>
          <c:h val="0.701914866602123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PowerPoint]Лист1'!$G$3</c:f>
              <c:strCache>
                <c:ptCount val="1"/>
                <c:pt idx="0">
                  <c:v>Гинекология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8316550945990194E-3"/>
                  <c:y val="1.3923891497435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6633101891980387E-3"/>
                  <c:y val="4.6412971658119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158275472995097E-3"/>
                  <c:y val="2.3206485829059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4949652837970572E-3"/>
                  <c:y val="2.3206485829059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2.3206485829059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158275472994576E-3"/>
                  <c:y val="1.8565188663247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4158275472995097E-3"/>
                  <c:y val="1.3923891497435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2474826418985286E-3"/>
                  <c:y val="1.8565188663247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5.66331018919803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'[Диаграмма в Microsoft PowerPoint]Лист1'!$F$4:$F$15</c:f>
              <c:numCache>
                <c:formatCode>General</c:formatCode>
                <c:ptCount val="12"/>
                <c:pt idx="0">
                  <c:v>1988</c:v>
                </c:pt>
                <c:pt idx="1">
                  <c:v>1996</c:v>
                </c:pt>
                <c:pt idx="2">
                  <c:v>2001</c:v>
                </c:pt>
                <c:pt idx="3">
                  <c:v>2006</c:v>
                </c:pt>
                <c:pt idx="4">
                  <c:v>2008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'[Диаграмма в Microsoft PowerPoint]Лист1'!$G$4:$G$15</c:f>
              <c:numCache>
                <c:formatCode>General</c:formatCode>
                <c:ptCount val="12"/>
                <c:pt idx="0">
                  <c:v>320</c:v>
                </c:pt>
                <c:pt idx="1">
                  <c:v>425</c:v>
                </c:pt>
                <c:pt idx="2">
                  <c:v>420</c:v>
                </c:pt>
                <c:pt idx="3">
                  <c:v>420</c:v>
                </c:pt>
                <c:pt idx="4">
                  <c:v>420</c:v>
                </c:pt>
                <c:pt idx="5">
                  <c:v>325</c:v>
                </c:pt>
                <c:pt idx="6">
                  <c:v>305</c:v>
                </c:pt>
                <c:pt idx="7">
                  <c:v>265</c:v>
                </c:pt>
                <c:pt idx="8">
                  <c:v>325</c:v>
                </c:pt>
                <c:pt idx="9">
                  <c:v>255</c:v>
                </c:pt>
                <c:pt idx="10">
                  <c:v>245</c:v>
                </c:pt>
                <c:pt idx="11">
                  <c:v>245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PowerPoint]Лист1'!$H$3</c:f>
              <c:strCache>
                <c:ptCount val="1"/>
                <c:pt idx="0">
                  <c:v>Урология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layout>
                <c:manualLayout>
                  <c:x val="1.1957240155990201E-2"/>
                  <c:y val="2.0156490548669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9679301169926506E-3"/>
                  <c:y val="-5.039122637167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957240155990201E-2"/>
                  <c:y val="1.0078245274334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989310038997550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473275097493875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4839650584963253E-3"/>
                  <c:y val="-5.039122637167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4946550194987751E-3"/>
                  <c:y val="-5.039122637167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5.9786200779951004E-3"/>
                  <c:y val="1.5117367911501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5.97862007799510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8.96793011699265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'[Диаграмма в Microsoft PowerPoint]Лист1'!$F$4:$F$15</c:f>
              <c:numCache>
                <c:formatCode>General</c:formatCode>
                <c:ptCount val="12"/>
                <c:pt idx="0">
                  <c:v>1988</c:v>
                </c:pt>
                <c:pt idx="1">
                  <c:v>1996</c:v>
                </c:pt>
                <c:pt idx="2">
                  <c:v>2001</c:v>
                </c:pt>
                <c:pt idx="3">
                  <c:v>2006</c:v>
                </c:pt>
                <c:pt idx="4">
                  <c:v>2008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'[Диаграмма в Microsoft PowerPoint]Лист1'!$H$4:$H$15</c:f>
              <c:numCache>
                <c:formatCode>General</c:formatCode>
                <c:ptCount val="12"/>
                <c:pt idx="1">
                  <c:v>145</c:v>
                </c:pt>
                <c:pt idx="2">
                  <c:v>120</c:v>
                </c:pt>
                <c:pt idx="3">
                  <c:v>90</c:v>
                </c:pt>
                <c:pt idx="4">
                  <c:v>60</c:v>
                </c:pt>
                <c:pt idx="5">
                  <c:v>60</c:v>
                </c:pt>
                <c:pt idx="6">
                  <c:v>55</c:v>
                </c:pt>
                <c:pt idx="7">
                  <c:v>55</c:v>
                </c:pt>
                <c:pt idx="8">
                  <c:v>75</c:v>
                </c:pt>
                <c:pt idx="9">
                  <c:v>60</c:v>
                </c:pt>
                <c:pt idx="10">
                  <c:v>35</c:v>
                </c:pt>
                <c:pt idx="11">
                  <c:v>60</c:v>
                </c:pt>
              </c:numCache>
            </c:numRef>
          </c:val>
        </c:ser>
        <c:ser>
          <c:idx val="2"/>
          <c:order val="2"/>
          <c:tx>
            <c:strRef>
              <c:f>'[Диаграмма в Microsoft PowerPoint]Лист1'!$I$3</c:f>
              <c:strCache>
                <c:ptCount val="1"/>
                <c:pt idx="0">
                  <c:v>Хирургия</c:v>
                </c:pt>
              </c:strCache>
            </c:strRef>
          </c:tx>
          <c:spPr>
            <a:solidFill>
              <a:srgbClr val="99FF66"/>
            </a:solidFill>
          </c:spPr>
          <c:invertIfNegative val="0"/>
          <c:dLbls>
            <c:dLbl>
              <c:idx val="4"/>
              <c:layout>
                <c:manualLayout>
                  <c:x val="7.473275097493820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9679301169926506E-3"/>
                  <c:y val="5.039122637167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9786200779951004E-3"/>
                  <c:y val="1.5117367911501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9893100389975502E-3"/>
                  <c:y val="5.039122637167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8.9679301169926506E-3"/>
                  <c:y val="5.039122637167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7.4732750974938755E-3"/>
                  <c:y val="5.039122637167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4.483965058496216E-3"/>
                  <c:y val="5.039122637167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0462585136491426E-2"/>
                  <c:y val="5.039122637167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'[Диаграмма в Microsoft PowerPoint]Лист1'!$F$4:$F$15</c:f>
              <c:numCache>
                <c:formatCode>General</c:formatCode>
                <c:ptCount val="12"/>
                <c:pt idx="0">
                  <c:v>1988</c:v>
                </c:pt>
                <c:pt idx="1">
                  <c:v>1996</c:v>
                </c:pt>
                <c:pt idx="2">
                  <c:v>2001</c:v>
                </c:pt>
                <c:pt idx="3">
                  <c:v>2006</c:v>
                </c:pt>
                <c:pt idx="4">
                  <c:v>2008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'[Диаграмма в Microsoft PowerPoint]Лист1'!$I$4:$I$15</c:f>
              <c:numCache>
                <c:formatCode>General</c:formatCode>
                <c:ptCount val="12"/>
                <c:pt idx="4">
                  <c:v>60</c:v>
                </c:pt>
                <c:pt idx="5">
                  <c:v>60</c:v>
                </c:pt>
                <c:pt idx="6">
                  <c:v>50</c:v>
                </c:pt>
                <c:pt idx="7">
                  <c:v>45</c:v>
                </c:pt>
                <c:pt idx="8">
                  <c:v>45</c:v>
                </c:pt>
                <c:pt idx="9">
                  <c:v>45</c:v>
                </c:pt>
                <c:pt idx="10">
                  <c:v>45</c:v>
                </c:pt>
                <c:pt idx="11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5997056"/>
        <c:axId val="105998592"/>
        <c:axId val="0"/>
      </c:bar3DChart>
      <c:catAx>
        <c:axId val="10599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998592"/>
        <c:crosses val="autoZero"/>
        <c:auto val="1"/>
        <c:lblAlgn val="ctr"/>
        <c:lblOffset val="100"/>
        <c:noMultiLvlLbl val="0"/>
      </c:catAx>
      <c:valAx>
        <c:axId val="105998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997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2741352655731287"/>
          <c:y val="4.9994445061659904E-4"/>
          <c:w val="0.50055925989391015"/>
          <c:h val="0.18160080166531203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4485737216937578"/>
          <c:y val="0.1135952620936747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64035605239264"/>
          <c:y val="0.32085350739347507"/>
          <c:w val="0.85691029540778996"/>
          <c:h val="0.501287170723280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Лист1!$A$14</c:f>
              <c:strCache>
                <c:ptCount val="1"/>
                <c:pt idx="0">
                  <c:v>посещения по отбору на план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Лист1!$B$13:$E$13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Лист1!$B$14:$E$14</c:f>
              <c:numCache>
                <c:formatCode>General</c:formatCode>
                <c:ptCount val="4"/>
                <c:pt idx="0">
                  <c:v>1206</c:v>
                </c:pt>
                <c:pt idx="1">
                  <c:v>3496</c:v>
                </c:pt>
                <c:pt idx="2">
                  <c:v>3632</c:v>
                </c:pt>
                <c:pt idx="3">
                  <c:v>3304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2736512"/>
        <c:axId val="112742400"/>
        <c:axId val="0"/>
      </c:bar3DChart>
      <c:catAx>
        <c:axId val="112736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2742400"/>
        <c:crosses val="autoZero"/>
        <c:auto val="1"/>
        <c:lblAlgn val="ctr"/>
        <c:lblOffset val="100"/>
        <c:noMultiLvlLbl val="0"/>
      </c:catAx>
      <c:valAx>
        <c:axId val="112742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27365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998115435733476E-2"/>
          <c:y val="0.1285793743715086"/>
          <c:w val="0.90853151090208084"/>
          <c:h val="0.75544099088705241"/>
        </c:manualLayout>
      </c:layout>
      <c:lineChart>
        <c:grouping val="standard"/>
        <c:varyColors val="0"/>
        <c:ser>
          <c:idx val="0"/>
          <c:order val="0"/>
          <c:tx>
            <c:strRef>
              <c:f>'сентябрь 2021'!$AI$12</c:f>
              <c:strCache>
                <c:ptCount val="1"/>
                <c:pt idx="0">
                  <c:v>% наступления беременности</c:v>
                </c:pt>
              </c:strCache>
            </c:strRef>
          </c:tx>
          <c:dLbls>
            <c:dLbl>
              <c:idx val="0"/>
              <c:layout>
                <c:manualLayout>
                  <c:x val="-2.4423417063787405E-2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544997458492811E-2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666577853198217E-2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1028059639463926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1301836669081999E-2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1027931052928275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2660980055713912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2862686038999783E-2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2660980055713974E-2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2862686038999783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2660980055713974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2660980055713974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3788158247903627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8946272439738752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'сентябрь 2021'!$AJ$11:$AW$11</c:f>
              <c:numCache>
                <c:formatCode>General</c:formatCode>
                <c:ptCount val="14"/>
                <c:pt idx="0">
                  <c:v>2004</c:v>
                </c:pt>
                <c:pt idx="1">
                  <c:v>2006</c:v>
                </c:pt>
                <c:pt idx="2">
                  <c:v>2008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numCache>
            </c:numRef>
          </c:cat>
          <c:val>
            <c:numRef>
              <c:f>'сентябрь 2021'!$AJ$12:$AW$12</c:f>
              <c:numCache>
                <c:formatCode>0%</c:formatCode>
                <c:ptCount val="14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 formatCode="0.00%">
                  <c:v>0.252</c:v>
                </c:pt>
                <c:pt idx="4">
                  <c:v>0.25</c:v>
                </c:pt>
                <c:pt idx="5" formatCode="0.00%">
                  <c:v>0.25600000000000001</c:v>
                </c:pt>
                <c:pt idx="6" formatCode="0.00%">
                  <c:v>0.27800000000000002</c:v>
                </c:pt>
                <c:pt idx="7">
                  <c:v>0.3</c:v>
                </c:pt>
                <c:pt idx="8" formatCode="0.00%">
                  <c:v>0.30099999999999999</c:v>
                </c:pt>
                <c:pt idx="9">
                  <c:v>0.32</c:v>
                </c:pt>
                <c:pt idx="10" formatCode="0.00%">
                  <c:v>0.34399999999999997</c:v>
                </c:pt>
                <c:pt idx="11" formatCode="0.00%">
                  <c:v>0.36299999999999999</c:v>
                </c:pt>
                <c:pt idx="12" formatCode="0.00%">
                  <c:v>0.38800000000000001</c:v>
                </c:pt>
                <c:pt idx="13" formatCode="0.00%">
                  <c:v>0.36899999999999999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768896"/>
        <c:axId val="112770432"/>
      </c:lineChart>
      <c:catAx>
        <c:axId val="112768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2770432"/>
        <c:crosses val="autoZero"/>
        <c:auto val="1"/>
        <c:lblAlgn val="ctr"/>
        <c:lblOffset val="100"/>
        <c:noMultiLvlLbl val="0"/>
      </c:catAx>
      <c:valAx>
        <c:axId val="1127704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2768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8496530264144321"/>
          <c:y val="0.12677818406650471"/>
          <c:w val="0.44246652635303896"/>
          <c:h val="8.3717191601049873E-2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86166860580817E-2"/>
          <c:y val="0.27842436707673707"/>
          <c:w val="0.98137203314405852"/>
          <c:h val="0.5975188248665075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Лист1!$A$50</c:f>
              <c:strCache>
                <c:ptCount val="1"/>
                <c:pt idx="0">
                  <c:v>количество исследований</c:v>
                </c:pt>
              </c:strCache>
            </c:strRef>
          </c:tx>
          <c:dLbls>
            <c:dLbl>
              <c:idx val="0"/>
              <c:layout>
                <c:manualLayout>
                  <c:x val="-5.1860372488163255E-2"/>
                  <c:y val="-5.3386131699652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4450067013830615E-2"/>
                  <c:y val="-7.8133778786484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0458040123201435E-2"/>
                  <c:y val="-7.3542622248321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580231038158881E-2"/>
                  <c:y val="-8.8212024060818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7517031204570723E-2"/>
                  <c:y val="-4.9494897392353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8008412776830943E-2"/>
                  <c:y val="-3.5973383909724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063895973733415E-2"/>
                  <c:y val="-7.6286365007062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Лист1!$B$49:$H$49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Лист1!$B$50:$H$50</c:f>
              <c:numCache>
                <c:formatCode>#,##0</c:formatCode>
                <c:ptCount val="7"/>
                <c:pt idx="0">
                  <c:v>818000</c:v>
                </c:pt>
                <c:pt idx="1">
                  <c:v>953000</c:v>
                </c:pt>
                <c:pt idx="2">
                  <c:v>1167000</c:v>
                </c:pt>
                <c:pt idx="3" formatCode="General">
                  <c:v>1272000</c:v>
                </c:pt>
                <c:pt idx="4">
                  <c:v>1158000</c:v>
                </c:pt>
                <c:pt idx="5">
                  <c:v>1051000</c:v>
                </c:pt>
                <c:pt idx="6">
                  <c:v>695000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165440"/>
        <c:axId val="113166976"/>
      </c:lineChart>
      <c:catAx>
        <c:axId val="113165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3166976"/>
        <c:crosses val="autoZero"/>
        <c:auto val="1"/>
        <c:lblAlgn val="ctr"/>
        <c:lblOffset val="100"/>
        <c:noMultiLvlLbl val="0"/>
      </c:catAx>
      <c:valAx>
        <c:axId val="113166976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extTo"/>
        <c:crossAx val="113165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1193830912455361"/>
          <c:y val="2.8992998128839691E-2"/>
          <c:w val="0.52191916947499661"/>
          <c:h val="0.13965660542432196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осложнения по материалам годового отчета</a:t>
            </a:r>
            <a:endParaRPr lang="ru-RU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Лист1!$F$16</c:f>
              <c:strCache>
                <c:ptCount val="1"/>
                <c:pt idx="0">
                  <c:v>осложнения</c:v>
                </c:pt>
              </c:strCache>
            </c:strRef>
          </c:tx>
          <c:dLbls>
            <c:dLbl>
              <c:idx val="0"/>
              <c:layout>
                <c:manualLayout>
                  <c:x val="-2.630068393960126E-2"/>
                  <c:y val="-3.7037037037037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206485829059931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112287718518605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6300683939601253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3923891497435928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0112287718518605E-2"/>
                  <c:y val="-5.0925925925926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701808960797728E-2"/>
                  <c:y val="-4.1666666666666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3206485829059931E-2"/>
                  <c:y val="-3.7037037037036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0112287718518661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6300683939601308E-2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3206485829059986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0112287718518605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8565188663247943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5470990552706619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2.9394882050142578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2.6300683939601253E-2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475358488433059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2.1659386773789268E-2"/>
                  <c:y val="-5.0925925925925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1.8565188663247943E-2"/>
                  <c:y val="-2.7777777777777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2.475358488433059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2.1659386773789379E-2"/>
                  <c:y val="-3.7037037037037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1.8565188663247943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1.5470990552706619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Лист1!$E$17:$E$39</c:f>
              <c:numCache>
                <c:formatCode>General</c:formatCode>
                <c:ptCount val="23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</c:numCache>
            </c:numRef>
          </c:cat>
          <c:val>
            <c:numRef>
              <c:f>Лист1!$F$17:$F$39</c:f>
              <c:numCache>
                <c:formatCode>General</c:formatCode>
                <c:ptCount val="23"/>
                <c:pt idx="0">
                  <c:v>47</c:v>
                </c:pt>
                <c:pt idx="1">
                  <c:v>45</c:v>
                </c:pt>
                <c:pt idx="2">
                  <c:v>48</c:v>
                </c:pt>
                <c:pt idx="3">
                  <c:v>31</c:v>
                </c:pt>
                <c:pt idx="4">
                  <c:v>45</c:v>
                </c:pt>
                <c:pt idx="5">
                  <c:v>24</c:v>
                </c:pt>
                <c:pt idx="6">
                  <c:v>25</c:v>
                </c:pt>
                <c:pt idx="7">
                  <c:v>23</c:v>
                </c:pt>
                <c:pt idx="8">
                  <c:v>26</c:v>
                </c:pt>
                <c:pt idx="9">
                  <c:v>36</c:v>
                </c:pt>
                <c:pt idx="10">
                  <c:v>29</c:v>
                </c:pt>
                <c:pt idx="11">
                  <c:v>36</c:v>
                </c:pt>
                <c:pt idx="12">
                  <c:v>52</c:v>
                </c:pt>
                <c:pt idx="13">
                  <c:v>32</c:v>
                </c:pt>
                <c:pt idx="14">
                  <c:v>40</c:v>
                </c:pt>
                <c:pt idx="15">
                  <c:v>42</c:v>
                </c:pt>
                <c:pt idx="16">
                  <c:v>57</c:v>
                </c:pt>
                <c:pt idx="17">
                  <c:v>43</c:v>
                </c:pt>
                <c:pt idx="18">
                  <c:v>53</c:v>
                </c:pt>
                <c:pt idx="19">
                  <c:v>42</c:v>
                </c:pt>
                <c:pt idx="20">
                  <c:v>63</c:v>
                </c:pt>
                <c:pt idx="21">
                  <c:v>39</c:v>
                </c:pt>
                <c:pt idx="22">
                  <c:v>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924288"/>
        <c:axId val="108999808"/>
      </c:lineChart>
      <c:catAx>
        <c:axId val="108924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999808"/>
        <c:crosses val="autoZero"/>
        <c:auto val="1"/>
        <c:lblAlgn val="ctr"/>
        <c:lblOffset val="100"/>
        <c:noMultiLvlLbl val="0"/>
      </c:catAx>
      <c:valAx>
        <c:axId val="108999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9242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601373509939228E-2"/>
          <c:y val="0.15788203557888597"/>
          <c:w val="0.93057857254543741"/>
          <c:h val="0.726138086905803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укомплектованность!$K$17</c:f>
              <c:strCache>
                <c:ptCount val="1"/>
                <c:pt idx="0">
                  <c:v>медсестры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укомплектованность!$L$16:$W$16</c:f>
              <c:numCache>
                <c:formatCode>General</c:formatCode>
                <c:ptCount val="12"/>
                <c:pt idx="0">
                  <c:v>2002</c:v>
                </c:pt>
                <c:pt idx="1">
                  <c:v>2004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укомплектованность!$L$17:$W$17</c:f>
              <c:numCache>
                <c:formatCode>General</c:formatCode>
                <c:ptCount val="12"/>
                <c:pt idx="0">
                  <c:v>201</c:v>
                </c:pt>
                <c:pt idx="1">
                  <c:v>202</c:v>
                </c:pt>
                <c:pt idx="2">
                  <c:v>212</c:v>
                </c:pt>
                <c:pt idx="3">
                  <c:v>226</c:v>
                </c:pt>
                <c:pt idx="4">
                  <c:v>257</c:v>
                </c:pt>
                <c:pt idx="5">
                  <c:v>268</c:v>
                </c:pt>
                <c:pt idx="6">
                  <c:v>259</c:v>
                </c:pt>
                <c:pt idx="7">
                  <c:v>258</c:v>
                </c:pt>
                <c:pt idx="8">
                  <c:v>267</c:v>
                </c:pt>
                <c:pt idx="9">
                  <c:v>260</c:v>
                </c:pt>
                <c:pt idx="10">
                  <c:v>249</c:v>
                </c:pt>
                <c:pt idx="11">
                  <c:v>248</c:v>
                </c:pt>
              </c:numCache>
            </c:numRef>
          </c:val>
        </c:ser>
        <c:ser>
          <c:idx val="1"/>
          <c:order val="1"/>
          <c:tx>
            <c:strRef>
              <c:f>укомплектованность!$K$18</c:f>
              <c:strCache>
                <c:ptCount val="1"/>
                <c:pt idx="0">
                  <c:v>врачи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8.818464615042773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227696922564133E-2"/>
                  <c:y val="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28820871754990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8789764100285156E-3"/>
                  <c:y val="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288208717549848E-2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878976410028569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0288208717549902E-2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469744102507128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0288208717549902E-2"/>
                  <c:y val="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7.3487205125355361E-3"/>
                  <c:y val="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0288208717549794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4697441025071289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укомплектованность!$L$16:$W$16</c:f>
              <c:numCache>
                <c:formatCode>General</c:formatCode>
                <c:ptCount val="12"/>
                <c:pt idx="0">
                  <c:v>2002</c:v>
                </c:pt>
                <c:pt idx="1">
                  <c:v>2004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укомплектованность!$L$18:$W$18</c:f>
              <c:numCache>
                <c:formatCode>General</c:formatCode>
                <c:ptCount val="12"/>
                <c:pt idx="0">
                  <c:v>109</c:v>
                </c:pt>
                <c:pt idx="1">
                  <c:v>103</c:v>
                </c:pt>
                <c:pt idx="2">
                  <c:v>120</c:v>
                </c:pt>
                <c:pt idx="3">
                  <c:v>128</c:v>
                </c:pt>
                <c:pt idx="4">
                  <c:v>125</c:v>
                </c:pt>
                <c:pt idx="5">
                  <c:v>134</c:v>
                </c:pt>
                <c:pt idx="6">
                  <c:v>149</c:v>
                </c:pt>
                <c:pt idx="7">
                  <c:v>134</c:v>
                </c:pt>
                <c:pt idx="8">
                  <c:v>138</c:v>
                </c:pt>
                <c:pt idx="9">
                  <c:v>138</c:v>
                </c:pt>
                <c:pt idx="10">
                  <c:v>142</c:v>
                </c:pt>
                <c:pt idx="11">
                  <c:v>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5261440"/>
        <c:axId val="115262976"/>
        <c:axId val="0"/>
      </c:bar3DChart>
      <c:catAx>
        <c:axId val="115261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115262976"/>
        <c:crosses val="autoZero"/>
        <c:auto val="1"/>
        <c:lblAlgn val="ctr"/>
        <c:lblOffset val="100"/>
        <c:noMultiLvlLbl val="0"/>
      </c:catAx>
      <c:valAx>
        <c:axId val="115262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5261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7896887485752614"/>
          <c:y val="2.7393919510061246E-2"/>
          <c:w val="0.47349526953145549"/>
          <c:h val="0.16743438320209975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29152060024181"/>
          <c:y val="0.11292524617765473"/>
          <c:w val="0.74395319369131119"/>
          <c:h val="0.787455149740795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Лист1!$C$269</c:f>
              <c:strCache>
                <c:ptCount val="1"/>
                <c:pt idx="0">
                  <c:v>Анкетирование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Лист1!$B$270:$B$278</c:f>
              <c:strCache>
                <c:ptCount val="9"/>
                <c:pt idx="0">
                  <c:v>урология</c:v>
                </c:pt>
                <c:pt idx="1">
                  <c:v>днвной стац</c:v>
                </c:pt>
                <c:pt idx="2">
                  <c:v>4 гин</c:v>
                </c:pt>
                <c:pt idx="3">
                  <c:v>Центр сем и репр</c:v>
                </c:pt>
                <c:pt idx="4">
                  <c:v>2 гин</c:v>
                </c:pt>
                <c:pt idx="5">
                  <c:v>хирургия</c:v>
                </c:pt>
                <c:pt idx="6">
                  <c:v>1 гин</c:v>
                </c:pt>
                <c:pt idx="7">
                  <c:v>5 гин</c:v>
                </c:pt>
                <c:pt idx="8">
                  <c:v>приемное </c:v>
                </c:pt>
              </c:strCache>
            </c:strRef>
          </c:cat>
          <c:val>
            <c:numRef>
              <c:f>Лист1!$C$270:$C$278</c:f>
              <c:numCache>
                <c:formatCode>0%</c:formatCode>
                <c:ptCount val="9"/>
                <c:pt idx="0">
                  <c:v>0.44</c:v>
                </c:pt>
                <c:pt idx="1">
                  <c:v>0.57999999999999996</c:v>
                </c:pt>
                <c:pt idx="2">
                  <c:v>0.53</c:v>
                </c:pt>
                <c:pt idx="3">
                  <c:v>0.68</c:v>
                </c:pt>
                <c:pt idx="4">
                  <c:v>0.69</c:v>
                </c:pt>
                <c:pt idx="5">
                  <c:v>0.72</c:v>
                </c:pt>
                <c:pt idx="6">
                  <c:v>0.74</c:v>
                </c:pt>
                <c:pt idx="7">
                  <c:v>0.8</c:v>
                </c:pt>
                <c:pt idx="8">
                  <c:v>0.85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447680"/>
        <c:axId val="115449216"/>
      </c:barChart>
      <c:catAx>
        <c:axId val="1154476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15449216"/>
        <c:crosses val="autoZero"/>
        <c:auto val="1"/>
        <c:lblAlgn val="ctr"/>
        <c:lblOffset val="100"/>
        <c:noMultiLvlLbl val="0"/>
      </c:catAx>
      <c:valAx>
        <c:axId val="11544921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15447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398877431228956"/>
          <c:y val="3.2132188755240022E-2"/>
          <c:w val="0.33644584764550461"/>
          <c:h val="7.0797346822006724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accent1">
            <a:lumMod val="20000"/>
            <a:lumOff val="80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192515646409658E-2"/>
          <c:y val="0.17640777390190077"/>
          <c:w val="0.95130574285668157"/>
          <c:h val="0.454067633194152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Лист1!$C$281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5074298487252604E-3"/>
                  <c:y val="2.0984035610073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074298487252052E-3"/>
                  <c:y val="2.6230044512592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074298487252604E-3"/>
                  <c:y val="2.6230044512592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5222895461757813E-3"/>
                  <c:y val="1.049201780503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Лист1!$B$282:$B$287</c:f>
              <c:strCache>
                <c:ptCount val="6"/>
                <c:pt idx="0">
                  <c:v>Удовлетворенность пребыванием в больнице, %</c:v>
                </c:pt>
                <c:pt idx="1">
                  <c:v>Объяснением врача вашего состояния</c:v>
                </c:pt>
                <c:pt idx="2">
                  <c:v>Внешним видом персонала</c:v>
                </c:pt>
                <c:pt idx="3">
                  <c:v>Чистотой в помещениях</c:v>
                </c:pt>
                <c:pt idx="4">
                  <c:v>Температурным режимом в помещениях</c:v>
                </c:pt>
                <c:pt idx="5">
                  <c:v>Качеством питания</c:v>
                </c:pt>
              </c:strCache>
            </c:strRef>
          </c:cat>
          <c:val>
            <c:numRef>
              <c:f>Лист1!$C$282:$C$287</c:f>
              <c:numCache>
                <c:formatCode>General</c:formatCode>
                <c:ptCount val="6"/>
                <c:pt idx="0">
                  <c:v>93</c:v>
                </c:pt>
                <c:pt idx="1">
                  <c:v>95.5</c:v>
                </c:pt>
                <c:pt idx="2">
                  <c:v>97.4</c:v>
                </c:pt>
                <c:pt idx="3">
                  <c:v>96.7</c:v>
                </c:pt>
                <c:pt idx="4">
                  <c:v>93.4</c:v>
                </c:pt>
                <c:pt idx="5">
                  <c:v>73.900000000000006</c:v>
                </c:pt>
              </c:numCache>
            </c:numRef>
          </c:val>
        </c:ser>
        <c:ser>
          <c:idx val="1"/>
          <c:order val="1"/>
          <c:tx>
            <c:strRef>
              <c:f>Лист1!$D$281</c:f>
              <c:strCache>
                <c:ptCount val="1"/>
                <c:pt idx="0">
                  <c:v>2019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Лист1!$B$282:$B$287</c:f>
              <c:strCache>
                <c:ptCount val="6"/>
                <c:pt idx="0">
                  <c:v>Удовлетворенность пребыванием в больнице, %</c:v>
                </c:pt>
                <c:pt idx="1">
                  <c:v>Объяснением врача вашего состояния</c:v>
                </c:pt>
                <c:pt idx="2">
                  <c:v>Внешним видом персонала</c:v>
                </c:pt>
                <c:pt idx="3">
                  <c:v>Чистотой в помещениях</c:v>
                </c:pt>
                <c:pt idx="4">
                  <c:v>Температурным режимом в помещениях</c:v>
                </c:pt>
                <c:pt idx="5">
                  <c:v>Качеством питания</c:v>
                </c:pt>
              </c:strCache>
            </c:strRef>
          </c:cat>
          <c:val>
            <c:numRef>
              <c:f>Лист1!$D$282:$D$287</c:f>
              <c:numCache>
                <c:formatCode>General</c:formatCode>
                <c:ptCount val="6"/>
                <c:pt idx="0">
                  <c:v>94.6</c:v>
                </c:pt>
                <c:pt idx="1">
                  <c:v>96.3</c:v>
                </c:pt>
                <c:pt idx="2">
                  <c:v>98.5</c:v>
                </c:pt>
                <c:pt idx="3">
                  <c:v>97.5</c:v>
                </c:pt>
                <c:pt idx="4">
                  <c:v>93.7</c:v>
                </c:pt>
                <c:pt idx="5">
                  <c:v>72</c:v>
                </c:pt>
              </c:numCache>
            </c:numRef>
          </c:val>
        </c:ser>
        <c:ser>
          <c:idx val="2"/>
          <c:order val="2"/>
          <c:tx>
            <c:strRef>
              <c:f>Лист1!$E$281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356686863852734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56686863852734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566868638527343E-2"/>
                  <c:y val="-2.098403561007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566868638527343E-2"/>
                  <c:y val="-2.098403561007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56686863852734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566868638527343E-2"/>
                  <c:y val="-1.5738026707555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5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Лист1!$B$282:$B$287</c:f>
              <c:strCache>
                <c:ptCount val="6"/>
                <c:pt idx="0">
                  <c:v>Удовлетворенность пребыванием в больнице, %</c:v>
                </c:pt>
                <c:pt idx="1">
                  <c:v>Объяснением врача вашего состояния</c:v>
                </c:pt>
                <c:pt idx="2">
                  <c:v>Внешним видом персонала</c:v>
                </c:pt>
                <c:pt idx="3">
                  <c:v>Чистотой в помещениях</c:v>
                </c:pt>
                <c:pt idx="4">
                  <c:v>Температурным режимом в помещениях</c:v>
                </c:pt>
                <c:pt idx="5">
                  <c:v>Качеством питания</c:v>
                </c:pt>
              </c:strCache>
            </c:strRef>
          </c:cat>
          <c:val>
            <c:numRef>
              <c:f>Лист1!$E$282:$E$287</c:f>
              <c:numCache>
                <c:formatCode>General</c:formatCode>
                <c:ptCount val="6"/>
                <c:pt idx="0">
                  <c:v>97.6</c:v>
                </c:pt>
                <c:pt idx="1">
                  <c:v>98.6</c:v>
                </c:pt>
                <c:pt idx="2">
                  <c:v>99.9</c:v>
                </c:pt>
                <c:pt idx="3">
                  <c:v>99.4</c:v>
                </c:pt>
                <c:pt idx="4">
                  <c:v>97.9</c:v>
                </c:pt>
                <c:pt idx="5">
                  <c:v>85.2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504832"/>
        <c:axId val="116404224"/>
        <c:axId val="0"/>
      </c:bar3DChart>
      <c:catAx>
        <c:axId val="1165048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116404224"/>
        <c:crosses val="autoZero"/>
        <c:auto val="1"/>
        <c:lblAlgn val="ctr"/>
        <c:lblOffset val="100"/>
        <c:noMultiLvlLbl val="0"/>
      </c:catAx>
      <c:valAx>
        <c:axId val="116404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6504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92441812020886"/>
          <c:y val="0.21003204796118516"/>
          <c:w val="8.1159269340443652E-2"/>
          <c:h val="0.30768856312948162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277777777777777E-2"/>
          <c:y val="0.10401265956204296"/>
          <c:w val="0.96944444444444444"/>
          <c:h val="0.76936323314503519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bg1"/>
            </a:solidFill>
          </c:spPr>
          <c:invertIfNegative val="0"/>
          <c:dLbls>
            <c:dLbl>
              <c:idx val="0"/>
              <c:layout>
                <c:manualLayout>
                  <c:x val="2.361111111111111E-2"/>
                  <c:y val="0.144181273305815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000000000000001E-2"/>
                  <c:y val="0.141669800221627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388888888888889E-2"/>
                  <c:y val="0.141669800221627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4722222222222224E-2"/>
                  <c:y val="0.146192089767803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222222222222223E-2"/>
                  <c:y val="0.141669800221627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361111111111111E-2"/>
                  <c:y val="0.141669800221627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5000000000000001E-2"/>
                  <c:y val="0.141953244511293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7777777777777776E-2"/>
                  <c:y val="0.141152407567250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7777777777777776E-2"/>
                  <c:y val="0.14234458279564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2222222222222223E-2"/>
                  <c:y val="0.14234458279564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2.361111111111111E-2"/>
                  <c:y val="0.14234458279564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3.3333333333333437E-2"/>
                  <c:y val="0.14234458279564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2.6388779527559157E-2"/>
                  <c:y val="0.14234458279564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9444444444444445E-2"/>
                  <c:y val="0.141018875395611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Лист1!$B$2:$B$15</c:f>
              <c:numCache>
                <c:formatCode>0</c:formatCode>
                <c:ptCount val="14"/>
                <c:pt idx="0">
                  <c:v>15989</c:v>
                </c:pt>
                <c:pt idx="1">
                  <c:v>27484.75</c:v>
                </c:pt>
                <c:pt idx="2">
                  <c:v>20018.625</c:v>
                </c:pt>
                <c:pt idx="3">
                  <c:v>24101.625</c:v>
                </c:pt>
                <c:pt idx="4">
                  <c:v>25819.125</c:v>
                </c:pt>
                <c:pt idx="5" formatCode="General">
                  <c:v>24184</c:v>
                </c:pt>
                <c:pt idx="6" formatCode="General">
                  <c:v>35413</c:v>
                </c:pt>
                <c:pt idx="7" formatCode="General">
                  <c:v>35753</c:v>
                </c:pt>
                <c:pt idx="8" formatCode="General">
                  <c:v>37983</c:v>
                </c:pt>
                <c:pt idx="9" formatCode="General">
                  <c:v>34278</c:v>
                </c:pt>
                <c:pt idx="10" formatCode="General">
                  <c:v>33258</c:v>
                </c:pt>
                <c:pt idx="11" formatCode="General">
                  <c:v>34395</c:v>
                </c:pt>
                <c:pt idx="12" formatCode="General">
                  <c:v>33579</c:v>
                </c:pt>
                <c:pt idx="13" formatCode="General">
                  <c:v>31363</c:v>
                </c:pt>
              </c:numCache>
            </c:numRef>
          </c:cat>
          <c:val>
            <c:numRef>
              <c:f>Лист1!$A$2:$A$15</c:f>
              <c:numCache>
                <c:formatCode>General</c:formatCode>
                <c:ptCount val="14"/>
                <c:pt idx="0">
                  <c:v>1988</c:v>
                </c:pt>
                <c:pt idx="1">
                  <c:v>1991</c:v>
                </c:pt>
                <c:pt idx="2">
                  <c:v>1996</c:v>
                </c:pt>
                <c:pt idx="3">
                  <c:v>2001</c:v>
                </c:pt>
                <c:pt idx="4">
                  <c:v>2006</c:v>
                </c:pt>
                <c:pt idx="5">
                  <c:v>2008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numCache>
            </c:numRef>
          </c:val>
        </c:ser>
        <c:ser>
          <c:idx val="0"/>
          <c:order val="1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1.3888888888888889E-3"/>
                  <c:y val="2.7133737277054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5555555555555558E-3"/>
                  <c:y val="1.8089158184703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9444444444444952E-3"/>
                  <c:y val="9.0445790923515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3888888888888889E-3"/>
                  <c:y val="-9.0445790923515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Лист1!$B$2:$B$15</c:f>
              <c:numCache>
                <c:formatCode>0</c:formatCode>
                <c:ptCount val="14"/>
                <c:pt idx="0">
                  <c:v>15989</c:v>
                </c:pt>
                <c:pt idx="1">
                  <c:v>27484.75</c:v>
                </c:pt>
                <c:pt idx="2">
                  <c:v>20018.625</c:v>
                </c:pt>
                <c:pt idx="3">
                  <c:v>24101.625</c:v>
                </c:pt>
                <c:pt idx="4">
                  <c:v>25819.125</c:v>
                </c:pt>
                <c:pt idx="5" formatCode="General">
                  <c:v>24184</c:v>
                </c:pt>
                <c:pt idx="6" formatCode="General">
                  <c:v>35413</c:v>
                </c:pt>
                <c:pt idx="7" formatCode="General">
                  <c:v>35753</c:v>
                </c:pt>
                <c:pt idx="8" formatCode="General">
                  <c:v>37983</c:v>
                </c:pt>
                <c:pt idx="9" formatCode="General">
                  <c:v>34278</c:v>
                </c:pt>
                <c:pt idx="10" formatCode="General">
                  <c:v>33258</c:v>
                </c:pt>
                <c:pt idx="11" formatCode="General">
                  <c:v>34395</c:v>
                </c:pt>
                <c:pt idx="12" formatCode="General">
                  <c:v>33579</c:v>
                </c:pt>
                <c:pt idx="13" formatCode="General">
                  <c:v>31363</c:v>
                </c:pt>
              </c:numCache>
            </c:numRef>
          </c:cat>
          <c:val>
            <c:numRef>
              <c:f>Лист1!$B$2:$B$15</c:f>
              <c:numCache>
                <c:formatCode>0</c:formatCode>
                <c:ptCount val="14"/>
                <c:pt idx="0">
                  <c:v>15989</c:v>
                </c:pt>
                <c:pt idx="1">
                  <c:v>27484.75</c:v>
                </c:pt>
                <c:pt idx="2">
                  <c:v>20018.625</c:v>
                </c:pt>
                <c:pt idx="3">
                  <c:v>24101.625</c:v>
                </c:pt>
                <c:pt idx="4">
                  <c:v>25819.125</c:v>
                </c:pt>
                <c:pt idx="5" formatCode="General">
                  <c:v>24184</c:v>
                </c:pt>
                <c:pt idx="6" formatCode="General">
                  <c:v>35413</c:v>
                </c:pt>
                <c:pt idx="7" formatCode="General">
                  <c:v>35753</c:v>
                </c:pt>
                <c:pt idx="8" formatCode="General">
                  <c:v>37983</c:v>
                </c:pt>
                <c:pt idx="9" formatCode="General">
                  <c:v>34278</c:v>
                </c:pt>
                <c:pt idx="10" formatCode="General">
                  <c:v>33258</c:v>
                </c:pt>
                <c:pt idx="11" formatCode="General">
                  <c:v>34395</c:v>
                </c:pt>
                <c:pt idx="12" formatCode="General">
                  <c:v>33579</c:v>
                </c:pt>
                <c:pt idx="13" formatCode="General">
                  <c:v>31363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10865408"/>
        <c:axId val="112489216"/>
      </c:barChart>
      <c:catAx>
        <c:axId val="11086540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one"/>
        <c:crossAx val="112489216"/>
        <c:crossesAt val="0"/>
        <c:auto val="1"/>
        <c:lblAlgn val="ctr"/>
        <c:lblOffset val="100"/>
        <c:noMultiLvlLbl val="0"/>
      </c:catAx>
      <c:valAx>
        <c:axId val="112489216"/>
        <c:scaling>
          <c:orientation val="minMax"/>
        </c:scaling>
        <c:delete val="0"/>
        <c:axPos val="l"/>
        <c:majorGridlines/>
        <c:numFmt formatCode="General" sourceLinked="0"/>
        <c:majorTickMark val="none"/>
        <c:minorTickMark val="none"/>
        <c:tickLblPos val="none"/>
        <c:spPr>
          <a:ln w="9525">
            <a:noFill/>
          </a:ln>
        </c:spPr>
        <c:crossAx val="110865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542876796492797E-2"/>
          <c:y val="0.12898213251651003"/>
          <c:w val="0.9404540211161494"/>
          <c:h val="0.64331050484637553"/>
        </c:manualLayout>
      </c:layout>
      <c:lineChart>
        <c:grouping val="standard"/>
        <c:varyColors val="0"/>
        <c:ser>
          <c:idx val="1"/>
          <c:order val="0"/>
          <c:tx>
            <c:strRef>
              <c:f>Лист1!$B$18</c:f>
              <c:strCache>
                <c:ptCount val="1"/>
                <c:pt idx="0">
                  <c:v>Среднее число обращений</c:v>
                </c:pt>
              </c:strCache>
            </c:strRef>
          </c:tx>
          <c:dLbls>
            <c:dLbl>
              <c:idx val="0"/>
              <c:layout>
                <c:manualLayout>
                  <c:x val="-2.3419700393801327E-2"/>
                  <c:y val="-8.133798271949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492237844576173E-2"/>
                  <c:y val="-7.5081214817997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9028506569963587E-2"/>
                  <c:y val="-5.0054143211998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4883431668413922E-2"/>
                  <c:y val="-5.6310911113497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9274625492251675E-2"/>
                  <c:y val="-0.100108286423996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781089421763909E-2"/>
                  <c:y val="-9.3851518522496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6347162943026508E-2"/>
                  <c:y val="-0.10636505432549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1955969119188755E-2"/>
                  <c:y val="-8.1337982719496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9274625492251675E-2"/>
                  <c:y val="-8.1337982719496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9028506569963587E-2"/>
                  <c:y val="-6.8824446916497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781089421763909E-2"/>
                  <c:y val="-8.7594750620996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3419700393801233E-2"/>
                  <c:y val="-6.8824446916497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0492237844576173E-2"/>
                  <c:y val="-8.1337982719496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7564775295351005E-2"/>
                  <c:y val="-8.1337982719496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Лист1!$A$19:$A$32</c:f>
              <c:numCache>
                <c:formatCode>General</c:formatCode>
                <c:ptCount val="14"/>
                <c:pt idx="0">
                  <c:v>1988</c:v>
                </c:pt>
                <c:pt idx="1">
                  <c:v>1991</c:v>
                </c:pt>
                <c:pt idx="2">
                  <c:v>1996</c:v>
                </c:pt>
                <c:pt idx="3">
                  <c:v>2001</c:v>
                </c:pt>
                <c:pt idx="4">
                  <c:v>2006</c:v>
                </c:pt>
                <c:pt idx="5">
                  <c:v>2008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numCache>
            </c:numRef>
          </c:cat>
          <c:val>
            <c:numRef>
              <c:f>Лист1!$B$19:$B$32</c:f>
              <c:numCache>
                <c:formatCode>General</c:formatCode>
                <c:ptCount val="14"/>
                <c:pt idx="0">
                  <c:v>44</c:v>
                </c:pt>
                <c:pt idx="1">
                  <c:v>75</c:v>
                </c:pt>
                <c:pt idx="2">
                  <c:v>55</c:v>
                </c:pt>
                <c:pt idx="3">
                  <c:v>66</c:v>
                </c:pt>
                <c:pt idx="4">
                  <c:v>71</c:v>
                </c:pt>
                <c:pt idx="5">
                  <c:v>66</c:v>
                </c:pt>
                <c:pt idx="6">
                  <c:v>97</c:v>
                </c:pt>
                <c:pt idx="7">
                  <c:v>98</c:v>
                </c:pt>
                <c:pt idx="8">
                  <c:v>104</c:v>
                </c:pt>
                <c:pt idx="9">
                  <c:v>94</c:v>
                </c:pt>
                <c:pt idx="10">
                  <c:v>91</c:v>
                </c:pt>
                <c:pt idx="11">
                  <c:v>94</c:v>
                </c:pt>
                <c:pt idx="12">
                  <c:v>92</c:v>
                </c:pt>
                <c:pt idx="13">
                  <c:v>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870912"/>
        <c:axId val="110872448"/>
      </c:lineChart>
      <c:catAx>
        <c:axId val="11087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10872448"/>
        <c:crosses val="autoZero"/>
        <c:auto val="1"/>
        <c:lblAlgn val="ctr"/>
        <c:lblOffset val="100"/>
        <c:noMultiLvlLbl val="0"/>
      </c:catAx>
      <c:valAx>
        <c:axId val="110872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08709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422414174697805E-2"/>
          <c:y val="0.11640444115863241"/>
          <c:w val="0.95223591091060078"/>
          <c:h val="0.7002295395485352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Лист1!$S$213</c:f>
              <c:strCache>
                <c:ptCount val="1"/>
                <c:pt idx="0">
                  <c:v>смертность</c:v>
                </c:pt>
              </c:strCache>
            </c:strRef>
          </c:tx>
          <c:dLbls>
            <c:dLbl>
              <c:idx val="0"/>
              <c:layout>
                <c:manualLayout>
                  <c:x val="-2.8108240185133714E-2"/>
                  <c:y val="-4.5818601630709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108118013885028E-2"/>
                  <c:y val="-6.8727902446063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9675768129593596E-2"/>
                  <c:y val="-6.8727902446063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9675768129593596E-2"/>
                  <c:y val="-9.9273636866536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8108240185133655E-2"/>
                  <c:y val="9.1637203261418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9675768129593596E-2"/>
                  <c:y val="6.8727902446063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6702828175877023E-2"/>
                  <c:y val="5.3455035235827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6702828175877023E-2"/>
                  <c:y val="8.4000769656300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9675768129593596E-2"/>
                  <c:y val="7.6364336051182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8270356120336909E-2"/>
                  <c:y val="-7.6364336051182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5297416166620335E-2"/>
                  <c:y val="-8.4000769656300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6864944111080225E-2"/>
                  <c:y val="-6.8727902446063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Лист1!$T$212:$AE$212</c:f>
              <c:numCache>
                <c:formatCode>General</c:formatCode>
                <c:ptCount val="12"/>
                <c:pt idx="0">
                  <c:v>1991</c:v>
                </c:pt>
                <c:pt idx="1">
                  <c:v>1998</c:v>
                </c:pt>
                <c:pt idx="2">
                  <c:v>2002</c:v>
                </c:pt>
                <c:pt idx="3">
                  <c:v>2006</c:v>
                </c:pt>
                <c:pt idx="4">
                  <c:v>2008</c:v>
                </c:pt>
                <c:pt idx="5">
                  <c:v>2013</c:v>
                </c:pt>
                <c:pt idx="6">
                  <c:v>2014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Лист1!$T$213:$AE$213</c:f>
              <c:numCache>
                <c:formatCode>General</c:formatCode>
                <c:ptCount val="12"/>
                <c:pt idx="0">
                  <c:v>14.5</c:v>
                </c:pt>
                <c:pt idx="1">
                  <c:v>14</c:v>
                </c:pt>
                <c:pt idx="2">
                  <c:v>14</c:v>
                </c:pt>
                <c:pt idx="3">
                  <c:v>11.9</c:v>
                </c:pt>
                <c:pt idx="4">
                  <c:v>11.4</c:v>
                </c:pt>
                <c:pt idx="5">
                  <c:v>10.8</c:v>
                </c:pt>
                <c:pt idx="6">
                  <c:v>12.7</c:v>
                </c:pt>
                <c:pt idx="7">
                  <c:v>12.5</c:v>
                </c:pt>
                <c:pt idx="8">
                  <c:v>12.3</c:v>
                </c:pt>
                <c:pt idx="9">
                  <c:v>12.6</c:v>
                </c:pt>
                <c:pt idx="10">
                  <c:v>12.3</c:v>
                </c:pt>
                <c:pt idx="11">
                  <c:v>13.9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Лист1!$S$214</c:f>
              <c:strCache>
                <c:ptCount val="1"/>
                <c:pt idx="0">
                  <c:v>рождаемость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2.108118013885028E-2"/>
                  <c:y val="-6.8727902446063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648708083310168E-2"/>
                  <c:y val="-6.109146884094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9675768129593596E-2"/>
                  <c:y val="-6.109146884094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6702828175877023E-2"/>
                  <c:y val="3.8182168025591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8108240185133655E-2"/>
                  <c:y val="-0.114546504076773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6702828175877023E-2"/>
                  <c:y val="-0.106910070471654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6702828175877023E-2"/>
                  <c:y val="-9.1637203261418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6702828175877023E-2"/>
                  <c:y val="-0.114546504076773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9675768129593596E-2"/>
                  <c:y val="-8.4000769656300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8270356120336909E-2"/>
                  <c:y val="9.9273636866536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5297416166620335E-2"/>
                  <c:y val="9.9273636866536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6864944111080225E-2"/>
                  <c:y val="8.4000769656300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Лист1!$T$212:$AE$212</c:f>
              <c:numCache>
                <c:formatCode>General</c:formatCode>
                <c:ptCount val="12"/>
                <c:pt idx="0">
                  <c:v>1991</c:v>
                </c:pt>
                <c:pt idx="1">
                  <c:v>1998</c:v>
                </c:pt>
                <c:pt idx="2">
                  <c:v>2002</c:v>
                </c:pt>
                <c:pt idx="3">
                  <c:v>2006</c:v>
                </c:pt>
                <c:pt idx="4">
                  <c:v>2008</c:v>
                </c:pt>
                <c:pt idx="5">
                  <c:v>2013</c:v>
                </c:pt>
                <c:pt idx="6">
                  <c:v>2014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Лист1!$T$214:$AE$214</c:f>
              <c:numCache>
                <c:formatCode>General</c:formatCode>
                <c:ptCount val="12"/>
                <c:pt idx="0">
                  <c:v>9.3000000000000007</c:v>
                </c:pt>
                <c:pt idx="1">
                  <c:v>10.7</c:v>
                </c:pt>
                <c:pt idx="2">
                  <c:v>10.7</c:v>
                </c:pt>
                <c:pt idx="3">
                  <c:v>11.1</c:v>
                </c:pt>
                <c:pt idx="4">
                  <c:v>12.7</c:v>
                </c:pt>
                <c:pt idx="5">
                  <c:v>14.1</c:v>
                </c:pt>
                <c:pt idx="6">
                  <c:v>14.4</c:v>
                </c:pt>
                <c:pt idx="7">
                  <c:v>13.9</c:v>
                </c:pt>
                <c:pt idx="8">
                  <c:v>12.4</c:v>
                </c:pt>
                <c:pt idx="9">
                  <c:v>11.7</c:v>
                </c:pt>
                <c:pt idx="10">
                  <c:v>10.5</c:v>
                </c:pt>
                <c:pt idx="11">
                  <c:v>10.1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499328"/>
        <c:axId val="112898432"/>
      </c:lineChart>
      <c:catAx>
        <c:axId val="112499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12898432"/>
        <c:crosses val="autoZero"/>
        <c:auto val="1"/>
        <c:lblAlgn val="ctr"/>
        <c:lblOffset val="100"/>
        <c:noMultiLvlLbl val="0"/>
      </c:catAx>
      <c:valAx>
        <c:axId val="112898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2499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4282690989958942"/>
          <c:y val="0"/>
          <c:w val="0.42055084183072733"/>
          <c:h val="0.13169721240108714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491078955746222E-3"/>
          <c:y val="0.19106708065761324"/>
          <c:w val="0.98272869307705302"/>
          <c:h val="0.657901927802504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Полостных операций всего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1"/>
              <c:layout>
                <c:manualLayout>
                  <c:x val="8.8925693597068887E-3"/>
                  <c:y val="-1.2739932042995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1988</c:v>
                </c:pt>
                <c:pt idx="1">
                  <c:v>1992</c:v>
                </c:pt>
                <c:pt idx="2">
                  <c:v>1996</c:v>
                </c:pt>
                <c:pt idx="3">
                  <c:v>2000</c:v>
                </c:pt>
                <c:pt idx="4">
                  <c:v>2006</c:v>
                </c:pt>
                <c:pt idx="5">
                  <c:v>2010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1195</c:v>
                </c:pt>
                <c:pt idx="1">
                  <c:v>996</c:v>
                </c:pt>
                <c:pt idx="2">
                  <c:v>1690</c:v>
                </c:pt>
                <c:pt idx="3">
                  <c:v>2263</c:v>
                </c:pt>
                <c:pt idx="4">
                  <c:v>2244</c:v>
                </c:pt>
                <c:pt idx="5">
                  <c:v>3251</c:v>
                </c:pt>
                <c:pt idx="6">
                  <c:v>4022</c:v>
                </c:pt>
                <c:pt idx="7">
                  <c:v>3851</c:v>
                </c:pt>
                <c:pt idx="8">
                  <c:v>3949</c:v>
                </c:pt>
                <c:pt idx="9">
                  <c:v>3634</c:v>
                </c:pt>
                <c:pt idx="10">
                  <c:v>3588</c:v>
                </c:pt>
                <c:pt idx="11">
                  <c:v>2838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Лапороскопических операций</c:v>
                </c:pt>
              </c:strCache>
            </c:strRef>
          </c:tx>
          <c:spPr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dLbl>
              <c:idx val="1"/>
              <c:layout>
                <c:manualLayout>
                  <c:x val="2.964189786568999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44628467985347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4104744664224981E-3"/>
                  <c:y val="2.54798640859901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8925693597069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4104744664225527E-3"/>
                  <c:y val="5.09597281719822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1856759146275998E-2"/>
                  <c:y val="7.64375859694622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0749328505982996E-2"/>
                  <c:y val="-2.54798640859911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1856759146275998E-2"/>
                  <c:y val="7.6439592257973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48209489328449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0374547552606308E-2"/>
                  <c:y val="-5.09597281719817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1856759146275998E-2"/>
                  <c:y val="-2.54798640859911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1988</c:v>
                </c:pt>
                <c:pt idx="1">
                  <c:v>1992</c:v>
                </c:pt>
                <c:pt idx="2">
                  <c:v>1996</c:v>
                </c:pt>
                <c:pt idx="3">
                  <c:v>2000</c:v>
                </c:pt>
                <c:pt idx="4">
                  <c:v>2006</c:v>
                </c:pt>
                <c:pt idx="5">
                  <c:v>2010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0</c:v>
                </c:pt>
                <c:pt idx="1">
                  <c:v>156</c:v>
                </c:pt>
                <c:pt idx="2">
                  <c:v>358</c:v>
                </c:pt>
                <c:pt idx="3">
                  <c:v>567</c:v>
                </c:pt>
                <c:pt idx="4">
                  <c:v>826</c:v>
                </c:pt>
                <c:pt idx="5">
                  <c:v>1371</c:v>
                </c:pt>
                <c:pt idx="6">
                  <c:v>2676</c:v>
                </c:pt>
                <c:pt idx="7">
                  <c:v>2806</c:v>
                </c:pt>
                <c:pt idx="8">
                  <c:v>2792</c:v>
                </c:pt>
                <c:pt idx="9">
                  <c:v>2914</c:v>
                </c:pt>
                <c:pt idx="10">
                  <c:v>2876</c:v>
                </c:pt>
                <c:pt idx="11">
                  <c:v>2292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numRef>
              <c:f>Лист1!$A$2:$A$13</c:f>
              <c:numCache>
                <c:formatCode>General</c:formatCode>
                <c:ptCount val="12"/>
                <c:pt idx="0">
                  <c:v>1988</c:v>
                </c:pt>
                <c:pt idx="1">
                  <c:v>1992</c:v>
                </c:pt>
                <c:pt idx="2">
                  <c:v>1996</c:v>
                </c:pt>
                <c:pt idx="3">
                  <c:v>2000</c:v>
                </c:pt>
                <c:pt idx="4">
                  <c:v>2006</c:v>
                </c:pt>
                <c:pt idx="5">
                  <c:v>2010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Лист1!$D$2:$D$13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086464"/>
        <c:axId val="113088000"/>
      </c:barChart>
      <c:catAx>
        <c:axId val="113086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3088000"/>
        <c:crosses val="autoZero"/>
        <c:auto val="1"/>
        <c:lblAlgn val="ctr"/>
        <c:lblOffset val="100"/>
        <c:noMultiLvlLbl val="0"/>
      </c:catAx>
      <c:valAx>
        <c:axId val="11308800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13086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59593611914269E-2"/>
          <c:y val="3.7674952216193665E-2"/>
          <c:w val="0.57053616358219783"/>
          <c:h val="0.14274020489823303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922851294125752E-2"/>
          <c:y val="0.14378997571698382"/>
          <c:w val="0.92447966503379864"/>
          <c:h val="0.5192541830074228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-2.4678617869376841E-2"/>
                  <c:y val="-0.111629914100772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581984677538824E-2"/>
                  <c:y val="-9.646062612802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485351485700803E-2"/>
                  <c:y val="-8.7421801848258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485351485700803E-2"/>
                  <c:y val="-0.112145038064349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871884253052879E-2"/>
                  <c:y val="-8.7444056940467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0161783828566934E-2"/>
                  <c:y val="-7.8560475499043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5968517444890896E-2"/>
                  <c:y val="-8.681928593722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0323567657133869E-2"/>
                  <c:y val="-0.100908387727130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742020084897189E-2"/>
                  <c:y val="-0.103123583612652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8871884253052879E-2"/>
                  <c:y val="-0.100908387727130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0323681962913613E-2"/>
                  <c:y val="-7.1667367792539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2159432787286895E-2"/>
                  <c:y val="-8.8998113745233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88</c:v>
                </c:pt>
                <c:pt idx="1">
                  <c:v>92</c:v>
                </c:pt>
                <c:pt idx="2">
                  <c:v>96</c:v>
                </c:pt>
                <c:pt idx="3">
                  <c:v>2000</c:v>
                </c:pt>
                <c:pt idx="4">
                  <c:v>2006</c:v>
                </c:pt>
                <c:pt idx="5">
                  <c:v>2010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7.9</c:v>
                </c:pt>
                <c:pt idx="1">
                  <c:v>8.1999999999999993</c:v>
                </c:pt>
                <c:pt idx="2">
                  <c:v>9.1</c:v>
                </c:pt>
                <c:pt idx="3">
                  <c:v>9.1999999999999993</c:v>
                </c:pt>
                <c:pt idx="4">
                  <c:v>8.4</c:v>
                </c:pt>
                <c:pt idx="5">
                  <c:v>7.1</c:v>
                </c:pt>
                <c:pt idx="6">
                  <c:v>6.1</c:v>
                </c:pt>
                <c:pt idx="7">
                  <c:v>5.8</c:v>
                </c:pt>
                <c:pt idx="8">
                  <c:v>5.8</c:v>
                </c:pt>
                <c:pt idx="9">
                  <c:v>5.8</c:v>
                </c:pt>
                <c:pt idx="10">
                  <c:v>5.6</c:v>
                </c:pt>
                <c:pt idx="11">
                  <c:v>5.3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104384"/>
        <c:axId val="113105920"/>
      </c:lineChart>
      <c:catAx>
        <c:axId val="113104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3105920"/>
        <c:crosses val="autoZero"/>
        <c:auto val="1"/>
        <c:lblAlgn val="ctr"/>
        <c:lblOffset val="100"/>
        <c:noMultiLvlLbl val="0"/>
      </c:catAx>
      <c:valAx>
        <c:axId val="113105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3104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accent2">
            <a:lumMod val="20000"/>
            <a:lumOff val="80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241786050362875E-2"/>
          <c:y val="4.9403601620022018E-2"/>
          <c:w val="0.92771363485728553"/>
          <c:h val="0.820417365242245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1992</c:v>
                </c:pt>
                <c:pt idx="1">
                  <c:v>1998</c:v>
                </c:pt>
                <c:pt idx="2">
                  <c:v>2004</c:v>
                </c:pt>
                <c:pt idx="3">
                  <c:v>2008</c:v>
                </c:pt>
                <c:pt idx="4">
                  <c:v>2013</c:v>
                </c:pt>
                <c:pt idx="5">
                  <c:v>2015</c:v>
                </c:pt>
                <c:pt idx="6">
                  <c:v>2017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764</c:v>
                </c:pt>
                <c:pt idx="1">
                  <c:v>1262</c:v>
                </c:pt>
                <c:pt idx="2">
                  <c:v>2352</c:v>
                </c:pt>
                <c:pt idx="3">
                  <c:v>3512</c:v>
                </c:pt>
                <c:pt idx="4">
                  <c:v>4350</c:v>
                </c:pt>
                <c:pt idx="5">
                  <c:v>4787</c:v>
                </c:pt>
                <c:pt idx="6">
                  <c:v>3564</c:v>
                </c:pt>
                <c:pt idx="7">
                  <c:v>1899</c:v>
                </c:pt>
                <c:pt idx="8">
                  <c:v>1326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3037696"/>
        <c:axId val="113039232"/>
        <c:axId val="0"/>
      </c:bar3DChart>
      <c:catAx>
        <c:axId val="113037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3039232"/>
        <c:crosses val="autoZero"/>
        <c:auto val="1"/>
        <c:lblAlgn val="ctr"/>
        <c:lblOffset val="100"/>
        <c:noMultiLvlLbl val="0"/>
      </c:catAx>
      <c:valAx>
        <c:axId val="113039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3037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177982226199089E-2"/>
          <c:y val="0.19342302236926254"/>
          <c:w val="0.94124864504544536"/>
          <c:h val="0.6644887510584401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Лист1!$S$218</c:f>
              <c:strCache>
                <c:ptCount val="1"/>
                <c:pt idx="0">
                  <c:v>рождаемость в Красноярском крае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2.5422600692015202E-2"/>
                  <c:y val="-4.5374482391485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655863062262352E-2"/>
                  <c:y val="-5.6718102989356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422600692015202E-2"/>
                  <c:y val="-5.1046292690420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9066950519011402E-2"/>
                  <c:y val="-5.6718102989356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3833688148764253E-2"/>
                  <c:y val="-6.2389913288292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86004257785171E-2"/>
                  <c:y val="-4.5374482391485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2244775605513301E-2"/>
                  <c:y val="-6.8061723587227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7011513235266151E-2"/>
                  <c:y val="-3.970267209254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2244775605513301E-2"/>
                  <c:y val="-5.6718102989356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49560759515209E-2"/>
                  <c:y val="-4.5374482391485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Лист1!$T$217:$AC$217</c:f>
              <c:numCache>
                <c:formatCode>General</c:formatCode>
                <c:ptCount val="10"/>
                <c:pt idx="0">
                  <c:v>1991</c:v>
                </c:pt>
                <c:pt idx="1">
                  <c:v>1998</c:v>
                </c:pt>
                <c:pt idx="2">
                  <c:v>2002</c:v>
                </c:pt>
                <c:pt idx="3">
                  <c:v>2008</c:v>
                </c:pt>
                <c:pt idx="4">
                  <c:v>2013</c:v>
                </c:pt>
                <c:pt idx="5">
                  <c:v>2015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Лист1!$T$218:$AC$218</c:f>
              <c:numCache>
                <c:formatCode>General</c:formatCode>
                <c:ptCount val="10"/>
                <c:pt idx="0">
                  <c:v>9.3000000000000007</c:v>
                </c:pt>
                <c:pt idx="1">
                  <c:v>10.7</c:v>
                </c:pt>
                <c:pt idx="2">
                  <c:v>10.7</c:v>
                </c:pt>
                <c:pt idx="3">
                  <c:v>12.7</c:v>
                </c:pt>
                <c:pt idx="4">
                  <c:v>14.1</c:v>
                </c:pt>
                <c:pt idx="5">
                  <c:v>14.4</c:v>
                </c:pt>
                <c:pt idx="6">
                  <c:v>12.4</c:v>
                </c:pt>
                <c:pt idx="7">
                  <c:v>11.7</c:v>
                </c:pt>
                <c:pt idx="8">
                  <c:v>10.5</c:v>
                </c:pt>
                <c:pt idx="9">
                  <c:v>10.1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584192"/>
        <c:axId val="112585728"/>
      </c:lineChart>
      <c:catAx>
        <c:axId val="112584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2585728"/>
        <c:crosses val="autoZero"/>
        <c:auto val="1"/>
        <c:lblAlgn val="ctr"/>
        <c:lblOffset val="100"/>
        <c:noMultiLvlLbl val="0"/>
      </c:catAx>
      <c:valAx>
        <c:axId val="112585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2584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0554988384673976"/>
          <c:y val="3.4676197689831469E-2"/>
          <c:w val="0.44975758449261394"/>
          <c:h val="0.10256285437649387"/>
        </c:manualLayout>
      </c:layout>
      <c:overlay val="0"/>
      <c:txPr>
        <a:bodyPr/>
        <a:lstStyle/>
        <a:p>
          <a:pPr>
            <a:defRPr sz="1400" b="1" i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52192081627675635"/>
          <c:y val="0.10847058334224567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788741676481431E-2"/>
          <c:y val="0.17492060592016923"/>
          <c:w val="0.97721125832351852"/>
          <c:h val="0.706932982187206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Лист1!$B$5</c:f>
              <c:strCache>
                <c:ptCount val="1"/>
                <c:pt idx="0">
                  <c:v>посещения центр бесплодия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Лист1!$C$4:$M$4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Лист1!$C$5:$M$5</c:f>
              <c:numCache>
                <c:formatCode>General</c:formatCode>
                <c:ptCount val="11"/>
                <c:pt idx="0">
                  <c:v>43861</c:v>
                </c:pt>
                <c:pt idx="1">
                  <c:v>47751</c:v>
                </c:pt>
                <c:pt idx="2">
                  <c:v>52269</c:v>
                </c:pt>
                <c:pt idx="3">
                  <c:v>55266</c:v>
                </c:pt>
                <c:pt idx="4">
                  <c:v>47734</c:v>
                </c:pt>
                <c:pt idx="5">
                  <c:v>44451</c:v>
                </c:pt>
                <c:pt idx="6">
                  <c:v>42614</c:v>
                </c:pt>
                <c:pt idx="7">
                  <c:v>38809</c:v>
                </c:pt>
                <c:pt idx="8">
                  <c:v>42431</c:v>
                </c:pt>
                <c:pt idx="9">
                  <c:v>40511</c:v>
                </c:pt>
                <c:pt idx="10">
                  <c:v>31975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2664960"/>
        <c:axId val="112666496"/>
        <c:axId val="0"/>
      </c:bar3DChart>
      <c:catAx>
        <c:axId val="11266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2666496"/>
        <c:crosses val="autoZero"/>
        <c:auto val="1"/>
        <c:lblAlgn val="ctr"/>
        <c:lblOffset val="100"/>
        <c:noMultiLvlLbl val="0"/>
      </c:catAx>
      <c:valAx>
        <c:axId val="11266649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126649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41A2D-2F80-465C-A93F-829CC44EB9B2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0F4F6-E3C3-4F06-9B74-B816C6C166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608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D6B1E-37CF-46B8-BFCB-D1364E48D509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D72BC-52A8-476E-B147-AF66DDF2EE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537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D72BC-52A8-476E-B147-AF66DDF2EE0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236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структуре нашей больницы три составляющие: круглосуточный стационар на 372 койки гинекологического, хирургического и урологического профилей с 12 койками реанимации, дневной стационар на 75 коек гинекологического и урологического профилей и амбулаторное консультативно-диагностическое отделение по лечению бесплодия.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Диагностическая база больницы представлена службой лабораторной диагностики, состоящей из 5 лабораторий, рентгенкабинетом и отделением УЗД.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D72BC-52A8-476E-B147-AF66DDF2EE0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592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и другие медицинские организации мы стараемся выполнять практические рекомендации Росздравнадзора по организации внутреннего контроля качества и безопасности медицинской деятельности. На сегодняшний день Миссией нашей больницы является: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лучшее в медицине – во благо пациента!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использованием в работе следующих ценностей: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Ориентация на пациента, командная работа и непрерывное улучшение.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Вы понимаете, для выполнения этих целеполаганий тоже необходимы финансы, которые надо выделить из нашего бюджета.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решения выше перечисленных задач как раз и необходимо в своей работе использовать менеджмент, который поможет определить стратегические планы развития, комплексно сформировать управленческие решения, использую текущее планирование и контроль, своевременно принимать оперативные решения по мере изменения ситуаций.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D72BC-52A8-476E-B147-AF66DDF2EE0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452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Централизованная служба уборки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Структурное подразделение работает с 2017 года и на сегодняшний день убирает все подразделения, кроме режимных кабинетов, операционного блока, реанимации, пищеблока и лабораторных служб.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Создание этой службы позволило нам: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Безболезненно оптимизировать штатное расписание по прочему персоналу с 97,0 ст. до 41,0 ст.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Получить высокое качество уборки за наименьшее время с учетом рационального перемещения по убираемым площадям и равномерного распределения нагрузки.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Обеспечить достойную оплату труда сотрудникам отделения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Получить экономию дезинфицирующих средств и потребления воды за счет установки дозаторов, работающих в автоматическом режиме и подающих уже готовый рабочий раствор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Улучшить уход за больными в отделениях, так как младший медицинский персонал освобожден от уборки палат и общих площадей отделения.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Свести к нулю жалобы пациентов на качество уборки и чистоты в отделениях и больнице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D72BC-52A8-476E-B147-AF66DDF2EE03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125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06850"/>
            <a:ext cx="7772400" cy="82195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756CFDD-065C-495F-905A-2DA40213FA5B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D92FA84-C1B2-419B-B7E5-D113C4281C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56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756CFDD-065C-495F-905A-2DA40213FA5B}" type="datetimeFigureOut">
              <a:rPr lang="ru-RU" smtClean="0">
                <a:solidFill>
                  <a:prstClr val="black"/>
                </a:solidFill>
              </a:rPr>
              <a:pPr/>
              <a:t>19.11.2021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D92FA84-C1B2-419B-B7E5-D113C4281C7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9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756CFDD-065C-495F-905A-2DA40213FA5B}" type="datetimeFigureOut">
              <a:rPr lang="ru-RU" smtClean="0">
                <a:solidFill>
                  <a:prstClr val="black"/>
                </a:solidFill>
              </a:rPr>
              <a:pPr/>
              <a:t>19.11.2021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D92FA84-C1B2-419B-B7E5-D113C4281C7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01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569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756CFDD-065C-495F-905A-2DA40213FA5B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D92FA84-C1B2-419B-B7E5-D113C4281C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51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756CFDD-065C-495F-905A-2DA40213FA5B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D92FA84-C1B2-419B-B7E5-D113C4281C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524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756CFDD-065C-495F-905A-2DA40213FA5B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D92FA84-C1B2-419B-B7E5-D113C4281C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46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756CFDD-065C-495F-905A-2DA40213FA5B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D92FA84-C1B2-419B-B7E5-D113C4281C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447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756CFDD-065C-495F-905A-2DA40213FA5B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D92FA84-C1B2-419B-B7E5-D113C4281C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76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242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4469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276872"/>
            <a:ext cx="7920880" cy="403244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94319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756CFDD-065C-495F-905A-2DA40213FA5B}" type="datetimeFigureOut">
              <a:rPr lang="ru-RU" smtClean="0">
                <a:solidFill>
                  <a:prstClr val="black"/>
                </a:solidFill>
              </a:rPr>
              <a:pPr/>
              <a:t>19.11.2021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D92FA84-C1B2-419B-B7E5-D113C4281C7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439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:\От Артёма\ЛОГОТИП, БАННЕР\ЛОГОТИП - копия.jp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992"/>
            <a:ext cx="792088" cy="81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6"/>
          <p:cNvSpPr>
            <a:spLocks/>
          </p:cNvSpPr>
          <p:nvPr userDrawn="1"/>
        </p:nvSpPr>
        <p:spPr bwMode="auto">
          <a:xfrm>
            <a:off x="-9525" y="11336"/>
            <a:ext cx="9163050" cy="11854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satMod val="120000"/>
                  <a:lumMod val="32000"/>
                  <a:lumOff val="68000"/>
                  <a:alpha val="39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1880" y="6573019"/>
            <a:ext cx="88569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  <a:latin typeface="Arial Narrow" pitchFamily="34" charset="0"/>
              </a:rPr>
              <a:t>Краевое государственное бюджетное учреждение здравоохранения «Красноярская межрайонная клиническая больница №4»</a:t>
            </a:r>
            <a:endParaRPr lang="ru-RU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satMod val="120000"/>
                  <a:lumMod val="38000"/>
                  <a:lumOff val="62000"/>
                  <a:alpha val="78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381500" y="-7141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satMod val="130000"/>
                  <a:lumMod val="60000"/>
                  <a:lumOff val="40000"/>
                  <a:alpha val="39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"/>
          <p:cNvGrpSpPr/>
          <p:nvPr userDrawn="1"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5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-36512" y="6636988"/>
            <a:ext cx="88569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0070C0"/>
                </a:solidFill>
                <a:latin typeface="Arial Narrow" pitchFamily="34" charset="0"/>
              </a:rPr>
              <a:t>Краевое государственное бюджетное учреждение здравоохранения «Красноярская межрайонная клиническая больница №4»</a:t>
            </a:r>
            <a:endParaRPr lang="ru-RU" sz="8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23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U:\От Артёма\ЛОГОТИП, БАННЕР\ЛОГОТИП - копия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2" y="27703"/>
            <a:ext cx="619535" cy="85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6"/>
          <p:cNvSpPr>
            <a:spLocks/>
          </p:cNvSpPr>
          <p:nvPr userDrawn="1"/>
        </p:nvSpPr>
        <p:spPr bwMode="auto">
          <a:xfrm>
            <a:off x="-9525" y="11336"/>
            <a:ext cx="9163050" cy="11854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satMod val="120000"/>
                  <a:lumMod val="32000"/>
                  <a:lumOff val="68000"/>
                  <a:alpha val="39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1880" y="6573019"/>
            <a:ext cx="88569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prstClr val="white"/>
                </a:solidFill>
                <a:latin typeface="Arial Narrow" pitchFamily="34" charset="0"/>
              </a:rPr>
              <a:t>Краевое государственное бюджетное учреждение здравоохранения «Красноярская межрайонная клиническая больница №4»</a:t>
            </a:r>
            <a:endParaRPr lang="ru-RU" sz="900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satMod val="120000"/>
                  <a:lumMod val="38000"/>
                  <a:lumOff val="62000"/>
                  <a:alpha val="78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 flipV="1">
            <a:off x="4381500" y="6219829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381500" y="-7141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satMod val="130000"/>
                  <a:lumMod val="60000"/>
                  <a:lumOff val="40000"/>
                  <a:alpha val="39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4" name="Group 1"/>
          <p:cNvGrpSpPr/>
          <p:nvPr userDrawn="1"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5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extBox 1"/>
          <p:cNvSpPr txBox="1"/>
          <p:nvPr userDrawn="1"/>
        </p:nvSpPr>
        <p:spPr>
          <a:xfrm>
            <a:off x="-55371" y="6538912"/>
            <a:ext cx="5142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srgbClr val="0070C0"/>
                </a:solidFill>
                <a:latin typeface="Arial Narrow" pitchFamily="34" charset="0"/>
              </a:rPr>
              <a:t>Краевое государственное бюджетное учреждение здравоохранения «Красноярская межрайонная клиническая больница №4»</a:t>
            </a:r>
            <a:endParaRPr lang="ru-RU" sz="8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728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X:\Документы\_Юбилей35\Баннер №1 макет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3"/>
          <a:stretch/>
        </p:blipFill>
        <p:spPr bwMode="auto">
          <a:xfrm>
            <a:off x="3606533" y="4437112"/>
            <a:ext cx="1922687" cy="131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9808" y="644635"/>
            <a:ext cx="8029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КРАЕВОЕ БЮДЖЕТНОЕ УЧРЕЖДЕНИЕ ЗДРАВООХРАНЕНИЯ </a:t>
            </a:r>
          </a:p>
          <a:p>
            <a:pPr algn="ctr"/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«КРАСНОЯРСКАЯ МЕЖРАЙОННАЯ КЛИНИЧЕСКАЯ БОЛЬНИЦА №4»</a:t>
            </a:r>
            <a:endParaRPr lang="ru-RU" sz="1600" i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20070" y="5877272"/>
            <a:ext cx="3764729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>
              <a:lnSpc>
                <a:spcPct val="115000"/>
              </a:lnSpc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Т.А. </a:t>
            </a:r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Шагеев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  <a:p>
            <a:pPr indent="449263">
              <a:lnSpc>
                <a:spcPct val="115000"/>
              </a:lnSpc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заместитель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главного 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врача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к.м.н. 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026" name="Picture 2" descr="https://uzibook.ru/wp-content/uploads/2019/08/v-ginekologii-chto-eto-za-operatsiya-pokazaniya-i-osobennost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305" y="4432058"/>
            <a:ext cx="1731303" cy="130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st4.depositphotos.com/4232343/22874/i/1600/depositphotos_228748724-stock-photo-medical-workers-preparing-for-laparoscopic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b="8176"/>
          <a:stretch/>
        </p:blipFill>
        <p:spPr bwMode="auto">
          <a:xfrm>
            <a:off x="1910814" y="4437112"/>
            <a:ext cx="1656184" cy="132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alsknews.ru/wp-content/uploads/2018/05/%D0%BF%D0%BE%D0%BC%D0%BE%D1%89%D1%8C-%D1%81%D0%BA%D0%BE%D1%80%D0%B0%D1%8F-1200x545_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" y="4437113"/>
            <a:ext cx="1805291" cy="129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8946" y="4365104"/>
            <a:ext cx="89778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97099" y="5781099"/>
            <a:ext cx="89778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186181" y="2492896"/>
            <a:ext cx="6763390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З5 лет </a:t>
            </a:r>
          </a:p>
          <a:p>
            <a:pPr algn="ctr"/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 здравоохранении региона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X:\Администрация\Шагеев-ТА\больница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" b="5635"/>
          <a:stretch/>
        </p:blipFill>
        <p:spPr bwMode="auto">
          <a:xfrm>
            <a:off x="7326457" y="4432058"/>
            <a:ext cx="1748505" cy="129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65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395" y="4653136"/>
            <a:ext cx="8856984" cy="1639374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В диспансерную группу лечения бесплодия входят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пациенты которым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планирование беременности проводится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естественным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путем, а также для подготовки к Вспомогательным репродуктивным технологиям при наличии показаний </a:t>
            </a:r>
          </a:p>
          <a:p>
            <a:pPr>
              <a:buFont typeface="Wingdings" pitchFamily="2" charset="2"/>
              <a:buChar char="ü"/>
            </a:pP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2013 г в Красноярске проводится базовая программа ЭКО за счет средств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ОМС и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пациентки, состоящие на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диспансерном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учете по бесплодию с показаниями для лечения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методом ЭКО, проходят подготовку в Центре. </a:t>
            </a:r>
          </a:p>
          <a:p>
            <a:pPr>
              <a:buFont typeface="Wingdings" pitchFamily="2" charset="2"/>
              <a:buChar char="ü"/>
            </a:pP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2016 г.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выходом   приказа Министерства здравоохранения красноярского края № 147-орг. от 28.03.2016 г. об оказании медицинской помощи гражданам в связи с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бесплодием о работе комплексных услуг по диагностике бесплодия, супружеские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пары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встают на учет уже с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результатами первичного скрининга и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отбора, что сокращает сроки лечения бесплодия.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1604339"/>
              </p:ext>
            </p:extLst>
          </p:nvPr>
        </p:nvGraphicFramePr>
        <p:xfrm>
          <a:off x="251520" y="1052736"/>
          <a:ext cx="856895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>
            <a:spLocks noGrp="1"/>
          </p:cNvSpPr>
          <p:nvPr/>
        </p:nvSpPr>
        <p:spPr>
          <a:xfrm>
            <a:off x="980873" y="473488"/>
            <a:ext cx="813690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Центр охраны здоровья семьи и репродукции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0141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5516" y="980728"/>
            <a:ext cx="4320480" cy="1872208"/>
          </a:xfrm>
        </p:spPr>
        <p:txBody>
          <a:bodyPr>
            <a:normAutofit/>
          </a:bodyPr>
          <a:lstStyle/>
          <a:p>
            <a:pPr lvl="0" algn="just">
              <a:lnSpc>
                <a:spcPct val="114000"/>
              </a:lnSpc>
            </a:pP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            ЛАБОРАТОРИИ:</a:t>
            </a:r>
          </a:p>
          <a:p>
            <a:pPr marL="171450" indent="-171450" algn="l">
              <a:buFont typeface="Wingdings" pitchFamily="2" charset="2"/>
              <a:buChar char="q"/>
            </a:pPr>
            <a:r>
              <a:rPr lang="ru-RU" sz="1200" b="1" dirty="0" err="1">
                <a:solidFill>
                  <a:schemeClr val="bg2">
                    <a:lumMod val="25000"/>
                  </a:schemeClr>
                </a:solidFill>
              </a:rPr>
              <a:t>Клинико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 - диагностическая лаборатория – 1986 г.</a:t>
            </a:r>
          </a:p>
          <a:p>
            <a:pPr marL="171450" indent="-171450" algn="l">
              <a:buFont typeface="Wingdings" pitchFamily="2" charset="2"/>
              <a:buChar char="q"/>
            </a:pPr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Бактериологическая лаборатория – 1990 г. </a:t>
            </a:r>
          </a:p>
          <a:p>
            <a:pPr marL="171450" indent="-171450" algn="l">
              <a:buFont typeface="Wingdings" pitchFamily="2" charset="2"/>
              <a:buChar char="q"/>
            </a:pPr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Гормональная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- 1991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г. </a:t>
            </a:r>
          </a:p>
          <a:p>
            <a:pPr marL="171450" indent="-171450" algn="l">
              <a:buFont typeface="Wingdings" pitchFamily="2" charset="2"/>
              <a:buChar char="q"/>
            </a:pPr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Серологическая – 1993 г. </a:t>
            </a:r>
          </a:p>
          <a:p>
            <a:pPr marL="171450" indent="-171450" algn="l">
              <a:buFont typeface="Wingdings" pitchFamily="2" charset="2"/>
              <a:buChar char="q"/>
            </a:pPr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Цитологическая -  2015 г. </a:t>
            </a:r>
          </a:p>
          <a:p>
            <a:pPr marL="171450" indent="-171450" algn="l">
              <a:buFont typeface="Wingdings" pitchFamily="2" charset="2"/>
              <a:buChar char="q"/>
            </a:pPr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ПЦР лаборатория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2015г.</a:t>
            </a:r>
            <a:endParaRPr lang="ru-RU" sz="12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772765"/>
              </p:ext>
            </p:extLst>
          </p:nvPr>
        </p:nvGraphicFramePr>
        <p:xfrm>
          <a:off x="395536" y="3861048"/>
          <a:ext cx="850112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1008112"/>
                <a:gridCol w="901904"/>
                <a:gridCol w="1008112"/>
                <a:gridCol w="1008112"/>
                <a:gridCol w="864096"/>
                <a:gridCol w="792088"/>
                <a:gridCol w="830465"/>
              </a:tblGrid>
              <a:tr h="28605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Лаборатории</a:t>
                      </a:r>
                      <a:endParaRPr lang="ru-RU" sz="12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1990</a:t>
                      </a:r>
                      <a:endParaRPr lang="ru-RU" sz="14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1995</a:t>
                      </a:r>
                      <a:endParaRPr lang="ru-RU" sz="14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2000</a:t>
                      </a:r>
                      <a:endParaRPr lang="ru-RU" sz="14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2005</a:t>
                      </a:r>
                      <a:endParaRPr lang="ru-RU" sz="14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2010</a:t>
                      </a:r>
                      <a:endParaRPr lang="ru-RU" sz="14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2015</a:t>
                      </a:r>
                      <a:endParaRPr lang="ru-RU" sz="14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</a:t>
                      </a:r>
                      <a:endParaRPr lang="ru-RU" sz="14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25745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Клинико-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диагн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лаборатория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650 000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800 000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950 000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1 000000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1 000000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850 000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550 000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745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Бактериологическая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33 000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39 000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33 000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64 000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56 000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745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Гормональная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745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Серологическая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85 000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165 000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208 000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117 000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67 000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Цитологическая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38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ПЦР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745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818 000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953 000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1 167000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1 272000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1 158000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1 051000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695 000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403648" y="332656"/>
            <a:ext cx="6939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Отделение лабораторной диагностики</a:t>
            </a:r>
            <a:endParaRPr lang="ru-RU" sz="2400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9031613"/>
              </p:ext>
            </p:extLst>
          </p:nvPr>
        </p:nvGraphicFramePr>
        <p:xfrm>
          <a:off x="2123728" y="1268760"/>
          <a:ext cx="676875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0666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6540" y="1601694"/>
            <a:ext cx="8311924" cy="35554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5856175"/>
            <a:ext cx="6768752" cy="5971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ПЕРСОНИФИЦИРОВАННЫЙ     </a:t>
            </a:r>
            <a:r>
              <a:rPr lang="ru-RU" sz="2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УЧЕТ </a:t>
            </a:r>
          </a:p>
          <a:p>
            <a:pPr algn="ctr">
              <a:defRPr/>
            </a:pPr>
            <a:r>
              <a:rPr lang="ru-RU" sz="1600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н</a:t>
            </a:r>
            <a:r>
              <a:rPr lang="ru-RU" sz="16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азначение</a:t>
            </a:r>
            <a:r>
              <a:rPr lang="ru-RU" sz="1600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 расход, </a:t>
            </a:r>
            <a:r>
              <a:rPr lang="ru-RU" sz="16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списание, учет, отчетность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25602" name="Picture 11" descr="http://im7-tub-ru.yandex.net/i?id=161411072-16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539" y="5229200"/>
            <a:ext cx="1471165" cy="12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059832" y="2996952"/>
            <a:ext cx="5688632" cy="5970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ЛАБОРАТОРИИ</a:t>
            </a:r>
          </a:p>
          <a:p>
            <a:pPr algn="ctr">
              <a:defRPr/>
            </a:pPr>
            <a:r>
              <a:rPr lang="ru-RU" sz="1400" i="1" dirty="0" smtClean="0">
                <a:solidFill>
                  <a:schemeClr val="tx1"/>
                </a:solidFill>
              </a:rPr>
              <a:t>анализы, интерпретация, выдача заключений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3717032"/>
            <a:ext cx="5688632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РЕНТГЕН, УЗД</a:t>
            </a:r>
            <a:r>
              <a:rPr lang="ru-RU" sz="1600" b="1" dirty="0">
                <a:solidFill>
                  <a:schemeClr val="tx1"/>
                </a:solidFill>
              </a:rPr>
              <a:t>, ФУНКЦИОНАЛЬНАЯ </a:t>
            </a:r>
            <a:r>
              <a:rPr lang="ru-RU" sz="1600" b="1" dirty="0" smtClean="0">
                <a:solidFill>
                  <a:schemeClr val="tx1"/>
                </a:solidFill>
              </a:rPr>
              <a:t>ДИАГНОСТИКА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400" i="1" dirty="0" smtClean="0">
                <a:solidFill>
                  <a:schemeClr val="tx1"/>
                </a:solidFill>
              </a:rPr>
              <a:t>назначение</a:t>
            </a:r>
            <a:r>
              <a:rPr lang="ru-RU" sz="1400" i="1" dirty="0">
                <a:solidFill>
                  <a:schemeClr val="tx1"/>
                </a:solidFill>
              </a:rPr>
              <a:t>, проведение исследований, </a:t>
            </a:r>
            <a:r>
              <a:rPr lang="ru-RU" sz="1400" i="1" dirty="0" smtClean="0">
                <a:solidFill>
                  <a:schemeClr val="tx1"/>
                </a:solidFill>
              </a:rPr>
              <a:t>интерпретация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59832" y="2348880"/>
            <a:ext cx="5688632" cy="5811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АПТЕКА</a:t>
            </a:r>
            <a:endParaRPr lang="ru-RU" sz="1600" i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400" i="1" dirty="0" smtClean="0">
                <a:solidFill>
                  <a:schemeClr val="tx1"/>
                </a:solidFill>
              </a:rPr>
              <a:t>медикаменты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91680" y="1700808"/>
            <a:ext cx="6264696" cy="5304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ЭЛЕКТРОННАЯ   ИСТОРИЯ   БОЛЕЗНИ</a:t>
            </a:r>
          </a:p>
          <a:p>
            <a:pPr algn="ctr">
              <a:defRPr/>
            </a:pPr>
            <a:r>
              <a:rPr lang="ru-RU" sz="1400" i="1" dirty="0">
                <a:solidFill>
                  <a:schemeClr val="tx1"/>
                </a:solidFill>
              </a:rPr>
              <a:t>Приемный покой, клинические отделения</a:t>
            </a:r>
            <a:r>
              <a:rPr lang="ru-RU" sz="1400" i="1" dirty="0" smtClean="0">
                <a:solidFill>
                  <a:schemeClr val="tx1"/>
                </a:solidFill>
              </a:rPr>
              <a:t>, отдел </a:t>
            </a:r>
            <a:r>
              <a:rPr lang="ru-RU" sz="1400" i="1" dirty="0">
                <a:solidFill>
                  <a:schemeClr val="tx1"/>
                </a:solidFill>
              </a:rPr>
              <a:t>статистики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395537" y="896873"/>
            <a:ext cx="8352927" cy="685800"/>
          </a:xfrm>
          <a:prstGeom prst="downArrowCallout">
            <a:avLst>
              <a:gd name="adj1" fmla="val 25000"/>
              <a:gd name="adj2" fmla="val 318023"/>
              <a:gd name="adj3" fmla="val 25000"/>
              <a:gd name="adj4" fmla="val 6497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МИС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qMS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2013г.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5618" name="Прямоугольник 5"/>
          <p:cNvSpPr>
            <a:spLocks noChangeArrowheads="1"/>
          </p:cNvSpPr>
          <p:nvPr/>
        </p:nvSpPr>
        <p:spPr bwMode="auto">
          <a:xfrm>
            <a:off x="1198445" y="260648"/>
            <a:ext cx="74108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МЕДИЦИНСКАЯ ИНФОРМАЦИОННАЯ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СИСТЕМА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79712" y="5229199"/>
            <a:ext cx="6768752" cy="5040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ФОРМИРОВАНИЕ И ПЕРЕДАЧА РЕЕСТРОВ К ОПЛАТЕ </a:t>
            </a:r>
            <a:r>
              <a:rPr lang="ru-RU" sz="1400" i="1" dirty="0" smtClean="0">
                <a:solidFill>
                  <a:schemeClr val="tx1"/>
                </a:solidFill>
              </a:rPr>
              <a:t>(</a:t>
            </a:r>
            <a:r>
              <a:rPr lang="en-US" sz="1400" i="1" dirty="0" smtClean="0">
                <a:solidFill>
                  <a:schemeClr val="tx1"/>
                </a:solidFill>
              </a:rPr>
              <a:t>on-line</a:t>
            </a:r>
            <a:r>
              <a:rPr lang="ru-RU" sz="1400" i="1" dirty="0" smtClean="0">
                <a:solidFill>
                  <a:schemeClr val="tx1"/>
                </a:solidFill>
              </a:rPr>
              <a:t>)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59832" y="4491493"/>
            <a:ext cx="5698138" cy="5851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ОПЕРАЦИОННЫЙ БЛОК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400" i="1" dirty="0" smtClean="0">
                <a:solidFill>
                  <a:schemeClr val="tx1"/>
                </a:solidFill>
              </a:rPr>
              <a:t>Расходные материалы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4833" y="2348880"/>
            <a:ext cx="2013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Основные задачи: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814" y="2852936"/>
            <a:ext cx="27380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q"/>
            </a:pPr>
            <a:r>
              <a:rPr lang="ru-RU" sz="1200" dirty="0" smtClean="0"/>
              <a:t>полнота </a:t>
            </a:r>
            <a:r>
              <a:rPr lang="ru-RU" sz="1200" dirty="0"/>
              <a:t>данных </a:t>
            </a:r>
            <a:r>
              <a:rPr lang="ru-RU" sz="1200" dirty="0" smtClean="0"/>
              <a:t>о  пациенте</a:t>
            </a:r>
            <a:endParaRPr lang="ru-RU" sz="1200" dirty="0"/>
          </a:p>
          <a:p>
            <a:pPr marL="171450" indent="-171450">
              <a:buFont typeface="Wingdings" pitchFamily="2" charset="2"/>
              <a:buChar char="q"/>
            </a:pPr>
            <a:r>
              <a:rPr lang="ru-RU" sz="1200" dirty="0"/>
              <a:t>о</a:t>
            </a:r>
            <a:r>
              <a:rPr lang="ru-RU" sz="1200" dirty="0" smtClean="0"/>
              <a:t>перативный доступ к информации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ru-RU" sz="1200" dirty="0" smtClean="0"/>
              <a:t>неизменность   записей</a:t>
            </a:r>
            <a:endParaRPr lang="ru-RU" sz="1200" dirty="0"/>
          </a:p>
          <a:p>
            <a:pPr marL="171450" indent="-171450">
              <a:buFont typeface="Wingdings" pitchFamily="2" charset="2"/>
              <a:buChar char="q"/>
            </a:pPr>
            <a:r>
              <a:rPr lang="ru-RU" sz="1200" dirty="0"/>
              <a:t>в</a:t>
            </a:r>
            <a:r>
              <a:rPr lang="ru-RU" sz="1200" dirty="0" smtClean="0"/>
              <a:t>озможность удаленного </a:t>
            </a:r>
            <a:r>
              <a:rPr lang="ru-RU" sz="1200" dirty="0"/>
              <a:t>доступа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ru-RU" sz="1200" dirty="0" smtClean="0"/>
              <a:t>формирование сводок и отчетов</a:t>
            </a:r>
            <a:endParaRPr lang="ru-RU" sz="1200" dirty="0"/>
          </a:p>
          <a:p>
            <a:pPr marL="171450" indent="-171450">
              <a:buFont typeface="Wingdings" pitchFamily="2" charset="2"/>
              <a:buChar char="q"/>
            </a:pPr>
            <a:r>
              <a:rPr lang="ru-RU" sz="1200" dirty="0"/>
              <a:t>в</a:t>
            </a:r>
            <a:r>
              <a:rPr lang="ru-RU" sz="1200" dirty="0" smtClean="0"/>
              <a:t>озможность экспертизы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ru-RU" sz="1200" dirty="0"/>
              <a:t>п</a:t>
            </a:r>
            <a:r>
              <a:rPr lang="ru-RU" sz="1200" dirty="0" smtClean="0"/>
              <a:t>ерсонифицированный учет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ru-RU" sz="1200" dirty="0"/>
              <a:t>з</a:t>
            </a:r>
            <a:r>
              <a:rPr lang="ru-RU" sz="1200" dirty="0" smtClean="0"/>
              <a:t>атраты на пациента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6631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56577"/>
            <a:ext cx="1997968" cy="269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958376" y="125580"/>
            <a:ext cx="74108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Служба контроля качества </a:t>
            </a:r>
          </a:p>
          <a:p>
            <a:pPr algn="ctr"/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медицинской помощи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1785256" y="1236808"/>
            <a:ext cx="7251239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912813" indent="-285750" algn="just">
              <a:buClr>
                <a:srgbClr val="0070C0"/>
              </a:buClr>
              <a:buFont typeface="Wingdings" pitchFamily="2" charset="2"/>
              <a:buChar char="q"/>
            </a:pPr>
            <a:r>
              <a:rPr lang="ru-RU" alt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1990 год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основан отдел клинической фармакологии и экспертизы качества медицинской 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помощи.</a:t>
            </a:r>
          </a:p>
          <a:p>
            <a:pPr marL="912813" indent="-285750" algn="just">
              <a:buClr>
                <a:srgbClr val="0070C0"/>
              </a:buClr>
              <a:buFont typeface="Wingdings" pitchFamily="2" charset="2"/>
              <a:buChar char="q"/>
            </a:pPr>
            <a:r>
              <a:rPr lang="ru-RU" alt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2008 год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введена должность заместителя главного врача по клинико-экспертной 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работе. </a:t>
            </a:r>
          </a:p>
          <a:p>
            <a:pPr marL="912813" indent="-285750" algn="just">
              <a:buClr>
                <a:srgbClr val="0070C0"/>
              </a:buClr>
              <a:buFont typeface="Wingdings" pitchFamily="2" charset="2"/>
              <a:buChar char="q"/>
            </a:pPr>
            <a:r>
              <a:rPr lang="ru-RU" alt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штат приняты 2 менеджера 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внедрения системы менеджмента качества в КМКБ №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</a:t>
            </a:r>
          </a:p>
          <a:p>
            <a:pPr marL="911225" indent="-285750" algn="just">
              <a:buClr>
                <a:srgbClr val="0070C0"/>
              </a:buClr>
              <a:buFont typeface="Wingdings" pitchFamily="2" charset="2"/>
              <a:buChar char="q"/>
            </a:pPr>
            <a:r>
              <a:rPr lang="ru-RU" alt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штатном расписании выделен отдел системы менеджмента качества.</a:t>
            </a:r>
            <a:endParaRPr lang="ru-RU" alt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8376" y="3869394"/>
            <a:ext cx="69703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2813" indent="-285750">
              <a:buClr>
                <a:srgbClr val="0070C0"/>
              </a:buClr>
              <a:buFont typeface="Wingdings" pitchFamily="2" charset="2"/>
              <a:buChar char="§"/>
            </a:pPr>
            <a:r>
              <a:rPr lang="ru-RU" alt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Стандартизация процессов оказания медицинской помощи;</a:t>
            </a:r>
          </a:p>
          <a:p>
            <a:pPr marL="912813" indent="-285750">
              <a:buClr>
                <a:srgbClr val="0070C0"/>
              </a:buClr>
              <a:buFont typeface="Wingdings" pitchFamily="2" charset="2"/>
              <a:buChar char="§"/>
            </a:pPr>
            <a:r>
              <a:rPr lang="ru-RU" alt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вовлеченности и обучение </a:t>
            </a:r>
            <a:r>
              <a:rPr lang="ru-RU" alt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 </a:t>
            </a:r>
            <a:r>
              <a:rPr lang="ru-RU" alt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персонала;</a:t>
            </a:r>
          </a:p>
          <a:p>
            <a:pPr marL="912813" indent="-285750">
              <a:buClr>
                <a:srgbClr val="0070C0"/>
              </a:buClr>
              <a:buFont typeface="Wingdings" pitchFamily="2" charset="2"/>
              <a:buChar char="§"/>
            </a:pPr>
            <a:r>
              <a:rPr lang="ru-RU" alt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внутренних аудитов и анализ статических данных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72742" y="5285102"/>
            <a:ext cx="60703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>
              <a:buClr>
                <a:srgbClr val="0070C0"/>
              </a:buClr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ВЫХОД на сертификационный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аудит Росздравнадзора</a:t>
            </a:r>
            <a:endParaRPr lang="ru-RU" b="1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2" name="Picture 11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825" y="3691650"/>
            <a:ext cx="79533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ÐÐ°ÑÑÐ¸Ð½ÐºÐ¸ Ð¿Ð¾ Ð·Ð°Ð¿ÑÐ¾ÑÑ ÑÐ¾ÑÐ·Ð´ÑÐ°Ð²Ð½Ð°Ð´Ð·Ð¾Ñ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254" y="4404323"/>
            <a:ext cx="5207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Переводика - Сертификация ISO 14001 - стандарт экологической безопасност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3148" y="5192216"/>
            <a:ext cx="672691" cy="592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5" name="Picture 9" descr="Картинки по запросу стандарты jc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17473" y="5949280"/>
            <a:ext cx="524042" cy="617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Выгнутая влево стрелка 5"/>
          <p:cNvSpPr/>
          <p:nvPr/>
        </p:nvSpPr>
        <p:spPr>
          <a:xfrm>
            <a:off x="539553" y="3885252"/>
            <a:ext cx="907766" cy="815139"/>
          </a:xfrm>
          <a:prstGeom prst="curv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>
            <a:off x="539553" y="4826763"/>
            <a:ext cx="907766" cy="957720"/>
          </a:xfrm>
          <a:prstGeom prst="curvedRightArrow">
            <a:avLst>
              <a:gd name="adj1" fmla="val 25000"/>
              <a:gd name="adj2" fmla="val 52751"/>
              <a:gd name="adj3" fmla="val 25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планы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10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Показатели качества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(осложнения оперативных вмешательств)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2858215"/>
              </p:ext>
            </p:extLst>
          </p:nvPr>
        </p:nvGraphicFramePr>
        <p:xfrm>
          <a:off x="179512" y="1484784"/>
          <a:ext cx="885698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675549" y="5589240"/>
            <a:ext cx="3727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удельный вес осложнений 0,7-1,4% 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037227" y="5000138"/>
            <a:ext cx="1254853" cy="57606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269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58" y="5445224"/>
            <a:ext cx="1627994" cy="130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kopytina-ov\Desktop\АХО до 2015 года\ФОТО, КАРТИНКИ\ФОТО\регистратура\PICT28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436764"/>
            <a:ext cx="1656184" cy="133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opytina-ov\Desktop\Фотографии\DSC_202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5" b="9769"/>
          <a:stretch/>
        </p:blipFill>
        <p:spPr bwMode="auto">
          <a:xfrm>
            <a:off x="5655690" y="5443101"/>
            <a:ext cx="1548172" cy="130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792" y="5452354"/>
            <a:ext cx="1656184" cy="130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C:\Documents and Settings\Kopitina\Рабочий стол\Химин А.Е\Лифты\ФОТО\DSC_02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4221088"/>
            <a:ext cx="1622579" cy="111421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лагоустройство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7" name="Picture 3" descr="X:\Администрация\Шагеев-ТА\IMG_20190802_14105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" b="12971"/>
          <a:stretch/>
        </p:blipFill>
        <p:spPr bwMode="auto">
          <a:xfrm>
            <a:off x="332176" y="5445224"/>
            <a:ext cx="1828390" cy="132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8461" y="727866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Целевые Программы: </a:t>
            </a:r>
            <a:endParaRPr lang="ru-RU" sz="1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2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«Обеспечение безопасности жизнедеятельности</a:t>
            </a:r>
            <a:r>
              <a:rPr lang="ru-RU" sz="1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муниципальных учреждений социальной сферы г. Красноярска»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2012-2014 годы были отремонтированы окна, лестничные пролеты, система отопления, санузлы, прилегающая территория, кровля зданий, поликлиника, серверная  на общую сумму – 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31 352 147,89 рублей.</a:t>
            </a: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2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«Устранение предписаний надзорных органов»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рамках проведения противопожарных мероприятий установлена пожарная сигнализация во всех корпусах больницы и в серверной на общую сумму – 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4 209 464,39 рублей.</a:t>
            </a: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2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«Устранение предписаний надзорных органов»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устранение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нарушений, выявленных 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Роспотребнадзором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ремонт помещений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пищеблока и режимных кабинетов,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замена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окон и дверей на общую сумму – 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16 248 159, 65 рублей.</a:t>
            </a: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2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«Устранение предписаний надзорных органов»</a:t>
            </a:r>
            <a:r>
              <a:rPr lang="ru-RU" sz="1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устранение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нарушений, выявленных 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Ростехнадзором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установлена дизель-генераторная установка на общую сумму – 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11 000 000 рублей.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2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«Модернизация здравоохранения Красноярского края на 2011-2012 годы»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ремонт помещений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отделений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круглосуточного и дневного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стационара на общую сумму – 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25 077 668, 66 рублей.</a:t>
            </a: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«Доступная среда»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замена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больничных лифтов в 1, 2, 3 корпусах, поручни в хирургии, обустройство санитарных узлов для инвалидов, установлено специализированное оборудование на общую сумму – 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11 788 500,00 рублей.</a:t>
            </a:r>
          </a:p>
          <a:p>
            <a:pPr marL="457200" indent="-457200" algn="just">
              <a:buFont typeface="Arial" pitchFamily="34" charset="0"/>
              <a:buAutoNum type="arabicPeriod"/>
            </a:pPr>
            <a:r>
              <a:rPr lang="ru-RU" sz="1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Платные медицинские услуги КГБУЗ «КМКБ №4»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отремонтированы помещения: отделения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аптеки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палат интенсивной терапии урологии, отделения хирургии, участка отходов класса Б на общую сумму - 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19 456 978,38 рублей.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Асфальт возле первого корпуса 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500 тыс. </a:t>
            </a:r>
          </a:p>
          <a:p>
            <a:pPr marL="457200" indent="-457200" algn="just">
              <a:buFont typeface="Arial" pitchFamily="34" charset="0"/>
              <a:buAutoNum type="arabicPeriod"/>
            </a:pPr>
            <a:r>
              <a:rPr lang="ru-RU" sz="1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Городской конкурс «Благоустройство города Красноярска»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установлена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стела и смонтированы световые фасадные вывески на общую сумму - 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54 тыс. 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рублей.    </a:t>
            </a:r>
          </a:p>
          <a:p>
            <a:pPr algn="just"/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ИТОГО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107 млн. руб. за 14 лет</a:t>
            </a:r>
          </a:p>
        </p:txBody>
      </p:sp>
      <p:pic>
        <p:nvPicPr>
          <p:cNvPr id="1028" name="Picture 4" descr="X:\Администрация\Шагеев-ТА\От Лили\фото Шагееву\photo_2021-10-05_11-45-54 (2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493" y="1982284"/>
            <a:ext cx="1656184" cy="102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X:\Администрация\Шагеев-ТА\От Лили\фото Шагееву\photo_2021-10-05_11-45-57 (4)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6"/>
          <a:stretch/>
        </p:blipFill>
        <p:spPr bwMode="auto">
          <a:xfrm>
            <a:off x="7231610" y="727866"/>
            <a:ext cx="1660870" cy="115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kmkb4.ru/upload/iblock/252/252703c85c548dc5c1fd2dfca766a48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5" y="3082356"/>
            <a:ext cx="1639381" cy="107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060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avatars.mds.yandex.net/get-altay/223006/2a0000015b16afde76c534a9dbd810792e7e/X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576" y="5340697"/>
            <a:ext cx="1836214" cy="138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newsprom.ru/i/n/805/224805/tn_224805_b75cc17c71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576" y="3861048"/>
            <a:ext cx="1853443" cy="131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Централизованная служба транспортировки пациентов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609" y="2390877"/>
            <a:ext cx="1827580" cy="132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41188" y="1345308"/>
            <a:ext cx="64807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buFont typeface="Wingdings" pitchFamily="2" charset="2"/>
              <a:buChar char="q"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штатного расписания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младшему медицинскому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персоналу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дезинфицирующих средств и потребления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воды.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Высокое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уборки за наименьшее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время.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ухода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пациентами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отделениях.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Исчезновение жалоб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 на качество уборки и чистоты в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больнице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Documents and Settings\Kopitina\Рабочий стол\4934307b3330ca7d6261aac9f0bef44a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2" t="3666" r="3312" b="9921"/>
          <a:stretch/>
        </p:blipFill>
        <p:spPr bwMode="auto">
          <a:xfrm>
            <a:off x="7092279" y="947964"/>
            <a:ext cx="1814587" cy="1256900"/>
          </a:xfrm>
          <a:prstGeom prst="rect">
            <a:avLst/>
          </a:prstGeom>
          <a:ln>
            <a:solidFill>
              <a:srgbClr val="0070C0"/>
            </a:solidFill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65242" y="86119"/>
            <a:ext cx="6984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Бережливые технологии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764704"/>
            <a:ext cx="6086098" cy="5569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ЦЕНТРАЛИЗОВАННАЯ СЛУЖБА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УБОРКИ 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2017г.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8219" y="2390877"/>
            <a:ext cx="6352170" cy="5958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ЦЕНТРАЛИЗОВАННАЯ СЛУЖБА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ТРАНСПОРТИРОВКИ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2017г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6317" y="2988422"/>
            <a:ext cx="60846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Профессиональный подготовленный персонал.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Качественный уход за пациентами.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Исчезновение неблагоприятных событий.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Снижение нагрузки на младший мед. персонал - освобожден от транспортировки.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42708" y="3813812"/>
            <a:ext cx="6505310" cy="5569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УТИЛИЗАЦИЯ ОТХОДОВ 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2015 г.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4415915"/>
            <a:ext cx="6246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Сокращение расходов при работе с отходами класса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и Б. (с 2 млн. до 800 тыс.)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Сокращение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счет уменьшения количества мусорных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контейнеров.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Дополнительный доход за счет сдачи отходов на переработку -100 тыс. рублей в год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71600" y="5062247"/>
            <a:ext cx="6534472" cy="5569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АУТСОСРСИНГ ПРЯМОГО И ФАСОННОГО БЕЛЬЯ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91680" y="5619147"/>
            <a:ext cx="51674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itchFamily="2" charset="2"/>
              <a:buChar char="q"/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Высокое качество белья (отсутствие износа). </a:t>
            </a:r>
            <a:endParaRPr lang="ru-RU" sz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q"/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Постоянное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(чистого целого белья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q"/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нижение нагрузки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младший мед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персонал.</a:t>
            </a:r>
            <a:endParaRPr lang="ru-RU" sz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q"/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Удовлетворенность операционных бригад.</a:t>
            </a:r>
            <a:endParaRPr lang="ru-RU" sz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q"/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довлетворенность пациентов.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57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0811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Кадры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3855982"/>
              </p:ext>
            </p:extLst>
          </p:nvPr>
        </p:nvGraphicFramePr>
        <p:xfrm>
          <a:off x="251520" y="980728"/>
          <a:ext cx="864096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27583" y="4365104"/>
            <a:ext cx="794423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успешной работы коллектива в больнице разработаны и функционируют кадровые программы: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адаптации новых  работников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наставничества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 обучения персонала в организации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по социально – психологическому управлению персоналом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Ротация врачебного персонала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кадрового резерва</a:t>
            </a:r>
          </a:p>
        </p:txBody>
      </p:sp>
    </p:spTree>
    <p:extLst>
      <p:ext uri="{BB962C8B-B14F-4D97-AF65-F5344CB8AC3E}">
        <p14:creationId xmlns:p14="http://schemas.microsoft.com/office/powerpoint/2010/main" val="342778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rxip.com/resize/object_detail/06cf/pos/posledniy-den-r_dizayn-in_6c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27" y="3539552"/>
            <a:ext cx="192021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948" y="764704"/>
            <a:ext cx="8229600" cy="43691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Каналы взаимодействия с пациентами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070" y="1484784"/>
            <a:ext cx="8315779" cy="2381047"/>
          </a:xfrm>
        </p:spPr>
        <p:txBody>
          <a:bodyPr>
            <a:normAutofit/>
          </a:bodyPr>
          <a:lstStyle/>
          <a:p>
            <a:pPr algn="just"/>
            <a:r>
              <a:rPr lang="ru-RU" sz="24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1986 год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«Книга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жалоб и предложений» 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2012 год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страница учреждения на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Flamp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u="sng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 год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Анкетирование пациентов</a:t>
            </a:r>
          </a:p>
          <a:p>
            <a:r>
              <a:rPr lang="ru-RU" sz="24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год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истема ответов на каждое сообщение.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3933056"/>
            <a:ext cx="5328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сайт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больницы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kmkb4.ru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официальный аккаунт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сети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Instagram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 год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официальная группа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страница в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Facebook.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28382" y="260648"/>
            <a:ext cx="4530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Ориентация на пациента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251520" y="3933056"/>
            <a:ext cx="1584176" cy="1216152"/>
          </a:xfrm>
          <a:prstGeom prst="curv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  </a:t>
            </a:r>
            <a:endParaRPr lang="ru-RU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32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268760"/>
            <a:ext cx="5385792" cy="576064"/>
          </a:xfrm>
        </p:spPr>
        <p:txBody>
          <a:bodyPr>
            <a:normAutofit/>
          </a:bodyPr>
          <a:lstStyle/>
          <a:p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Независимая оценка  качества (НОК)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1505803"/>
              </p:ext>
            </p:extLst>
          </p:nvPr>
        </p:nvGraphicFramePr>
        <p:xfrm>
          <a:off x="3275856" y="1700808"/>
          <a:ext cx="5581128" cy="2556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5389293"/>
              </p:ext>
            </p:extLst>
          </p:nvPr>
        </p:nvGraphicFramePr>
        <p:xfrm>
          <a:off x="-252536" y="4365104"/>
          <a:ext cx="9396536" cy="2584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699792" y="4437111"/>
            <a:ext cx="35253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Удовлетворенность пациентов %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88640"/>
            <a:ext cx="7556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Ориентация на пациента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8405" y="650305"/>
            <a:ext cx="3129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Работа с мнением пациентов</a:t>
            </a:r>
            <a:endParaRPr lang="ru-RU" dirty="0"/>
          </a:p>
        </p:txBody>
      </p:sp>
      <p:pic>
        <p:nvPicPr>
          <p:cNvPr id="1028" name="Picture 4" descr="https://i.ytimg.com/vi/9z6YIiIBpRY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2344897" cy="163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23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048" y="76210"/>
            <a:ext cx="5031904" cy="54029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история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4826" y="692696"/>
            <a:ext cx="877774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Сегодня КГБУЗ «КМКБ №4» - известная в Красноярском крае клиническая больница.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Спрос на современную</a:t>
            </a:r>
            <a:r>
              <a:rPr kumimoji="0" lang="ru-RU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качественную медицинскую помощь </a:t>
            </a:r>
            <a:r>
              <a:rPr lang="ru-RU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диктует о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необходимости подготовки</a:t>
            </a:r>
            <a:r>
              <a:rPr kumimoji="0" lang="ru-RU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квалифицированных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кадров, мы регулярно пополняем штат молодыми специалистами, как собственной больницы, так и других клиник города и края.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1" b="17451"/>
          <a:stretch/>
        </p:blipFill>
        <p:spPr bwMode="auto">
          <a:xfrm>
            <a:off x="0" y="1340769"/>
            <a:ext cx="9144000" cy="3456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Выноска со стрелкой вправо 5"/>
          <p:cNvSpPr/>
          <p:nvPr/>
        </p:nvSpPr>
        <p:spPr>
          <a:xfrm>
            <a:off x="148134" y="4797151"/>
            <a:ext cx="936103" cy="1837796"/>
          </a:xfrm>
          <a:prstGeom prst="rightArrowCallout">
            <a:avLst>
              <a:gd name="adj1" fmla="val 22802"/>
              <a:gd name="adj2" fmla="val 68956"/>
              <a:gd name="adj3" fmla="val 11813"/>
              <a:gd name="adj4" fmla="val 8036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1970-1980г. 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роддом,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к которому позже присоединилась гинекология на 70 коек. </a:t>
            </a:r>
          </a:p>
        </p:txBody>
      </p:sp>
      <p:sp>
        <p:nvSpPr>
          <p:cNvPr id="11" name="Выноска со стрелкой вправо 10"/>
          <p:cNvSpPr/>
          <p:nvPr/>
        </p:nvSpPr>
        <p:spPr>
          <a:xfrm>
            <a:off x="1119142" y="4797151"/>
            <a:ext cx="1004586" cy="1837795"/>
          </a:xfrm>
          <a:prstGeom prst="rightArrowCallout">
            <a:avLst>
              <a:gd name="adj1" fmla="val 22802"/>
              <a:gd name="adj2" fmla="val 68956"/>
              <a:gd name="adj3" fmla="val 11813"/>
              <a:gd name="adj4" fmla="val 8036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1986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г.  открытие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первых корпусов  на улице Кутузова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Городской больнице №4. 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носка со стрелкой вправо 11"/>
          <p:cNvSpPr/>
          <p:nvPr/>
        </p:nvSpPr>
        <p:spPr>
          <a:xfrm>
            <a:off x="2163984" y="4539180"/>
            <a:ext cx="1728192" cy="2105678"/>
          </a:xfrm>
          <a:prstGeom prst="rightArrowCallout">
            <a:avLst>
              <a:gd name="adj1" fmla="val 22802"/>
              <a:gd name="adj2" fmla="val 68956"/>
              <a:gd name="adj3" fmla="val 11813"/>
              <a:gd name="adj4" fmla="val 8559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1987-1989 г. 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открытие больничного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комплекса, с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созданием специализированных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клинических отделений,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для лечении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болезней репродуктивной системы с целью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улучшения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репродуктивного здоровья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жителей нашего региона.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ыноска со стрелкой вправо 12"/>
          <p:cNvSpPr/>
          <p:nvPr/>
        </p:nvSpPr>
        <p:spPr>
          <a:xfrm>
            <a:off x="3929779" y="4529269"/>
            <a:ext cx="1025939" cy="2114140"/>
          </a:xfrm>
          <a:prstGeom prst="rightArrowCallout">
            <a:avLst>
              <a:gd name="adj1" fmla="val 22802"/>
              <a:gd name="adj2" fmla="val 68956"/>
              <a:gd name="adj3" fmla="val 11813"/>
              <a:gd name="adj4" fmla="val 8036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2010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решением главного управления здравоохранения присвоен статус клинической больницы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Куб 13"/>
          <p:cNvSpPr/>
          <p:nvPr/>
        </p:nvSpPr>
        <p:spPr>
          <a:xfrm>
            <a:off x="5757504" y="3754627"/>
            <a:ext cx="3271766" cy="2880320"/>
          </a:xfrm>
          <a:prstGeom prst="cube">
            <a:avLst>
              <a:gd name="adj" fmla="val 517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Сегодня больница является основной клиникой, где более 80% пациенток города и края получают специализированную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гинекологическую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помощь при плановой и ургентной патологии,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коррекции функций репродуктивной системы и сохранению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беременности.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 интересах г. Красноярска для жителей правобережья в больнице были открыты отделения урологии и хирургии, которые позволяют сегодня обеспечить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ургентной оперативной помощью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 применением современных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технологий жителей города и края.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Наряду с лечебной работой проводится научно-исследовательская и педагогическая работа, т.к. больница является базой клинических кафедр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им. В.Ф.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: акушерства и гинекологии, урологии, хирургии,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анест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реанимации.</a:t>
            </a:r>
          </a:p>
        </p:txBody>
      </p:sp>
      <p:sp>
        <p:nvSpPr>
          <p:cNvPr id="15" name="Выноска со стрелкой вправо 14"/>
          <p:cNvSpPr/>
          <p:nvPr/>
        </p:nvSpPr>
        <p:spPr>
          <a:xfrm>
            <a:off x="4955656" y="4529269"/>
            <a:ext cx="801848" cy="2115589"/>
          </a:xfrm>
          <a:prstGeom prst="rightArrowCallout">
            <a:avLst>
              <a:gd name="adj1" fmla="val 22802"/>
              <a:gd name="adj2" fmla="val 68956"/>
              <a:gd name="adj3" fmla="val 11813"/>
              <a:gd name="adj4" fmla="val 8036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2012-2014 г. модернизация больницы. Обновление матер-технической  базы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11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73616" cy="360040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Основные мероприятия повышения эффективности</a:t>
            </a:r>
            <a:b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ru-RU" sz="1300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677475"/>
              </p:ext>
            </p:extLst>
          </p:nvPr>
        </p:nvGraphicFramePr>
        <p:xfrm>
          <a:off x="107504" y="764704"/>
          <a:ext cx="8928991" cy="6023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9"/>
                <a:gridCol w="3096343"/>
                <a:gridCol w="3240359"/>
              </a:tblGrid>
              <a:tr h="248379">
                <a:tc>
                  <a:txBody>
                    <a:bodyPr/>
                    <a:lstStyle/>
                    <a:p>
                      <a:pPr algn="ctr">
                        <a:lnSpc>
                          <a:spcPts val="173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ЛЕЧЕБНЫЕ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55" marR="38155" marT="19078" marB="19078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ОРГАНИЗАЦИОННЫЕ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55" marR="38155" marT="19078" marB="19078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ШТАТНЫЕ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55" marR="38155" marT="19078" marB="19078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5513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доведения уровня эндоскопии  до 70% все профили </a:t>
                      </a:r>
                      <a:r>
                        <a:rPr lang="ru-RU" sz="1000" kern="1200" baseline="0" dirty="0" smtClean="0">
                          <a:effectLst/>
                        </a:rPr>
                        <a:t> </a:t>
                      </a:r>
                      <a:r>
                        <a:rPr lang="ru-RU" sz="1000" kern="1200" dirty="0" smtClean="0">
                          <a:effectLst/>
                        </a:rPr>
                        <a:t>97% ургентной гинекологии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55" marR="38155" marT="19078" marB="1907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уменьшение средней длительности лечения с 7,1 до 5,6 к/д  (5 лет).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55" marR="38155" marT="19078" marB="1907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внедрение наставничества для быстрого обучения, контроля и адаптации молодых специалистов при их удельном весе 55%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55" marR="38155" marT="19078" marB="19078"/>
                </a:tc>
              </a:tr>
              <a:tr h="6221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освоение сложных эндоскопических </a:t>
                      </a:r>
                      <a:r>
                        <a:rPr lang="ru-RU" sz="1000" kern="1200" dirty="0" smtClean="0">
                          <a:effectLst/>
                        </a:rPr>
                        <a:t>операции</a:t>
                      </a:r>
                      <a:r>
                        <a:rPr lang="ru-RU" sz="1000" kern="1200" baseline="0" dirty="0" smtClean="0">
                          <a:effectLst/>
                        </a:rPr>
                        <a:t> внедрение ВМП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55" marR="38155" marT="19078" marB="1907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сокращение очереди на плановое оперативное лечение за счет увеличения операционных дней,  госпитализация в воскресенье на план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55" marR="38155" marT="19078" marB="1907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оптимизация младшего медицинского персонала в 2017 году 114,5 ставок </a:t>
                      </a:r>
                      <a:r>
                        <a:rPr lang="ru-RU" sz="1000" kern="1200" dirty="0" smtClean="0">
                          <a:effectLst/>
                        </a:rPr>
                        <a:t>санитаров (без мед.</a:t>
                      </a:r>
                      <a:r>
                        <a:rPr lang="ru-RU" sz="1000" kern="1200" baseline="0" dirty="0" smtClean="0">
                          <a:effectLst/>
                        </a:rPr>
                        <a:t> </a:t>
                      </a:r>
                      <a:r>
                        <a:rPr lang="ru-RU" sz="1000" kern="1200" dirty="0" smtClean="0">
                          <a:effectLst/>
                        </a:rPr>
                        <a:t>образования) </a:t>
                      </a:r>
                      <a:r>
                        <a:rPr lang="ru-RU" sz="1000" kern="1200" dirty="0">
                          <a:effectLst/>
                        </a:rPr>
                        <a:t>переведены в </a:t>
                      </a:r>
                      <a:r>
                        <a:rPr lang="ru-RU" sz="1000" kern="1200" dirty="0" smtClean="0">
                          <a:effectLst/>
                        </a:rPr>
                        <a:t>немедицинский персонал</a:t>
                      </a:r>
                      <a:r>
                        <a:rPr lang="ru-RU" sz="1000" kern="1200" dirty="0">
                          <a:effectLst/>
                        </a:rPr>
                        <a:t>. 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55" marR="38155" marT="19078" marB="19078"/>
                </a:tc>
              </a:tr>
              <a:tr h="6764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Внедрение оперативной помощи в дневном стационаре  - </a:t>
                      </a:r>
                      <a:r>
                        <a:rPr lang="ru-RU" sz="1000" kern="1200" dirty="0" err="1">
                          <a:effectLst/>
                        </a:rPr>
                        <a:t>гистероскопии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55" marR="38155" marT="19078" marB="1907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effectLst/>
                        </a:rPr>
                        <a:t>Электронная очередь для плановой</a:t>
                      </a:r>
                      <a:r>
                        <a:rPr lang="ru-RU" sz="1000" kern="1200" baseline="0" dirty="0" smtClean="0">
                          <a:effectLst/>
                        </a:rPr>
                        <a:t> госпитализации</a:t>
                      </a:r>
                      <a:r>
                        <a:rPr lang="ru-RU" sz="1000" kern="1200" dirty="0" smtClean="0">
                          <a:effectLst/>
                        </a:rPr>
                        <a:t>– уменьшение времени нахождения пациентов в приемном отделении, сокращение сроков ожидания госпитализации снижение количества жалоб.</a:t>
                      </a:r>
                      <a:endParaRPr lang="ru-RU" sz="10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55" marR="38155" marT="19078" marB="1907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effectLst/>
                        </a:rPr>
                        <a:t>Введение должностей медицинских регистраторов  и </a:t>
                      </a:r>
                      <a:r>
                        <a:rPr lang="ru-RU" sz="1000" kern="1200" dirty="0" err="1" smtClean="0">
                          <a:effectLst/>
                        </a:rPr>
                        <a:t>операторыв</a:t>
                      </a:r>
                      <a:r>
                        <a:rPr lang="ru-RU" sz="1000" kern="1200" baseline="0" dirty="0" smtClean="0">
                          <a:effectLst/>
                        </a:rPr>
                        <a:t> </a:t>
                      </a:r>
                      <a:r>
                        <a:rPr lang="ru-RU" sz="1000" kern="1200" dirty="0" smtClean="0">
                          <a:effectLst/>
                        </a:rPr>
                        <a:t>ЭВМ  - удалось оптимизировать штатную численность среднего мед персонала на -34,5 ст.</a:t>
                      </a:r>
                      <a:endParaRPr lang="ru-RU" sz="10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55" marR="38155" marT="19078" marB="19078"/>
                </a:tc>
              </a:tr>
              <a:tr h="6289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использование </a:t>
                      </a:r>
                      <a:r>
                        <a:rPr lang="ru-RU" sz="1000" kern="1200" dirty="0" smtClean="0">
                          <a:effectLst/>
                        </a:rPr>
                        <a:t>современных</a:t>
                      </a:r>
                      <a:r>
                        <a:rPr lang="ru-RU" sz="1000" kern="1200" baseline="0" dirty="0" smtClean="0">
                          <a:effectLst/>
                        </a:rPr>
                        <a:t> </a:t>
                      </a:r>
                      <a:r>
                        <a:rPr lang="ru-RU" sz="1000" kern="1200" dirty="0" err="1" smtClean="0">
                          <a:effectLst/>
                        </a:rPr>
                        <a:t>анестезиологич</a:t>
                      </a:r>
                      <a:r>
                        <a:rPr lang="ru-RU" sz="1000" kern="1200" baseline="0" dirty="0" smtClean="0">
                          <a:effectLst/>
                        </a:rPr>
                        <a:t> технологий</a:t>
                      </a:r>
                      <a:r>
                        <a:rPr lang="ru-RU" sz="1000" kern="1200" dirty="0" smtClean="0">
                          <a:effectLst/>
                        </a:rPr>
                        <a:t> </a:t>
                      </a:r>
                      <a:r>
                        <a:rPr lang="ru-RU" sz="1000" kern="1200" dirty="0" err="1">
                          <a:effectLst/>
                        </a:rPr>
                        <a:t>ларингеально</a:t>
                      </a:r>
                      <a:r>
                        <a:rPr lang="ru-RU" sz="1000" kern="1200" dirty="0">
                          <a:effectLst/>
                        </a:rPr>
                        <a:t>-масочного наркоза с применением </a:t>
                      </a:r>
                      <a:r>
                        <a:rPr lang="ru-RU" sz="1000" kern="1200" dirty="0" err="1">
                          <a:effectLst/>
                        </a:rPr>
                        <a:t>севорана</a:t>
                      </a:r>
                      <a:r>
                        <a:rPr lang="ru-RU" sz="1000" kern="1200" dirty="0">
                          <a:effectLst/>
                        </a:rPr>
                        <a:t> и </a:t>
                      </a:r>
                      <a:r>
                        <a:rPr lang="ru-RU" sz="1000" kern="1200" dirty="0" err="1">
                          <a:effectLst/>
                        </a:rPr>
                        <a:t>десфлюрана</a:t>
                      </a:r>
                      <a:r>
                        <a:rPr lang="ru-RU" sz="1000" kern="1200" dirty="0">
                          <a:effectLst/>
                        </a:rPr>
                        <a:t>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55" marR="38155" marT="19078" marB="1907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effectLst/>
                        </a:rPr>
                        <a:t>Электронная очередь для обследования по бесплодию – возможность направления из МО города и края, увеличение охвата и сокращение сроков обследования и лечения бесплодия</a:t>
                      </a:r>
                      <a:endParaRPr lang="ru-RU" sz="10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55" marR="38155" marT="19078" marB="1907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effectLst/>
                        </a:rPr>
                        <a:t>Стажировки</a:t>
                      </a:r>
                      <a:r>
                        <a:rPr lang="ru-RU" sz="1000" kern="1200" baseline="0" dirty="0" smtClean="0">
                          <a:effectLst/>
                        </a:rPr>
                        <a:t>  медицинского персонала </a:t>
                      </a:r>
                      <a:r>
                        <a:rPr lang="ru-RU" sz="1000" kern="1200" dirty="0" smtClean="0">
                          <a:effectLst/>
                        </a:rPr>
                        <a:t>на рабочем месте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55" marR="38155" marT="19078" marB="19078"/>
                </a:tc>
              </a:tr>
              <a:tr h="7272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Внедрение шкал оценки  степени тяжести: </a:t>
                      </a:r>
                      <a:r>
                        <a:rPr lang="en-US" sz="1000" kern="1200" dirty="0">
                          <a:effectLst/>
                        </a:rPr>
                        <a:t>SOFA</a:t>
                      </a:r>
                      <a:r>
                        <a:rPr lang="ru-RU" sz="1000" kern="1200" dirty="0">
                          <a:effectLst/>
                        </a:rPr>
                        <a:t>, </a:t>
                      </a:r>
                      <a:r>
                        <a:rPr lang="ru-RU" sz="1000" kern="1200" dirty="0" err="1">
                          <a:effectLst/>
                        </a:rPr>
                        <a:t>Аппачи</a:t>
                      </a:r>
                      <a:r>
                        <a:rPr lang="ru-RU" sz="1000" kern="1200" dirty="0">
                          <a:effectLst/>
                        </a:rPr>
                        <a:t>, боли -  ВАШ, профилактики ТЭЛА </a:t>
                      </a:r>
                      <a:r>
                        <a:rPr lang="ru-RU" sz="1000" kern="1200" dirty="0" err="1">
                          <a:effectLst/>
                        </a:rPr>
                        <a:t>Каприни</a:t>
                      </a:r>
                      <a:r>
                        <a:rPr lang="ru-RU" sz="1000" kern="1200" dirty="0">
                          <a:effectLst/>
                        </a:rPr>
                        <a:t>, </a:t>
                      </a:r>
                      <a:r>
                        <a:rPr lang="ru-RU" sz="1000" kern="1200" dirty="0" smtClean="0">
                          <a:effectLst/>
                        </a:rPr>
                        <a:t>оценки </a:t>
                      </a:r>
                      <a:r>
                        <a:rPr lang="ru-RU" sz="1000" kern="1200" dirty="0">
                          <a:effectLst/>
                        </a:rPr>
                        <a:t>тяжести панкреатита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55" marR="38155" marT="19078" marB="1907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effectLst/>
                        </a:rPr>
                        <a:t>внедрение современных способов учета медикаментов в отделениях для своевременного и рационального расхода.</a:t>
                      </a:r>
                      <a:endParaRPr lang="ru-RU" sz="10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55" marR="38155" marT="19078" marB="1907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Работа</a:t>
                      </a:r>
                      <a:r>
                        <a:rPr lang="ru-RU" sz="1000" kern="1200" baseline="0" dirty="0" smtClean="0">
                          <a:effectLst/>
                        </a:rPr>
                        <a:t> </a:t>
                      </a:r>
                      <a:r>
                        <a:rPr lang="ru-RU" sz="1000" kern="1200" dirty="0" smtClean="0">
                          <a:effectLst/>
                        </a:rPr>
                        <a:t> на портале </a:t>
                      </a:r>
                      <a:r>
                        <a:rPr lang="ru-RU" sz="1000" kern="1200" dirty="0">
                          <a:effectLst/>
                        </a:rPr>
                        <a:t>НМО </a:t>
                      </a:r>
                      <a:r>
                        <a:rPr lang="en-US" sz="1000" u="sng" kern="1200" dirty="0" err="1">
                          <a:effectLst/>
                        </a:rPr>
                        <a:t>edu</a:t>
                      </a:r>
                      <a:r>
                        <a:rPr lang="ru-RU" sz="1000" u="sng" kern="1200" dirty="0">
                          <a:effectLst/>
                        </a:rPr>
                        <a:t>.</a:t>
                      </a:r>
                      <a:r>
                        <a:rPr lang="en-US" sz="1000" u="sng" kern="1200" dirty="0" err="1">
                          <a:effectLst/>
                        </a:rPr>
                        <a:t>rosminzdrav</a:t>
                      </a:r>
                      <a:r>
                        <a:rPr lang="ru-RU" sz="1000" u="sng" kern="1200" dirty="0">
                          <a:effectLst/>
                        </a:rPr>
                        <a:t>.</a:t>
                      </a:r>
                      <a:r>
                        <a:rPr lang="en-US" sz="1000" u="sng" kern="1200" dirty="0" err="1">
                          <a:effectLst/>
                        </a:rPr>
                        <a:t>ru</a:t>
                      </a:r>
                      <a:r>
                        <a:rPr lang="en-US" sz="1000" u="sng" kern="1200" dirty="0">
                          <a:effectLst/>
                        </a:rPr>
                        <a:t> </a:t>
                      </a:r>
                      <a:r>
                        <a:rPr lang="ru-RU" sz="1000" u="none" kern="1200" baseline="0" dirty="0" smtClean="0">
                          <a:effectLst/>
                        </a:rPr>
                        <a:t> </a:t>
                      </a:r>
                      <a:r>
                        <a:rPr lang="ru-RU" sz="1000" kern="1200" dirty="0" smtClean="0">
                          <a:effectLst/>
                        </a:rPr>
                        <a:t>повышение </a:t>
                      </a:r>
                      <a:r>
                        <a:rPr lang="ru-RU" sz="1000" kern="1200" dirty="0">
                          <a:effectLst/>
                        </a:rPr>
                        <a:t>квалификации путем дистанционного обучения</a:t>
                      </a:r>
                      <a:r>
                        <a:rPr lang="ru-RU" sz="1000" kern="1200" dirty="0" smtClean="0">
                          <a:effectLst/>
                        </a:rPr>
                        <a:t>.,</a:t>
                      </a:r>
                      <a:r>
                        <a:rPr lang="ru-RU" sz="1000" kern="1200" baseline="0" dirty="0" smtClean="0">
                          <a:effectLst/>
                        </a:rPr>
                        <a:t> без отрыва о работы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55" marR="38155" marT="19078" marB="19078"/>
                </a:tc>
              </a:tr>
              <a:tr h="369598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Внедрение в работу клинических </a:t>
                      </a:r>
                      <a:r>
                        <a:rPr lang="ru-RU" sz="1000" kern="1200" dirty="0" smtClean="0">
                          <a:effectLst/>
                        </a:rPr>
                        <a:t>протоколов оценка и повышение качества</a:t>
                      </a:r>
                      <a:r>
                        <a:rPr lang="ru-RU" sz="1000" kern="1200" baseline="0" dirty="0" smtClean="0">
                          <a:effectLst/>
                        </a:rPr>
                        <a:t> лечения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55" marR="38155" marT="19078" marB="1907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effectLst/>
                        </a:rPr>
                        <a:t>развитие </a:t>
                      </a:r>
                      <a:r>
                        <a:rPr lang="ru-RU" sz="1000" kern="1200" dirty="0" err="1" smtClean="0">
                          <a:effectLst/>
                        </a:rPr>
                        <a:t>стационарозамещающих</a:t>
                      </a:r>
                      <a:r>
                        <a:rPr lang="ru-RU" sz="1000" kern="1200" dirty="0" smtClean="0">
                          <a:effectLst/>
                        </a:rPr>
                        <a:t> технологий увеличение объема помощи в дневном стационаре и разгрузка стационарной койки.</a:t>
                      </a:r>
                      <a:endParaRPr lang="ru-RU" sz="10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55" marR="38155" marT="19078" marB="19078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effectLst/>
                        </a:rPr>
                        <a:t>создание в октябре 2017 года двух новых подразделений Централизованная служба уборки и Централизованная служба транспортировки пациентов общей численностью 60,0 ставок </a:t>
                      </a:r>
                      <a:endParaRPr lang="ru-RU" sz="10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55" marR="38155" marT="19078" marB="19078"/>
                </a:tc>
              </a:tr>
              <a:tr h="182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создание</a:t>
                      </a:r>
                      <a:r>
                        <a:rPr lang="ru-RU" sz="10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доступной среды</a:t>
                      </a:r>
                      <a:endParaRPr lang="ru-RU" sz="10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55" marR="38155" marT="19078" marB="1907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3282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применение хирургических диет и </a:t>
                      </a:r>
                      <a:r>
                        <a:rPr lang="ru-RU" sz="1000" kern="1200" dirty="0" err="1">
                          <a:effectLst/>
                        </a:rPr>
                        <a:t>нутритивной</a:t>
                      </a:r>
                      <a:r>
                        <a:rPr lang="ru-RU" sz="1000" kern="1200" dirty="0">
                          <a:effectLst/>
                        </a:rPr>
                        <a:t> поддержки для быстрого восстановления послеоперационных пациентов.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55" marR="38155" marT="19078" marB="1907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Внедрение бережливых технологий: </a:t>
                      </a:r>
                      <a:r>
                        <a:rPr lang="ru-RU" sz="1000" kern="1200" dirty="0" err="1" smtClean="0">
                          <a:effectLst/>
                        </a:rPr>
                        <a:t>клининг</a:t>
                      </a:r>
                      <a:r>
                        <a:rPr lang="ru-RU" sz="1000" kern="1200" dirty="0" smtClean="0">
                          <a:effectLst/>
                        </a:rPr>
                        <a:t>, служба транспортировки, утилизация отходов, аутсорсинг белья .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55" marR="38155" marT="19078" marB="19078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Корпоративная культура:  Конкурс «Народные» (с номинациями «Народный врач», «Народная медсестра», «Лучшая </a:t>
                      </a:r>
                      <a:r>
                        <a:rPr lang="ru-RU" sz="1000" kern="1200" dirty="0" err="1">
                          <a:effectLst/>
                        </a:rPr>
                        <a:t>санитарочка</a:t>
                      </a:r>
                      <a:r>
                        <a:rPr lang="ru-RU" sz="1000" kern="1200" dirty="0">
                          <a:effectLst/>
                        </a:rPr>
                        <a:t>») (с 2010г) </a:t>
                      </a:r>
                      <a:endParaRPr lang="ru-RU" sz="100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Конкурс «Леди в белом» (ко Дню медсестры) (с 2015г)</a:t>
                      </a:r>
                      <a:endParaRPr lang="ru-RU" sz="100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Конкурс среди отделений по благоустройству территории (с </a:t>
                      </a:r>
                      <a:r>
                        <a:rPr lang="ru-RU" sz="1000" kern="1200" dirty="0" smtClean="0">
                          <a:effectLst/>
                        </a:rPr>
                        <a:t>2016г)</a:t>
                      </a:r>
                      <a:endParaRPr lang="ru-RU" sz="1000" kern="120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Конкурсы </a:t>
                      </a:r>
                      <a:r>
                        <a:rPr lang="ru-RU" sz="1000" kern="1200" dirty="0">
                          <a:effectLst/>
                        </a:rPr>
                        <a:t>на лучшую новогоднюю газету новогоднее оформление отделения  (с 2008г)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55" marR="38155" marT="19078" marB="19078"/>
                </a:tc>
              </a:tr>
              <a:tr h="379991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55" marR="38155" marT="19078" marB="1907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Разработка и внедрение внутренних алгоритмов для технологических процессов.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55" marR="38155" marT="19078" marB="1907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13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Внутреннее анкетирование пациентов, для определения степени удовлетворенности и мероприятий по улучшению качества мед. помощи.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55" marR="38155" marT="19078" marB="1907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028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2681"/>
            <a:ext cx="8229600" cy="85010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962215"/>
            <a:ext cx="568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Указ Президента РФ от 6 июня 2019 г.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254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Стратегии развития здравоохранения в Российской Федерации на период до 2025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года».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276872"/>
            <a:ext cx="864096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Основными задачами развития здравоохранения в Российской Федерации являются: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) создание условий для повышения доступности и качества медицинской помощи;</a:t>
            </a: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2) профилактика заболеваний;</a:t>
            </a: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3) разработка, внедрение и применение новых медицинских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технологий;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4) предотвращение распространения заболеваний, представляющих опасность для окружающих;</a:t>
            </a: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5) совершенствование системы контроля в сфере охраны здоровья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граждан;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6) обеспечение биологической безопасности;</a:t>
            </a: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7) совершенствование системы федерального государственного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санэпиднадзора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https://image1.slideserve.com/3250016/slide3-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3080"/>
            <a:ext cx="2674652" cy="18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83768" y="4257504"/>
            <a:ext cx="3143874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В КГБУЗ «КМКБ №4»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Доступная среда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Качество медицинской помощи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Современные технологии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Борьба с опасными заболеваниями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Ориентация на пациента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Командная работа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Непрерывное улучшение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827584" y="4419301"/>
            <a:ext cx="1319964" cy="1385963"/>
          </a:xfrm>
          <a:prstGeom prst="curvedRightArrow">
            <a:avLst>
              <a:gd name="adj1" fmla="val 25000"/>
              <a:gd name="adj2" fmla="val 61779"/>
              <a:gd name="adj3" fmla="val 3077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98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Спасибо всем за работу!</a:t>
            </a:r>
            <a:endParaRPr lang="ru-RU" sz="36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6565" y="4509120"/>
            <a:ext cx="58681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Отдельная благодарность за подготовку материалов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тделу медицинской статистики</a:t>
            </a:r>
          </a:p>
          <a:p>
            <a:pPr marL="285750" indent="-285750">
              <a:buFontTx/>
              <a:buChar char="-"/>
            </a:pP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тделу контроля качества</a:t>
            </a:r>
          </a:p>
          <a:p>
            <a:pPr marL="285750" indent="-285750">
              <a:buFontTx/>
              <a:buChar char="-"/>
            </a:pP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кономическому отделу</a:t>
            </a:r>
          </a:p>
          <a:p>
            <a:pPr marL="285750" indent="-285750">
              <a:buFontTx/>
              <a:buChar char="-"/>
            </a:pP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дминистративно хозяйственному отделу</a:t>
            </a:r>
          </a:p>
          <a:p>
            <a:pPr marL="285750" indent="-285750">
              <a:buFontTx/>
              <a:buChar char="-"/>
            </a:pP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тделу кадров</a:t>
            </a:r>
          </a:p>
          <a:p>
            <a:pPr marL="285750" indent="-285750">
              <a:buFontTx/>
              <a:buChar char="-"/>
            </a:pP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тделу АСУ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851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6858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Основные достижения</a:t>
            </a:r>
            <a:endParaRPr lang="ru-RU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6888" y="2996952"/>
            <a:ext cx="8847112" cy="3429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200" dirty="0" smtClean="0"/>
              <a:t>Внедрение эндоскопических технологий в гинекологии впервые в регионе с 1989г.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/>
              <a:t>Разработка и внедрение алгоритмов ведения супружеских пар, страдающих  бесплодием, в регионе с 1990г.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/>
              <a:t>Внедрение информационных технологий - пилотная  </a:t>
            </a:r>
            <a:r>
              <a:rPr lang="ru-RU" sz="1200" dirty="0"/>
              <a:t>медицинская организация с </a:t>
            </a:r>
            <a:r>
              <a:rPr lang="ru-RU" sz="1200" dirty="0" smtClean="0"/>
              <a:t>2013г.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/>
              <a:t>Внедрение системы контроля качества медицинской помощи (АТЭ КМП)  2013г. 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/>
              <a:t>Разработка и внедрение индикаторов контроля исполнения региональных стандартов медицинской помощи 2014г.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/>
              <a:t>Организация службы менеджмента качества </a:t>
            </a:r>
            <a:r>
              <a:rPr lang="ru-RU" sz="1200" dirty="0" smtClean="0"/>
              <a:t> </a:t>
            </a:r>
            <a:r>
              <a:rPr lang="ru-RU" sz="1200" dirty="0"/>
              <a:t>2016г</a:t>
            </a:r>
            <a:r>
              <a:rPr lang="ru-RU" sz="12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/>
              <a:t>Самый высокий  уровень  эндоскопии в </a:t>
            </a:r>
            <a:r>
              <a:rPr lang="ru-RU" sz="1200" smtClean="0"/>
              <a:t>регионе 80</a:t>
            </a:r>
            <a:r>
              <a:rPr lang="ru-RU" sz="1200" dirty="0" smtClean="0"/>
              <a:t>% </a:t>
            </a:r>
            <a:r>
              <a:rPr lang="ru-RU" sz="1200" smtClean="0"/>
              <a:t>(98% </a:t>
            </a:r>
            <a:r>
              <a:rPr lang="ru-RU" sz="1200" dirty="0" smtClean="0"/>
              <a:t>по ургентной гинекологии).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/>
              <a:t>Внедрение  региональной системы удаленной записи для плановой госпитализации пациентов города и края.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/>
              <a:t>Внедрение бережливых технологий с 2015г.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/>
              <a:t>Внедрение Шкал состояния пациентов и работа по клиническим протоколам с 2015г.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/>
              <a:t>Разработка и внедрение </a:t>
            </a:r>
            <a:r>
              <a:rPr lang="ru-RU" sz="1200" dirty="0"/>
              <a:t>порядка обследования при </a:t>
            </a:r>
            <a:r>
              <a:rPr lang="ru-RU" sz="1200" dirty="0" smtClean="0"/>
              <a:t>бесплодии, </a:t>
            </a:r>
            <a:r>
              <a:rPr lang="ru-RU" sz="1200" dirty="0"/>
              <a:t>в </a:t>
            </a:r>
            <a:r>
              <a:rPr lang="ru-RU" sz="1200" dirty="0" err="1"/>
              <a:t>т.ч</a:t>
            </a:r>
            <a:r>
              <a:rPr lang="ru-RU" sz="1200" dirty="0"/>
              <a:t>. для проведения (ВРТ) за счет средств ОМС </a:t>
            </a:r>
            <a:r>
              <a:rPr lang="ru-RU" sz="1200" dirty="0" smtClean="0"/>
              <a:t>2016г.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/>
              <a:t>Развитие лабораторной службы внедрение методик ПЦР и жидкостной цитологии</a:t>
            </a:r>
            <a:r>
              <a:rPr lang="ru-RU" sz="12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/>
              <a:t>Внедрение </a:t>
            </a:r>
            <a:r>
              <a:rPr lang="ru-RU" sz="1200" dirty="0" err="1" smtClean="0"/>
              <a:t>эндовидеохирургии</a:t>
            </a:r>
            <a:r>
              <a:rPr lang="ru-RU" sz="1200" dirty="0" smtClean="0"/>
              <a:t> </a:t>
            </a:r>
            <a:r>
              <a:rPr lang="ru-RU" sz="1200" dirty="0"/>
              <a:t>в  дневном </a:t>
            </a:r>
            <a:r>
              <a:rPr lang="ru-RU" sz="1200" dirty="0" smtClean="0"/>
              <a:t>стационаре 2018г.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/>
              <a:t>Внедрение высокотехнологичной медицинской помощи 2020г.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/>
              <a:t>Активное участие в борьбе с пандемией 2020-2021 год</a:t>
            </a:r>
            <a:endParaRPr lang="ru-RU" sz="1200" dirty="0"/>
          </a:p>
        </p:txBody>
      </p:sp>
      <p:sp>
        <p:nvSpPr>
          <p:cNvPr id="4" name="Блок-схема: несколько документов 3"/>
          <p:cNvSpPr/>
          <p:nvPr/>
        </p:nvSpPr>
        <p:spPr>
          <a:xfrm>
            <a:off x="467544" y="1196752"/>
            <a:ext cx="8227640" cy="1512168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i="1" dirty="0" smtClean="0"/>
              <a:t>Сегодня больница является ведущей клиникой по оказанию </a:t>
            </a:r>
            <a:r>
              <a:rPr lang="ru-RU" sz="1400" b="1" i="1" dirty="0" err="1" smtClean="0"/>
              <a:t>эндовидеохирургической</a:t>
            </a:r>
            <a:r>
              <a:rPr lang="ru-RU" sz="1400" b="1" i="1" dirty="0" smtClean="0"/>
              <a:t> медицинской помощи при гинекологических заболеваниях, а также первой лечебной организацией, где внедрена электронная медицинская карта пациента. </a:t>
            </a:r>
          </a:p>
          <a:p>
            <a:r>
              <a:rPr lang="ru-RU" sz="1400" b="1" i="1" dirty="0" smtClean="0"/>
              <a:t>Основными достижениями являются: </a:t>
            </a:r>
          </a:p>
        </p:txBody>
      </p:sp>
    </p:spTree>
    <p:extLst>
      <p:ext uri="{BB962C8B-B14F-4D97-AF65-F5344CB8AC3E}">
        <p14:creationId xmlns:p14="http://schemas.microsoft.com/office/powerpoint/2010/main" val="2867585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Администрация\Шагеев-ТА\От Лили\фото Шагееву\photo_2021-10-05_11-45-57 (4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6"/>
          <a:stretch/>
        </p:blipFill>
        <p:spPr bwMode="auto">
          <a:xfrm>
            <a:off x="6372201" y="5517232"/>
            <a:ext cx="2016224" cy="115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Коечный фонд</a:t>
            </a:r>
            <a:endParaRPr lang="ru-RU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1" b="17451"/>
          <a:stretch/>
        </p:blipFill>
        <p:spPr bwMode="auto">
          <a:xfrm>
            <a:off x="3347864" y="3538952"/>
            <a:ext cx="5184576" cy="1897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3657949"/>
            <a:ext cx="2736304" cy="12026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1986 год – 270 коек </a:t>
            </a:r>
          </a:p>
          <a:p>
            <a:pPr algn="ctr"/>
            <a:r>
              <a:rPr lang="ru-RU" sz="1400" dirty="0"/>
              <a:t>4 клинических отделения и реанимация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4823425"/>
            <a:ext cx="2736304" cy="12257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2006 год – 575 коек </a:t>
            </a:r>
          </a:p>
          <a:p>
            <a:pPr algn="ctr"/>
            <a:r>
              <a:rPr lang="ru-RU" sz="1400" dirty="0"/>
              <a:t>11 клинических отделения и реанимация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5517232"/>
            <a:ext cx="2952328" cy="11343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2021 год – 447 коек </a:t>
            </a:r>
          </a:p>
          <a:p>
            <a:pPr algn="ctr"/>
            <a:r>
              <a:rPr lang="ru-RU" sz="1400" dirty="0"/>
              <a:t>8 клинических отделений и реанимация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244637"/>
              </p:ext>
            </p:extLst>
          </p:nvPr>
        </p:nvGraphicFramePr>
        <p:xfrm>
          <a:off x="107504" y="908720"/>
          <a:ext cx="8970019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02043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62398"/>
            <a:ext cx="72704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«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Красноярская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межрайонная клиническая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Больница 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№4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»           оптимальная структура</a:t>
            </a:r>
            <a:endParaRPr lang="ru-RU" sz="2000" i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961888"/>
            <a:ext cx="3143097" cy="102695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КРУГЛОСУТОЧНЫЙ СТАЦИОНАР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2236684"/>
            <a:ext cx="3136641" cy="97629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ДНЕВНОЙ СТАЦИОНАР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3393288"/>
            <a:ext cx="3064633" cy="104382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ПОЛИКЛИНИКА</a:t>
            </a:r>
          </a:p>
          <a:p>
            <a:pPr algn="ctr"/>
            <a:endParaRPr lang="ru-RU" sz="800" b="1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(центр здоровья семьи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и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репродукции,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консультативно-диагностическое отделение</a:t>
            </a:r>
            <a:r>
              <a:rPr lang="ru-RU" sz="10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)</a:t>
            </a:r>
            <a:endParaRPr lang="ru-RU" sz="1000" dirty="0"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19672" y="4653136"/>
            <a:ext cx="2813518" cy="104107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ПАРАКЛИНИКА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62627" y="1156055"/>
            <a:ext cx="2538233" cy="1080630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Хирургия 45 коек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Гинекология 255 коек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Урология 60 коек                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Реанимация 12 коек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27850" y="2409279"/>
            <a:ext cx="2530677" cy="726261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инекология 60 коек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Урология 10 коек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Хирургия 5 коек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92080" y="3393288"/>
            <a:ext cx="3140792" cy="1067340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Обследование при бесплодии для жителей города и края.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Лечение бесплодия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к ВРТ (ЭКО и ПЭ)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Отбор на оперативное лечение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634202" y="4730812"/>
            <a:ext cx="3354145" cy="1827111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Клинико-</a:t>
            </a:r>
            <a:r>
              <a:rPr lang="ru-RU" sz="1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диагностич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лаборатория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Гормональная лаборатория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Серологическая лаборатория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Бактериологическая лаборатория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ПЦР лаборатория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Цитологическая лаборатория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Отделение УЗ диагностики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Рентгенологическое отделение.</a:t>
            </a:r>
          </a:p>
        </p:txBody>
      </p:sp>
      <p:cxnSp>
        <p:nvCxnSpPr>
          <p:cNvPr id="19" name="Соединительная линия уступом 18"/>
          <p:cNvCxnSpPr>
            <a:endCxn id="9" idx="1"/>
          </p:cNvCxnSpPr>
          <p:nvPr/>
        </p:nvCxnSpPr>
        <p:spPr>
          <a:xfrm>
            <a:off x="3535817" y="1441334"/>
            <a:ext cx="1026810" cy="255036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>
          <a:xfrm>
            <a:off x="3892217" y="2564904"/>
            <a:ext cx="1035633" cy="283604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/>
          <p:nvPr/>
        </p:nvCxnSpPr>
        <p:spPr>
          <a:xfrm>
            <a:off x="4252257" y="3748796"/>
            <a:ext cx="1039823" cy="331507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>
            <a:stCxn id="13" idx="3"/>
          </p:cNvCxnSpPr>
          <p:nvPr/>
        </p:nvCxnSpPr>
        <p:spPr>
          <a:xfrm>
            <a:off x="4433190" y="5173673"/>
            <a:ext cx="1215920" cy="422064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85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553723"/>
            <a:ext cx="3960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ОБРАЩАЕМОСТЬ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 Black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30946613"/>
              </p:ext>
            </p:extLst>
          </p:nvPr>
        </p:nvGraphicFramePr>
        <p:xfrm>
          <a:off x="0" y="728351"/>
          <a:ext cx="914400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288469052"/>
              </p:ext>
            </p:extLst>
          </p:nvPr>
        </p:nvGraphicFramePr>
        <p:xfrm>
          <a:off x="0" y="3193892"/>
          <a:ext cx="9036496" cy="1171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92614" y="3011057"/>
            <a:ext cx="27885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 smtClean="0"/>
              <a:t>Среднесуточная обращаемость</a:t>
            </a:r>
            <a:endParaRPr lang="ru-RU" sz="1400" b="1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3173283"/>
              </p:ext>
            </p:extLst>
          </p:nvPr>
        </p:nvGraphicFramePr>
        <p:xfrm>
          <a:off x="168658" y="4941168"/>
          <a:ext cx="9036496" cy="1807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600199" y="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Стационарная  помощь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37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08912" cy="864096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Хирургическая работа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55953337"/>
              </p:ext>
            </p:extLst>
          </p:nvPr>
        </p:nvGraphicFramePr>
        <p:xfrm>
          <a:off x="323528" y="980728"/>
          <a:ext cx="856895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13368527"/>
              </p:ext>
            </p:extLst>
          </p:nvPr>
        </p:nvGraphicFramePr>
        <p:xfrm>
          <a:off x="179512" y="5015724"/>
          <a:ext cx="8856984" cy="1842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987824" y="4653136"/>
            <a:ext cx="3396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Средняя длительность лечения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66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040" y="188640"/>
            <a:ext cx="8640960" cy="864096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Сохраненные беременности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круглосуточный  и дневной стационар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30924939"/>
              </p:ext>
            </p:extLst>
          </p:nvPr>
        </p:nvGraphicFramePr>
        <p:xfrm>
          <a:off x="395536" y="1124744"/>
          <a:ext cx="856895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541190"/>
              </p:ext>
            </p:extLst>
          </p:nvPr>
        </p:nvGraphicFramePr>
        <p:xfrm>
          <a:off x="827584" y="4509120"/>
          <a:ext cx="7992888" cy="2239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7227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8136904" cy="50405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Центр охраны здоровья семьи и репродукции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399" y="3645024"/>
            <a:ext cx="8812090" cy="58364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Центр охраны здоровья семьи и репродукции широко использует все возможности диагностической и лечебной базы КГБУЗ «КМКБ №4»: гормональной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клинико-биохимической, бактериологической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серологической, цитологической лабораторий, кабинеты ультразвуковой и рентген диагностики.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F7F8E-CE20-4172-9074-7AC5F6B5F6A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7022576"/>
              </p:ext>
            </p:extLst>
          </p:nvPr>
        </p:nvGraphicFramePr>
        <p:xfrm>
          <a:off x="2771800" y="980728"/>
          <a:ext cx="6274237" cy="269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611560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Амбулаторно-поликлиническая помощь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4451558"/>
              </p:ext>
            </p:extLst>
          </p:nvPr>
        </p:nvGraphicFramePr>
        <p:xfrm>
          <a:off x="899592" y="4674151"/>
          <a:ext cx="4176464" cy="1788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 descr="X:\Администрация\Шагеев-ТА\От Лили\фото Шагееву\photo_2021-10-05_11-45-57 (4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6"/>
          <a:stretch/>
        </p:blipFill>
        <p:spPr bwMode="auto">
          <a:xfrm>
            <a:off x="5652120" y="4700208"/>
            <a:ext cx="3041679" cy="199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X:\Администрация\Шагеев-ТА\От Лили\фото Шагееву\photo_2021-10-05_11-45-56 (2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3" b="5829"/>
          <a:stretch/>
        </p:blipFill>
        <p:spPr bwMode="auto">
          <a:xfrm>
            <a:off x="123913" y="1268760"/>
            <a:ext cx="279190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3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13079</TotalTime>
  <Words>2388</Words>
  <Application>Microsoft Office PowerPoint</Application>
  <PresentationFormat>Экран (4:3)</PresentationFormat>
  <Paragraphs>509</Paragraphs>
  <Slides>22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Специальное оформление</vt:lpstr>
      <vt:lpstr>1_Специальное оформление</vt:lpstr>
      <vt:lpstr>Презентация PowerPoint</vt:lpstr>
      <vt:lpstr>история</vt:lpstr>
      <vt:lpstr>Основные достижения</vt:lpstr>
      <vt:lpstr>Коечный фонд</vt:lpstr>
      <vt:lpstr>Презентация PowerPoint</vt:lpstr>
      <vt:lpstr>Презентация PowerPoint</vt:lpstr>
      <vt:lpstr>Хирургическая работа</vt:lpstr>
      <vt:lpstr>Сохраненные беременности круглосуточный  и дневной стационар</vt:lpstr>
      <vt:lpstr>Центр охраны здоровья семьи и репродукции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Показатели качества  (осложнения оперативных вмешательств)</vt:lpstr>
      <vt:lpstr>Благоустройство</vt:lpstr>
      <vt:lpstr>Презентация PowerPoint</vt:lpstr>
      <vt:lpstr>Кадры</vt:lpstr>
      <vt:lpstr>Каналы взаимодействия с пациентами</vt:lpstr>
      <vt:lpstr>Независимая оценка  качества (НОК)</vt:lpstr>
      <vt:lpstr>Основные мероприятия повышения эффективности </vt:lpstr>
      <vt:lpstr>ЗАКЛЮЧЕНИЕ</vt:lpstr>
      <vt:lpstr>Спасибо всем за работу!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                            ФИНАНСОВОГО МЕНЕДЖМЕНТА                   в КГБУЗ «КМКБ № 4»</dc:title>
  <dc:creator>Фокина А.П.</dc:creator>
  <cp:lastModifiedBy>Halzova-ls</cp:lastModifiedBy>
  <cp:revision>249</cp:revision>
  <cp:lastPrinted>2019-12-15T08:02:53Z</cp:lastPrinted>
  <dcterms:created xsi:type="dcterms:W3CDTF">2015-10-01T00:29:33Z</dcterms:created>
  <dcterms:modified xsi:type="dcterms:W3CDTF">2021-11-19T06:38:40Z</dcterms:modified>
</cp:coreProperties>
</file>