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58" r:id="rId3"/>
    <p:sldId id="259" r:id="rId4"/>
    <p:sldId id="281" r:id="rId5"/>
    <p:sldId id="282" r:id="rId6"/>
    <p:sldId id="263" r:id="rId7"/>
    <p:sldId id="283" r:id="rId8"/>
    <p:sldId id="284" r:id="rId9"/>
    <p:sldId id="265" r:id="rId10"/>
    <p:sldId id="273" r:id="rId11"/>
    <p:sldId id="266" r:id="rId12"/>
    <p:sldId id="290" r:id="rId13"/>
    <p:sldId id="257" r:id="rId14"/>
    <p:sldId id="269" r:id="rId15"/>
    <p:sldId id="288" r:id="rId16"/>
    <p:sldId id="286" r:id="rId17"/>
    <p:sldId id="294" r:id="rId18"/>
    <p:sldId id="260" r:id="rId19"/>
    <p:sldId id="287" r:id="rId20"/>
    <p:sldId id="271" r:id="rId21"/>
    <p:sldId id="272" r:id="rId22"/>
    <p:sldId id="276" r:id="rId23"/>
    <p:sldId id="277" r:id="rId24"/>
    <p:sldId id="261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6" autoAdjust="0"/>
    <p:restoredTop sz="80233" autoAdjust="0"/>
  </p:normalViewPr>
  <p:slideViewPr>
    <p:cSldViewPr>
      <p:cViewPr varScale="1">
        <p:scale>
          <a:sx n="72" d="100"/>
          <a:sy n="72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4D26A-22FE-455F-B0A4-F529D4BF9F7D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C792-750D-4B3B-A2B2-BE0287B1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практике был случай (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Шапеля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)…… без подробностей  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SRY-локусе. В генетической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детерми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нации развития по мужскому типу, формировании яичек, процессов сперматогенеза особо важен ген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SRY (Sex-determining Region Y),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который расположен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коротком плече Y-хромосомы (Yp11.3). Именно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этом гене обнаружено наибольшее количество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связанных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дисгенезией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гонад и/или инверсией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пола. При отсутствии участка хромосомы, содержа-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 SRY, или мутации в указанном гене фенотип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 женский при мужском кариотипе 46,ХУ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Свайера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Напротив, при женском кариотипе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46,ХХ, но в присутствии встроенного в результате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транслокации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Х-хромосому или даже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аутосому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куса с геном SRY фенотип будет мужским (синдром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 ля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Шапеля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Но такие мужчины, как правило, бес-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Тестирование на наличие SRY-локуса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проводить FISH-методом, а мутации в этом локусе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выявляются методами ПЦР в дополнение, конечно, 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традиционному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кариотипированию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Мутации гена CFTR. Трансмембранный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муковисцидоза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(англ.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CFTR — Cystic Fibrosis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Transmembrane conductance Regulator) — это белок,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участвующий в транспорте ионов хлора через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брану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клетки. Такое же название имеет ген,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кодиру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ющий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этот белок. Наличие мутаций в обеих копиях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гена CFTR ведет, как правило, к развитию самого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распространенного наследственного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аутосомно-ре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цессивного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моногенного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заболевания —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муковисци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доза, а также может быть причиной мужского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[12]. Ген CFTR человека расположен на длинном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плече хромосомы 7 в области q31. На данный момент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 более 900 видов различных мутаций гена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CFTR. Около 70 % случаев заболевания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муковис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цидозом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обусловлено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трех пар оснований,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кодирующих аминокислоту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фенилаланин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508-м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положении трансмембранного регуляторного бел-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delF508(?F508). Помимо этого, наблюдаемая 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обструктивная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азооспермия в 25 % случаев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следствием одностороннего или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двухсто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роннего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врожденного отсутствия семявыносящих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протоков, которое возникло по причине мутаций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 CFTR. Поэтому скрининг перед процедурой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ИКСИ обязательно включает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молекулярно-генети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ческие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исследования этого гена. Для диагностики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данной мутации используется метод ПЦР.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последние годы накапливается все больше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том, что кроме хромосомных и генных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значительную роль в проблеме бесплодия играет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изменение структуры самой ДНК сперматозоидов.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Широкую популярность приобрела гипотеза о том,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снижение репродуктивной функции иногда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связано с патологическим состоянием общей ДНК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сперматозоидов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фрагментированость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наличие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одноцепочечных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двухцепочечных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разрывов ДНК,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правильная упаковка хроматина и др.). Поскольку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норме ДНК должна иметь определенную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конформа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химическую и физическую структуру, то любое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незначительное повреждение ДНК или ее упаковки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привести к неправильному развитию событий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проникновения такого дефектного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спермато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зоида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яйцеклетку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Tesarik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Mendoza C., Greco E. Paternal effects acting during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cell cycle of human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preimplantation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development after ICSI //</a:t>
            </a:r>
          </a:p>
          <a:p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Hum. Reprod. — 2002. — 17. — 184-189.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pt-B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Важным является то, что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всегда дефектный сперматозоид внешне выглядит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патологическим. Еще не доказана связь между 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стоянием ДНК сперматозоида и показателями спер-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мограммы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это особенно важно при проведении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процедуры ИКСИ, поскольку сперматозоиды,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подбираются для цикла на основе нормальной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морфологии, могут иметь повреждение на уровне мо-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лекулы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ДНК. По многочисленным данным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литерату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снижение количества спермиев с поврежденной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ДНК существенно повышает шансы получить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нормально развивается [</a:t>
            </a:r>
            <a:r>
              <a:rPr lang="nl-NL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Baker M., Aitken R.J. Reactive oxygen species in spermatozoa: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for monitoring and significance for the origins of genetic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sease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infertility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Biol.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2005. — 3, 67. — 1477-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7827.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Findikli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Kahraman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Kumtepe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Y. Assessment of DNA fragmentation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aneuploidy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poor quality human embryos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Biomed. Online. — 2004. — 8, 2. — 196-206.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наоборот, сперматозоид с фрагментированной ДНК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оказывать влияние на ранние этапы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эмбрио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нального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развития, особенно на формирование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стоцисты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Такая беременность замирает на ранних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этапах развития зародыша.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исследования состояния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ной ДНК (дисперсии хроматина и фрагментации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ДНК) используют методы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TUNEL (Terminal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uridine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deoxynucleotidyl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nick end labeling),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SCSA (sperm chromatin structural assay), SCGE (Single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Gel Electrophoresis), SCD (sperm chromatin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dispersion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норме содержание сперматозоидов,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сущих фрагментированную ДНК, не должно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данным разных авторов, 20–30 %.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Патофизиологические механизмы, ведущие 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фрагментации ДНК, не вполне ясны. Предполагает-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их причиной могут быть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нерепарированные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повреждения ДНК, дефекты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ремоделинга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хроматина,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возникающие в ходе сперматогенеза, окислительные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процессы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апоптоз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(программируемая гибель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Сперматозоиды чрезвычайно чувствительны к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апоптотическим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стимулам, таким как высокие дозы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химиотерапии, 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генотоксическим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факторам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ющей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среды (например, курение) и др.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Подходы к преодолению повышенной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сперматозоидах человека только начинают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разрабатываться [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Маркова Е.В., Замай А.С. Фрагментация ДНК в сперма-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тозоидах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человека (обзор литературы // Проблемы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репродук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2006. — Т. 12, № 4. — С. 42-50.</a:t>
            </a:r>
            <a:endParaRPr lang="ru-RU" dirty="0" smtClean="0"/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На сегодня известны следую-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технология обработки спермы, которая способ-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ствуют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обогащению образца клетками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интактной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нормально упакованной ДНК;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преодоленияе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высоких показателей фрагмента-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эякуляторных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сперматозоидах с помощью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замещения 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тестикулярными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сперматозоидами со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значительно более низкими показателями;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использование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антиоксидантной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терапии;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донация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сперматозоидов при плохом качестве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бластоцист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неудачных циклах ЭКО.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анализ фрагментации ДНК спер-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матозоидов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служить эффективным прогностическим инструментом, выявляющим мужской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 нарушения фертильности.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вышесказанного следует, что причины муж-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бесплодия часто не лежат на поверхности, 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требуют тщательного изучения одновременно на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скольких уровнях. Только сопоставив данные мор-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фологических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биохимических, цитогенетических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молекулярных исследований, можно судить 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 репродуктивном потенциале пациента и выбрать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соответствующую тактику лечения.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Углубленное изучение спермы бесплодных муж-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чин на нескольких уровнях организации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генетиче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материала позволит оценить информативность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каждого метода отдельно и в комплексе, а также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работать оптимальный алгоритм для проведения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диагностики мужского бесплодия. Возможно, ком-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плексный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подход, а именно всестороннее изучение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качества спермы, даст более полную картину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гического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процесса и, следовательно, большую эф-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фективность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лечения. А применение методов ВРТ -  ЭКО, ИКСИ,  а также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преимплантационной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генетической диагностики позволяют преодолеть не только малые шансы оплодотворения, но и  отобрать генетически здоровый эмбрион.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 преодолевает самые тяжелые формы бесплодия, тем самым</a:t>
            </a:r>
            <a:r>
              <a:rPr lang="ru-RU" baseline="0" dirty="0" smtClean="0"/>
              <a:t> способствуя передаче генетической патологии по наследству. Поэтому особенно важным является : предварительное генетическое обследование.</a:t>
            </a:r>
          </a:p>
          <a:p>
            <a:r>
              <a:rPr lang="ru-RU" baseline="0" dirty="0" smtClean="0"/>
              <a:t>Если присутствует риск рождения наследственной патологии – консультация генетика  - профилактика генетического заболевания (</a:t>
            </a:r>
            <a:r>
              <a:rPr lang="ru-RU" baseline="0" dirty="0" err="1" smtClean="0"/>
              <a:t>пренатальная</a:t>
            </a:r>
            <a:r>
              <a:rPr lang="ru-RU" baseline="0" dirty="0" smtClean="0"/>
              <a:t> диагностика, </a:t>
            </a:r>
            <a:r>
              <a:rPr lang="ru-RU" baseline="0" dirty="0" err="1" smtClean="0"/>
              <a:t>преимплантационная</a:t>
            </a:r>
            <a:r>
              <a:rPr lang="ru-RU" baseline="0" dirty="0" smtClean="0"/>
              <a:t> генетическая диагностика, донорство гамет – при 100% риске, например, при </a:t>
            </a:r>
            <a:r>
              <a:rPr lang="ru-RU" baseline="0" dirty="0" err="1" smtClean="0"/>
              <a:t>робертсоновской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транслокации</a:t>
            </a:r>
            <a:r>
              <a:rPr lang="ru-RU" baseline="0" dirty="0" smtClean="0"/>
              <a:t> гомологичных хромосом, инверсии пола – мужчина с кариотипом 46,ХХ и </a:t>
            </a:r>
            <a:r>
              <a:rPr lang="ru-RU" baseline="0" dirty="0" err="1" smtClean="0"/>
              <a:t>аспермией</a:t>
            </a:r>
            <a:r>
              <a:rPr lang="ru-RU" baseline="0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случаях бесплодия, </a:t>
            </a:r>
            <a:r>
              <a:rPr lang="ru-RU" dirty="0" err="1" smtClean="0"/>
              <a:t>невынашивания</a:t>
            </a:r>
            <a:r>
              <a:rPr lang="ru-RU" baseline="0" dirty="0" smtClean="0"/>
              <a:t> генетическое обследование должно быть обязательным.</a:t>
            </a:r>
          </a:p>
          <a:p>
            <a:r>
              <a:rPr lang="ru-RU" baseline="0" dirty="0" smtClean="0"/>
              <a:t>Приказ МЗ регламентирует консультацию генетика лишь в некоторых случаях (возраст старше…..</a:t>
            </a:r>
          </a:p>
          <a:p>
            <a:r>
              <a:rPr lang="ru-RU" baseline="0" dirty="0" smtClean="0"/>
              <a:t>Но, как мы видим из вышесказанного, проблем генетического характера у категории семей с бесплодием гораздо больше.</a:t>
            </a:r>
          </a:p>
          <a:p>
            <a:r>
              <a:rPr lang="ru-RU" baseline="0" dirty="0" smtClean="0"/>
              <a:t>Врач-генетик может наиболее широко оценить как необходимость тех или иных обследований, степень генетического риска, но и выбрать оптимальные пути решения (ВРТ).</a:t>
            </a:r>
          </a:p>
          <a:p>
            <a:r>
              <a:rPr lang="ru-RU" baseline="0" dirty="0" smtClean="0"/>
              <a:t>Консультация генетика должна производиться параллельно с началом гинекологического/</a:t>
            </a:r>
            <a:r>
              <a:rPr lang="ru-RU" baseline="0" dirty="0" err="1" smtClean="0"/>
              <a:t>андрологического</a:t>
            </a:r>
            <a:r>
              <a:rPr lang="ru-RU" baseline="0" dirty="0" smtClean="0"/>
              <a:t> обследования, так как, порой, требуется достаточно много времени для обследования (например при планировании ПГД требуется не менее 2 месяцев для осуществления подготовительного этапа), что не всегда </a:t>
            </a:r>
            <a:r>
              <a:rPr lang="ru-RU" baseline="0" dirty="0" err="1" smtClean="0"/>
              <a:t>коррелирует</a:t>
            </a:r>
            <a:r>
              <a:rPr lang="ru-RU" baseline="0" dirty="0" smtClean="0"/>
              <a:t> с готовностью семьи к вступлению в цикл ЭКО.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Рождение здоровых детей является самой важной и желанной целью любой семьи. В современном обществе человек постоянно сталкивается с новыми факторами среды, ранее никогда не встречавшимися на протяжении всей его эволюции, испытывает большие нагрузки социального и экологического характера (избыток информации, стрессы, загрязнение атмосферы, работа на химическом производстве и др.). Это приводит к появлению новых видов наследственной патологии – экогенетических болезней. Широких масштабов достигла миграция населения, что расширяет круг потенциальных брачных партнеров, увеличивая мутагенную «нагрузку». Прогресс медицины и общества приводит к сохранению жизни больных с наследственными болезнями, восстановлению у них репродуктивных функций и, следовательно, увеличению их числа в популяции. Значительно увеличилась доля населения,  впервые планирующих  деторождение после 30-35 лет, что существенно снижает как способность иметь ребенка вообще, так </a:t>
            </a:r>
            <a:r>
              <a:rPr lang="ru-RU" baseline="0" dirty="0" smtClean="0"/>
              <a:t> и повышая </a:t>
            </a:r>
            <a:r>
              <a:rPr lang="ru-RU" dirty="0" smtClean="0"/>
              <a:t>риск  иметь генетически больного ребенка. Половина спонтанных абортов обусловлена генетическими причинами. Не менее 30% перинатальной и </a:t>
            </a:r>
            <a:r>
              <a:rPr lang="ru-RU" dirty="0" err="1" smtClean="0"/>
              <a:t>неонатальной</a:t>
            </a:r>
            <a:r>
              <a:rPr lang="ru-RU" dirty="0" smtClean="0"/>
              <a:t> смертности обусловлено врожденными пороками развития и наследственными болезнями (Н.П.Бочков, академик РАМН, профессор).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Генетическая основа этого явления заключается в увеличении числа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тринуклеотидных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повторов CGG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гене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расположенном на X-хромосоме.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Носительницы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премутаций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гена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FMR1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имеют 20% риск ранней дисфункции яичников,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азвития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первичной недостаточности яичников (FXPOI)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(снижение овариального резерва и наступление менопаузы до 40 лет).  Метод диагностики основан на использовании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полимеразной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цепной реакции  позволяющих 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точно определить количество повторов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случаях, когда их меньше 200. У здоровых людей число повторов в этом гене колеблется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5 до 54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Если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повторов больше 200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наработка белка с гена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нарушается, что приводит к развитию синдрома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Мартина-Белл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клиническому проявлению заболевания. 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Премутационное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состояние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это количество повторов CGG от 55 до 200. 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Кариотипирование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цитогенетическое исследование, которое должно проводиться всем супружеским парам, имеющим в анамнезе бесплодие или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невынашивание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Степень повышения риска бесплодия или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невынашивания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рождения больного ребенка может колебаться от 1 до 100%: например, если у 1 из родителей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робертсоновскую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транслокацию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вовлечены гомологичные хромосомы (13/13, 18/18, 21/21), то здорового потомства у носителей таких перестроек быть не может в 100%. Беременности будут заканчиваться либо спонтанными абортами, либо рождением больных детей (синдром Дауна,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Патау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Эдвардса и т.д.).  Также первичное бесплодие может быть у женщин, имеющих кариотип 45,ХО – синдром Шерешевского-Тернера (частота 1:2000-5000 новорожденных девочек) из-за агенезии гонад, гипоплазии маточных труб и матки.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Часто </a:t>
            </a:r>
            <a:endParaRPr lang="en-US" dirty="0" smtClean="0"/>
          </a:p>
          <a:p>
            <a:r>
              <a:rPr lang="ru-RU" dirty="0" smtClean="0"/>
              <a:t>задают вопрос о правомерности назначения кариотипа, так как приказ 107н </a:t>
            </a:r>
            <a:endParaRPr lang="en-US" dirty="0" smtClean="0"/>
          </a:p>
          <a:p>
            <a:r>
              <a:rPr lang="ru-RU" dirty="0" smtClean="0"/>
              <a:t>Приказ</a:t>
            </a:r>
            <a:r>
              <a:rPr lang="ru-RU" baseline="0" dirty="0" smtClean="0"/>
              <a:t> 147-орг от 28.03.2016 определяет тактику обследования в связи с бесплодием, для установления причин бесплодия рекомендует в </a:t>
            </a:r>
            <a:r>
              <a:rPr lang="ru-RU" baseline="0" dirty="0" err="1" smtClean="0"/>
              <a:t>т.ч.медико-генетическое</a:t>
            </a:r>
            <a:r>
              <a:rPr lang="ru-RU" baseline="0" dirty="0" smtClean="0"/>
              <a:t> консультирование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Известно, что генетические факторы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обусловли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крайней мере 30–50 % всех случаев тяжелых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 бесплодия у мужчин. Сперматогенез является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сложным биологическим процессом, который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 от точно контролируемого каскада активации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деактивации определенных генов. Результатом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этих генов является процесс созревания сперма-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тозоидов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клеток-предшественников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спермато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гониев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У человека в этот процесс вовлечено более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генов. По причине генетических нарушений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возникнуть разные по своей этиологии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пени тяжести формы бесплодия: от незначительных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нарушений сперматогенеза до полной дисфункции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гонад.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генетических факторов мужского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выделяют три основных: изменения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генетическо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 аппарата на уровне хромосом (хромосомные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абер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рации), на уровне гена или группы генов (мутации),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уровне тотальной ДНК (дисперсия хроматина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фрагментация ДНК).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Наиболее распространен-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являются синдромы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Клайнфельтера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(кариотип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47, ХХY; частота 1,5 на 1000 новорожденных)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эякулята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редко достигает 1,5 мл,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проявля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азооспермия.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диагностике у пациента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азооспермии, но с присутствием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клеток-предше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ственников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сперматозоидов в яичках возможно при-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методов искусственного оплодотворения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забором генетического материала непосредственно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яичка путем биопсии.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возможно использование метода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предимплан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тационной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генетической диагностики для выбора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эмбрионов с нормальным набором хромосом до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бриотрансфера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цикле экстракорпорального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дотворения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(ЭКО).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мужчин с бесплодием встречаются кариотипы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хромосомными аберрациями типа сбалансирован-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перестроек: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транслокации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робертсоновские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реципрокные), маркерные хромосомы, инверсии. </a:t>
            </a:r>
            <a:endParaRPr lang="ru-RU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Важно знать, что сбалансированные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перестройки хромосом при их формировании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приводят к потере или добавлению генетического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териала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только к перемещению его в пределах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Их носители, как правило,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фенотипически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мальны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здоровы, но имеют риск рождения ребенка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хромосомной патологией. Напротив, присутствие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несбалансированной перестройки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дупли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в кариотипе пациента меняет дозовое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генов, поэтому их носительство сопряжено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существенными отклонениями от нормы.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Ген, кодирующий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андрогеновый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рецептор. Другим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определяющим фактором мужского бесплодия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ляется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нарушение гормональной регуляции сперма-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тогенеза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ключевую роль в котором играют мужские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половые гормоны андрогены. Они взаимодействуют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специфическими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андрогеновыми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рецепторами,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определяя развитие мужских половых признаков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активируя сперматогенез. Для гена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андрогеновых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рецепторов характерно наличие последовательности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повторов CAG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цитозин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аденин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гуанин). Ген,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кодирующий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андрогеновый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рецептор, находится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Х-хромосоме.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Андрогеновые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рецепторы содержатся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клетках семенников, простаты, кожи, клетках нерв-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ной системы и других тканей. От количества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ров в гене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андрогенового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рецептора зависит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тельность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рецептора к тестостерону, причем связь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обратно пропорциональная: чем больше повторов,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рецептор менее чувствительный. При увеличен-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 количестве CAG-повторов у мужчин возрастает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 развития олиго- и азооспермии. Верхней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ницей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нормы для определения риска генетической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предрасположенности к гормонозависимому нару-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шению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сперматогенеза является 23 CAG-повтора.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некоторым источникам, диапазон 20–26 повторов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считается относительной нормой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Guadalupe S.M.-G. et al. Genetic Screening in Infertile Mexican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Men: Chromosomal Abnormalities, Y Chromosome Deletions, and Androgen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CAG Repeat Length // Journal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Andrology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2008.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при планировании беременности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комплексное генетическое тестирование на хромо-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основные генные мутации помогает вы-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являть проблемы по мужской линии, не выявляемые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другими тестами (биохимическими,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цитологически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ми, иммунологическими и т.д.), и принять решение 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тактике лечения пациента.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последние годы накапливается все больше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том, что кроме хромосомных и генных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значительную роль в проблеме бесплодия играет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изменение структуры самой ДНК сперматозоидов.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Широкую популярность приобрела гипотеза о том,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снижение репродуктивной функции иногда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связано с патологическим состоянием общей ДНК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сперматозоидов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фрагментированость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наличие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одноцепочечных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двухцепочечных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разрывов ДНК,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правильная упаковка хроматина и др.). Поскольку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норме ДНК должна иметь определенную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конформа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химическую и физическую структуру, то любое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незначительное повреждение ДНК или ее упаковки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привести к неправильному развитию событий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проникновения такого дефектного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спермато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зоида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яйцеклетку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Tesarik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Mendoza C., Greco E. Paternal effects acting during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cell cycle of human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preimplantation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development after ICSI //</a:t>
            </a:r>
          </a:p>
          <a:p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Hum. Reprod. — 2002. — 17. — 184-189.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pt-B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Важным является то, что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всегда дефектный сперматозоид внешне выглядит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патологическим. Еще не доказана связь между со-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стоянием ДНК сперматозоида и показателями спер-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мограммы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 это особенно важно при проведении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процедуры ИКСИ, поскольку сперматозоиды,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подбираются для цикла на основе нормальной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морфологии, могут иметь повреждение на уровне мо-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лекулы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ДНК. По многочисленным данным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литерату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снижение количества спермиев с поврежденной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ДНК существенно повышает шансы получить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нормально развивается [</a:t>
            </a:r>
            <a:r>
              <a:rPr lang="nl-NL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Baker M., Aitken R.J. Reactive oxygen species in spermatozoa: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for monitoring and significance for the origins of genetic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sease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infertility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Biol.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2005. — 3, 67. — 1477-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7827.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Findikli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Kahraman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Kumtepe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Y. Assessment of DNA fragmentation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aneuploidy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poor quality human embryos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Biomed. Online. — 2004. — 8, 2. — 196-206.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наоборот, сперматозоид с фрагментированной ДНК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оказывать влияние на ранние этапы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эмбрио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нального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развития, особенно на формирование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стоцисты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Такая беременность замирает на ранних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этапах развития зародыша.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исследования состояния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ной ДНК (дисперсии хроматина и фрагментации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ДНК) используют методы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TUNEL (Terminal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uridine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deoxynucleotidyl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nick end labeling),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SCSA (sperm chromatin structural assay), SCGE (Single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Gel Electrophoresis), SCD (sperm chromatin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dispersion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норме содержание сперматозоидов,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сущих фрагментированную ДНК, не должно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данным разных авторов, 20–30 %.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Патофизиологические механизмы, ведущие 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фрагментации ДНК, не вполне ясны. Предполагает-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их причиной могут быть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нерепарированные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повреждения ДНК, дефекты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ремоделинга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хроматина,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возникающие в ходе сперматогенеза, окислительные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процессы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апоптоз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(программируемая гибель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Сперматозоиды чрезвычайно чувствительны к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апоптотическим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стимулам, таким как высокие дозы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химиотерапии, 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генотоксическим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факторам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ющей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среды (например, курение) и др.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Подходы к преодолению повышенной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сперматозоидах человека только начинают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разрабатываться [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Маркова Е.В., Замай А.С. Фрагментация ДНК в сперма-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тозоидах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человека (обзор литературы // Проблемы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репродук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2006. — Т. 12, № 4. — С. 42-50.</a:t>
            </a:r>
            <a:endParaRPr lang="ru-RU" dirty="0" smtClean="0"/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На сегодня известны следую-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технология обработки спермы, которая способ-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ствуют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обогащению образца клетками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интактной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нормально упакованной ДНК;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преодоленияе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высоких показателей фрагмента-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эякуляторных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сперматозоидах с помощью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замещения 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тестикулярными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сперматозоидами со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значительно более низкими показателями;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использование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антиоксидантной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терапии;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донация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сперматозоидов при плохом качестве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бластоцист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неудачных циклах ЭКО.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анализ фрагментации ДНК спер-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матозоидов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служить эффективным прогностическим инструментом, выявляющим мужской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 нарушения фертильности.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вышесказанного следует, что причины муж-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бесплодия часто не лежат на поверхности, 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требуют тщательного изучения одновременно на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скольких уровнях. Только сопоставив данные мор-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фологических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биохимических, цитогенетических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молекулярных исследований, можно судить 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 репродуктивном потенциале пациента и выбрать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соответствующую тактику лечения.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Углубленное изучение спермы бесплодных муж-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чин на нескольких уровнях организации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генетиче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материала позволит оценить информативность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каждого метода отдельно и в комплексе, а также раз-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работать оптимальный алгоритм для проведения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диагностики мужского бесплодия. Возможно, ком-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плексный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подход, а именно всестороннее изучение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качества спермы, даст более полную картину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гического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процесса и, следовательно, большую эф-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фективность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лечения. А применение ЭКО и ПГД…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Borini A., Tarozzi N., Bizzaro D., Bonu M.A., Fava L., Flamigni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Coticchio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G. Sperm DNA fragmentation: paternal effect 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post-implantation embryo development in ART // Hum.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 Access published. — 2006. — V. 21, Issue 11. — P. 2876-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2881.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Ворсанова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С.Г.,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Берешева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Л.З., Казанцева Л.З.,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Демидо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И.А.,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Шаронин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В.О., Соловьев И.В., Юров Ю.Б. Молекулярно-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цитогенетическая диагностика хромосомных аномалий у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супру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жеских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 с нарушением репродуктивной функции // Проблемы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репродукции. — 1998. — № 4. — С. 41-46.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Cozzi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Chevret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Rousseaux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Achievment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meiosis in XXY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 cells: study of 543 sperm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karyotypes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an XY/XXY mosaic patient</a:t>
            </a:r>
          </a:p>
          <a:p>
            <a:r>
              <a:rPr lang="de-DE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Hum. Genet. — 1994. — V. 93. — P. 32-34.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Mikelsaar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Lissitsina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Punab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Cytogenetic analyses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families with fertility problems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Сongress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/Lab. Med. — 2006. —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 1. — Р. 171.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Peschka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Leygraaf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van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Montag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Schartmann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B., Schubert R., van der </a:t>
            </a:r>
            <a:r>
              <a:rPr lang="de-DE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</a:t>
            </a:r>
            <a:r>
              <a:rPr lang="de-DE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H., Schwanitz G. Type </a:t>
            </a:r>
            <a:r>
              <a:rPr lang="de-DE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</a:t>
            </a:r>
            <a:endParaRPr lang="de-DE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chromosome aberrations in 781 couples undergoing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intracytoplasmic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sperm injection // Human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Reprodaction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1999. — V. 14, № 9. —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 2257-2263.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Стефанович Г.В.,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Бутенко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В.Л.,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Бариляк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І.Р.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Цитогене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тичні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статевих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соматичних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без-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плідді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// ІІІ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з’їзд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медичних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генетиків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України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Тези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доп. —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Львів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2002. — С. 36.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Scriven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P.N.,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Flinter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F.A.,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Braude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P.R., Mackie Ogilvie 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Robertsonian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translocation reproductive risks and indications for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preimplantation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diagnosis // Human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Reprodaction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2001. — V. 16,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 11. — Р. 2267-2273.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Luca Gianoroli, M.Cristina Magli, Giorgio Cavallini, Andor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Crippa, Marco Nadalini, Luca Bernardini, Giuseppe F. Menchini Fabris,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Silvia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Voliani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Anna P.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Ferraretti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Frequency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aneuploidy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sperm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patients with extremely severe male factor infertility // Human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Reprodaction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2005. — V. 20, № 8. —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 2140-2152.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Vogt P.H.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al. AZF deletions and Y chromosomal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haplogroups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 and update based on sequence // Hum.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Update. — 2005.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Черных В.Б., Курило Л.Ф.,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Шилейко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Л.В.,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Ширшова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Л.С.,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Чухрова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А.Л., Ковалевская Т.С., Полякова А.В., Гоголевский П.А.,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Калугина А.С., Морина Г.В.,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Тогобецкий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А.С.,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Здановский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В.М.,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Гоголевская И.К.,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Крамеров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Д.Н. Анализ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микроделеций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локусе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 у мужчин с бесплодием: совместный опыт исследований //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Медицинская генетика. — 2003. — Т. 2. — С. 367-379.</a:t>
            </a:r>
          </a:p>
          <a:p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Jobling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M.A., Samara V., Pandya A. et al.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duplication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deletion polymorphism on the long arm of the Y chromosome in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males // Hum. Mol. Genet. — 1996. — Vol. 5. — P. 1767-1775.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McCallum T.J.,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Milunsky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J.M., Cunningham D.L., Harris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D.H., Maher T.A., Oates R.D. Fertility in men with cystic fibrosis: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update on current surgical practices and outcomes // Chest. —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Oct. — 118(4). — 1059-62.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Guadalupe S.M.-G. et al. Genetic Screening in Infertile Mexican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Men: Chromosomal Abnormalities, Y Chromosome Deletions, and Androgen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CAG Repeat Length // Journal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Andrology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2008.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Tesarik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Mendoza C., Greco E. Paternal effects acting during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cell cycle of human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preimplantation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development after ICSI //</a:t>
            </a:r>
          </a:p>
          <a:p>
            <a:r>
              <a:rPr lang="pt-B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Hum. Reprod. — 2002. — 17. — 184-189.</a:t>
            </a:r>
          </a:p>
          <a:p>
            <a:r>
              <a:rPr lang="nl-NL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Baker M., Aitken R.J. Reactive oxygen species in spermatozoa: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for monitoring and significance for the origins of genetic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sease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infertility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Biol.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2005. — 3, 67. — 1477-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7827.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Findikli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Kahraman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Kumtepe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Y. Assessment of DNA fragmentation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aneuploidy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poor quality human embryos //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Biomed. Online. — 2004. — 8, 2. — 196-206.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Маркова Е.В., Замай А.С. Фрагментация ДНК в сперма-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тозоидах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человека (обзор литературы // Проблемы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репродук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— 2006. — Т. 12, № 4. — С. 42-50.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Делеции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AZF-локуса. Помимо аномалий карио-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типа наиболее частой генетической причиной бес-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мужчин являются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Y-хромосомы,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захватывающие локус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Azoospermia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область фактора азооспермии).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Делеции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AZF-локуса связаны с различной степенью нару-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сперматогенеза — от умеренного снижения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активности (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гипосперматогенез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до практически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полного отсутствия половых клеток в семенных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нальцах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синдром «только клетки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Сертоли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1996 г.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Vogt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соавт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основе полученных дан-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локализации и размере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предложили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выделить в локусе хромосомы Yq11.21-q11.23 три не-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перекрывающихся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субрегиона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AZFa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AZFb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AZFc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[9]. В настоящее время для мужчин с тяжелой формой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олигозооспермии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единственно эффективным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преодоления бесплодия является ИКСИ, а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пациентов с азооспермией — ИКСИ в сочетании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извлечением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тестикулярных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сперматозоидов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щью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ТЕЗА или ТЕЗЕ. В настоящее время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репродуктивных технологий позволяет иметь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собственных детей мужчинам-носителям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микроделе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Y-хромосомы. Однако существует риск передачи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микроделеции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Y-хромосомы мальчикам (в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100 % случаев), а также повышенный риска рождения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детей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мозаицизмом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45,X/46,XY (т.е. с синдромом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Тернера, смешанной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дисгенезией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гонад или другой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формой гермафродитизма) (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Черных В.Б., Курило Л.Ф.,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Шилейко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Л.В.,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Ширшова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Л.С.,</a:t>
            </a:r>
          </a:p>
          <a:p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Чухрова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А.Л., Ковалевская Т.С., Полякова А.В., Гоголевский П.А.,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Калугина А.С., Морина Г.В.,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Тогобецкий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А.С.,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Здановский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В.М.,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Гоголевская И.К.,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Крамеров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Д.Н. Анализ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микроделеций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локусе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AZF у мужчин с бесплодием: совместный опыт исследований //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Медицинская генетика. — 2003. — Т. 2. — С. 367-379.)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Принято рекомендовать определение кариотипа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микроделеций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Y-хромосомы всем мужчинам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бесплодием при количестве сперматозоидов 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куляте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менее 5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/мл, а также мужчинам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пар, которым планируется программа ЭКО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ИКСИ.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C6173-50BE-43EB-85F3-FFA6B7E2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6B76D3-51AA-4255-9D4C-73E1344D284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3A0209-BFD5-4CA9-B010-4F5403DD83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553" y="683746"/>
            <a:ext cx="8533456" cy="43924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5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ГЕНЕТИЧЕСКИЕ АСПЕКТЫ БЕСПЛОДНОГО БРАКА.</a:t>
            </a:r>
            <a:br>
              <a:rPr lang="ru-RU" sz="35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5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МУЖСКОЙ ФАКТОР БЕСПЛОДИЯ – ДИАГНОСТИКА, ПОДГОТОВКА К ВСПОМОГАТЕЛЬНЫМ РЕПРОДУКТИВНЫМ ТЕХНОЛОГИЯМ.</a:t>
            </a:r>
            <a:endParaRPr lang="ru-RU" sz="35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792894"/>
            <a:ext cx="8643998" cy="9936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Докладчик: врач-генетик 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Кеосьян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Наталья Владимировна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1285852" y="1838330"/>
            <a:ext cx="292895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Нарушение     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формирования гамет</a:t>
            </a: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4751419" y="3203583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Несбалансированный кариотип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эмбриона</a:t>
            </a: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3527457" y="4489467"/>
            <a:ext cx="55451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000"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Имплантационные потери </a:t>
            </a:r>
          </a:p>
          <a:p>
            <a:pPr marL="342000"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Спонтанное прерывание беременности</a:t>
            </a:r>
          </a:p>
          <a:p>
            <a:pPr marL="342000"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Рождение ребенка с хромосомным заболеванием </a:t>
            </a: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5108608" y="1774823"/>
            <a:ext cx="367823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несбалансированных гамет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Line 21"/>
          <p:cNvSpPr>
            <a:spLocks noChangeShapeType="1"/>
          </p:cNvSpPr>
          <p:nvPr/>
        </p:nvSpPr>
        <p:spPr bwMode="auto">
          <a:xfrm flipH="1">
            <a:off x="2519394" y="1060443"/>
            <a:ext cx="503238" cy="863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22"/>
          <p:cNvSpPr>
            <a:spLocks noChangeShapeType="1"/>
          </p:cNvSpPr>
          <p:nvPr/>
        </p:nvSpPr>
        <p:spPr bwMode="auto">
          <a:xfrm>
            <a:off x="5615019" y="989005"/>
            <a:ext cx="433388" cy="9366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23"/>
          <p:cNvSpPr>
            <a:spLocks noChangeShapeType="1"/>
          </p:cNvSpPr>
          <p:nvPr/>
        </p:nvSpPr>
        <p:spPr bwMode="auto">
          <a:xfrm>
            <a:off x="6119844" y="2774955"/>
            <a:ext cx="0" cy="50323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25"/>
          <p:cNvSpPr>
            <a:spLocks noChangeShapeType="1"/>
          </p:cNvSpPr>
          <p:nvPr/>
        </p:nvSpPr>
        <p:spPr bwMode="auto">
          <a:xfrm>
            <a:off x="6119844" y="4132277"/>
            <a:ext cx="0" cy="4318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30"/>
          <p:cNvSpPr>
            <a:spLocks noChangeShapeType="1"/>
          </p:cNvSpPr>
          <p:nvPr/>
        </p:nvSpPr>
        <p:spPr bwMode="auto">
          <a:xfrm>
            <a:off x="2303494" y="2846393"/>
            <a:ext cx="0" cy="15843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Rectangle 31"/>
          <p:cNvSpPr>
            <a:spLocks noChangeArrowheads="1"/>
          </p:cNvSpPr>
          <p:nvPr/>
        </p:nvSpPr>
        <p:spPr bwMode="auto">
          <a:xfrm>
            <a:off x="977895" y="4489467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Бесплодие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" y="-24"/>
            <a:ext cx="9000000" cy="1080000"/>
          </a:xfrm>
        </p:spPr>
        <p:txBody>
          <a:bodyPr anchor="ctr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АНОМАЛИИ КАРИОТИПА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000" y="-24"/>
            <a:ext cx="8640000" cy="1080000"/>
          </a:xfrm>
        </p:spPr>
        <p:txBody>
          <a:bodyPr anchor="ctr"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ЧАСТОТА ТРАНСЛОКАЦИЙ</a:t>
            </a:r>
          </a:p>
        </p:txBody>
      </p:sp>
      <p:graphicFrame>
        <p:nvGraphicFramePr>
          <p:cNvPr id="12" name="Group 59"/>
          <p:cNvGraphicFramePr>
            <a:graphicFrameLocks noGrp="1"/>
          </p:cNvGraphicFramePr>
          <p:nvPr/>
        </p:nvGraphicFramePr>
        <p:xfrm>
          <a:off x="357158" y="1643050"/>
          <a:ext cx="8429683" cy="3527108"/>
        </p:xfrm>
        <a:graphic>
          <a:graphicData uri="http://schemas.openxmlformats.org/drawingml/2006/table">
            <a:tbl>
              <a:tblPr/>
              <a:tblGrid>
                <a:gridCol w="5794352"/>
                <a:gridCol w="2635331"/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Общая популяция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Бесплодие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0,6-1%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Привычное </a:t>
                      </a: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невынашивание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 беременности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9,2%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Патоспермия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216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</a:rPr>
                        <a:t>3,2%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32" name="Прямоугольник 13"/>
          <p:cNvSpPr>
            <a:spLocks noChangeArrowheads="1"/>
          </p:cNvSpPr>
          <p:nvPr/>
        </p:nvSpPr>
        <p:spPr bwMode="auto">
          <a:xfrm>
            <a:off x="900145" y="6489724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Gardner, Sutherland, 2004 </a:t>
            </a: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Munne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al., 2000; </a:t>
            </a:r>
            <a:r>
              <a:rPr lang="en-US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Verlinsky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et. al., 2005</a:t>
            </a: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71678"/>
            <a:ext cx="8640000" cy="366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bg1"/>
              </a:buClr>
              <a:buSzPct val="100000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Женщинам, имеющим в анамнезе (в том числе у близких родственников) случаи врожденных пороков развития и хромосомных болезней, женщинам, страдающим первичной аменореей, назначается осмотр (консультация) врача-генетика и исследование хромосомного аппарата (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кариотипирование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080000"/>
          </a:xfrm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Приказ МЗ РФ от 30.08.12 г. № 107н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440000"/>
          </a:xfrm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Мужской фактор бесплодия – генетические причины</a:t>
            </a:r>
            <a:endParaRPr lang="ru-RU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428736"/>
            <a:ext cx="8640000" cy="5429264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Генетические факторы обусловливают до 50% всех случаев тяжелых форм бесплодия у мужчин.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основных генетических фактора мужского бесплодия: изменения на уровне хромосом, на уровне гена или группы генов (мутации), на уровне тотальной ДНК сперматозоидов (фрагментация ДНК).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перестройки (анеуплоидия – кариотип 47,ХХУ, 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транслокации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реципрокные и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робертсоновские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делеции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дупликации) как причина нарушений сперматогенеза.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мутации как причина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патоспермии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AZF-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микроделеции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мутации гена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CFTR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делеция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SRY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-локусе). </a:t>
            </a:r>
          </a:p>
          <a:p>
            <a:pPr marL="514350" indent="-514350" algn="just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5" name="Group 7"/>
          <p:cNvGraphicFramePr>
            <a:graphicFrameLocks noGrp="1"/>
          </p:cNvGraphicFramePr>
          <p:nvPr>
            <p:ph idx="1"/>
          </p:nvPr>
        </p:nvGraphicFramePr>
        <p:xfrm>
          <a:off x="2643174" y="2276506"/>
          <a:ext cx="6500825" cy="4367203"/>
        </p:xfrm>
        <a:graphic>
          <a:graphicData uri="http://schemas.openxmlformats.org/drawingml/2006/table">
            <a:tbl>
              <a:tblPr/>
              <a:tblGrid>
                <a:gridCol w="1874414"/>
                <a:gridCol w="2752642"/>
                <a:gridCol w="1873769"/>
              </a:tblGrid>
              <a:tr h="5122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Микроделеция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216B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делеция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Сперматозоиды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эякуляте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тестикулярные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216B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AZFa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B216B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Азооспермия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AZFb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B216B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AZFb+c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216B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Yq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AZFa+b+c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88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AZFc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(около 60%)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Азооспермия - 60%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могут быть получены приблизительно в 50%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1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Олигозооспермия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216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40%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1" name="Rectangle 35"/>
          <p:cNvSpPr>
            <a:spLocks noChangeArrowheads="1"/>
          </p:cNvSpPr>
          <p:nvPr/>
        </p:nvSpPr>
        <p:spPr bwMode="auto">
          <a:xfrm>
            <a:off x="252000" y="-24"/>
            <a:ext cx="86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Микроделеции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Y-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хромосомы</a:t>
            </a:r>
          </a:p>
        </p:txBody>
      </p:sp>
      <p:sp>
        <p:nvSpPr>
          <p:cNvPr id="20512" name="Rectangle 36"/>
          <p:cNvSpPr>
            <a:spLocks noChangeArrowheads="1"/>
          </p:cNvSpPr>
          <p:nvPr/>
        </p:nvSpPr>
        <p:spPr bwMode="auto">
          <a:xfrm>
            <a:off x="252000" y="857232"/>
            <a:ext cx="864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Показания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концентрация сперматозоидов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 5 </a:t>
            </a:r>
            <a:r>
              <a:rPr lang="ru-RU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G02\Documents\AZF\Обзоры_AZF\H111401.GIF"/>
          <p:cNvPicPr>
            <a:picLocks noChangeAspect="1" noChangeArrowheads="1"/>
          </p:cNvPicPr>
          <p:nvPr/>
        </p:nvPicPr>
        <p:blipFill>
          <a:blip r:embed="rId3" cstate="print"/>
          <a:srcRect t="10371" r="62934"/>
          <a:stretch>
            <a:fillRect/>
          </a:stretch>
        </p:blipFill>
        <p:spPr bwMode="auto">
          <a:xfrm>
            <a:off x="0" y="2137552"/>
            <a:ext cx="248513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0800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Делеция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в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SRY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-локусе хромосомы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Y</a:t>
            </a:r>
            <a:endParaRPr lang="ru-RU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428736"/>
            <a:ext cx="8640000" cy="5143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SRY (Sex-determining Region Y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– расположен на коротком плече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-хромосомы – генетический фактор определения развития по мужскому типу, формировании яичек и процессов сперматогенеза.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Делеция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(отсутствие) участка хромосомы, содержащего ген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SRY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или мутации в гене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SRY –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женский фенотип при мужском кариотипе 46,ХУ (синдром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Свайера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– бесплодие.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Присутствие локуса с геном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SRY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кариотипе 46,ХХ (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транслокация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Х-хромосому или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аутосому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– мужской фенотип (синдром де ля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Шапеля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– бесплодие.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4400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Муковисцидоз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- мутации гена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CFTR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как причина бесплодия</a:t>
            </a:r>
            <a:endParaRPr lang="ru-RU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2000" y="1935480"/>
            <a:ext cx="8640000" cy="470823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Известно более 900 видов мутаций гена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CFTR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 случаев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обструктивной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азооспермии – одно/двустороннее  врожденное  отсутствие семявыносящих протоков –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причина -  мутации в гене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CFTR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Азооспермия – молекулярно-генетическая диагностика гена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CFTR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440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Понятие фрагментации ДНК сперматозоидов</a:t>
            </a:r>
            <a:endParaRPr lang="ru-RU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Разрыв или повреждение генетического материала сперматозоида.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20% случаев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идиопатического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бесплодия связано с нарушением целостности ДНК сперматозоидов.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Фрагментация ДНК определяется наличием однонитевых и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двунитевых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разрывов.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08000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Фрагментация ДНК сперматозоидов</a:t>
            </a:r>
            <a:endParaRPr lang="ru-RU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285860"/>
            <a:ext cx="8640000" cy="5572140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5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Изменение структуры ДНК сперматозоидов – как причина бесплодия.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5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всегда дефектный сперматозоид (с фрагментированной ДНК)  внешне выглядит патологическим.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5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оплодотворении сперматозоидом с фрагментированной ДНК происходит нарушение раннего эмбриогенеза – нарушение темпа и характера дробления эмбриона, снижение вероятности наступления беременности в программах ВРТ, повышает вероятность спонтанного аборта.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44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Генетические факторы мужского бесплодия – как помочь?</a:t>
            </a:r>
            <a:endParaRPr lang="ru-RU" sz="4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754524"/>
            <a:ext cx="8640000" cy="4389120"/>
          </a:xfrm>
        </p:spPr>
        <p:txBody>
          <a:bodyPr>
            <a:noAutofit/>
          </a:bodyPr>
          <a:lstStyle/>
          <a:p>
            <a:pPr marL="514800" indent="-5148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Комплексное обследование: соматическое, репродуктивное. 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</a:pP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Спермограмма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(5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/мл и менее – азооспермия), анализ ДНК-фрагментации сперматозоидов.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Генетика: 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кариотип,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AZF-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диагностика, молекулярно-генетическая диагностика </a:t>
            </a:r>
            <a:r>
              <a:rPr lang="ru-RU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муковисцидоза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(мутации в гене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CFTR</a:t>
            </a: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фрагильная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Х-хромосома, анализ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гена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SRY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Вспомогательные репродуктивные технологии:</a:t>
            </a:r>
          </a:p>
          <a:p>
            <a:pPr marL="5148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 (экстракорпоральное оплодотворение);</a:t>
            </a:r>
          </a:p>
          <a:p>
            <a:pPr marL="5148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ИКСИ (инъекция сперматозоида в яйцеклетку);</a:t>
            </a:r>
          </a:p>
          <a:p>
            <a:pPr marL="5148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ПГД (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преимплантационная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генетическая диагностика);</a:t>
            </a:r>
          </a:p>
          <a:p>
            <a:pPr marL="5148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Донорство гамет.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0"/>
            <a:ext cx="9000000" cy="1080000"/>
          </a:xfrm>
        </p:spPr>
        <p:txBody>
          <a:bodyPr anchor="t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Генетика - репродукция и здоровье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928670"/>
            <a:ext cx="8640000" cy="592933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Рождение здоровых детей является самой важной и желанной целью любой семьи. Что мешает?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Факторы окружающей среды: избыток информации, стрессы, курение, алкоголь, загрязнение атмосферы, работа на химическом производстве и др.) – снижение фертильности, новые виды наследственной патологии.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Миграция населения - расширение круга потенциальных брачных партнеров - увеличение мутагенной «нагрузки».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Прогресс медицины и общества  -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пролонгирование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жизни больных с наследственными болезнями -  увеличение их числа в популяции.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«Возрастные» первородящие (35 лет и старше) – снижение фертильности, повышенный риск рождения генетически больного ребенка.</a:t>
            </a:r>
          </a:p>
          <a:p>
            <a:pPr marL="514350" indent="-514350" algn="just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Половина спонтанных абортов обусловлена генетическими причинами. Не менее 30% перинатальной и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неонатальной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смертности обусловлено врожденными пороками развития и наследственными болезнями (Н.П.Бочков, академик РАМН, профессор).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77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987" b="2001"/>
          <a:stretch>
            <a:fillRect/>
          </a:stretch>
        </p:blipFill>
        <p:spPr>
          <a:xfrm>
            <a:off x="2178827" y="0"/>
            <a:ext cx="4786346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19700" y="260350"/>
          <a:ext cx="3672407" cy="633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946391"/>
                <a:gridCol w="157388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День развития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00008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Ооцит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Эмбрион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0000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66"/>
                        </a:solidFill>
                      </a:endParaRPr>
                    </a:p>
                  </a:txBody>
                  <a:tcPr anchor="ctr" anchorCtr="1"/>
                </a:tc>
              </a:tr>
              <a:tr h="9772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 День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Зрелый</a:t>
                      </a: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 ооцит (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MII)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3173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 День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700" dirty="0" smtClean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700" dirty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Зигота (</a:t>
                      </a: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PN</a:t>
                      </a: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6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 День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Э</a:t>
                      </a: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мбрион из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4-х клеток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 День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Эмбрион</a:t>
                      </a: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из 6-8-клеток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430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 День 4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700" dirty="0" smtClean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700" dirty="0" smtClean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700" dirty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Морула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3379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 День</a:t>
                      </a:r>
                      <a:r>
                        <a:rPr lang="ru-RU" sz="1700" baseline="0" dirty="0" smtClean="0"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rgbClr val="2600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latin typeface="Arial" pitchFamily="34" charset="0"/>
                          <a:cs typeface="Arial" pitchFamily="34" charset="0"/>
                        </a:rPr>
                        <a:t>Бластоциста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D:\OLD\Мои документы\Публикации\Медицинская генетика\Артюхова_ПГД_2008\Артюхова_Рисунки\Рис.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65771" b="65883"/>
          <a:stretch>
            <a:fillRect/>
          </a:stretch>
        </p:blipFill>
        <p:spPr bwMode="auto">
          <a:xfrm>
            <a:off x="6444208" y="836712"/>
            <a:ext cx="965755" cy="9361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D:\OLD\Мои документы\Публикации\Медицинская генетика\Артюхова_ПГД_2008\Артюхова_Рисунки\Рис.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3125" r="32646" b="65883"/>
          <a:stretch>
            <a:fillRect/>
          </a:stretch>
        </p:blipFill>
        <p:spPr bwMode="auto">
          <a:xfrm>
            <a:off x="6444208" y="1844824"/>
            <a:ext cx="936104" cy="9073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D:\OLD\Мои документы\Публикации\Медицинская генетика\Артюхова_ПГД_2008\Артюхова_Рисунки\Рис.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67354" b="65883"/>
          <a:stretch>
            <a:fillRect/>
          </a:stretch>
        </p:blipFill>
        <p:spPr bwMode="auto">
          <a:xfrm>
            <a:off x="6444208" y="2708920"/>
            <a:ext cx="921069" cy="9361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D:\OLD\Мои документы\Публикации\Медицинская генетика\Артюхова_ПГД_2008\Артюхова_Рисунки\Рис.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34117" r="67979" b="31821"/>
          <a:stretch>
            <a:fillRect/>
          </a:stretch>
        </p:blipFill>
        <p:spPr bwMode="auto">
          <a:xfrm>
            <a:off x="6444208" y="3717032"/>
            <a:ext cx="936104" cy="9683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2" descr="D:\OLD\Мои документы\Публикации\Медицинская генетика\Артюхова_ПГД_2008\Артюхова_Рисунки\Рис.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34229" t="34117" r="32646" b="31821"/>
          <a:stretch>
            <a:fillRect/>
          </a:stretch>
        </p:blipFill>
        <p:spPr bwMode="auto">
          <a:xfrm>
            <a:off x="6444208" y="4653136"/>
            <a:ext cx="936104" cy="9361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2" descr="D:\OLD\Мои документы\Публикации\Медицинская генетика\Артюхова_ПГД_2008\Артюхова_Рисунки\Рис.1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68458" t="34117" b="31821"/>
          <a:stretch>
            <a:fillRect/>
          </a:stretch>
        </p:blipFill>
        <p:spPr bwMode="auto">
          <a:xfrm>
            <a:off x="6444208" y="5517232"/>
            <a:ext cx="936104" cy="9831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283" y="415737"/>
            <a:ext cx="4857784" cy="60213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indent="-342900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defRPr/>
            </a:pPr>
            <a:r>
              <a:rPr lang="ru-RU" sz="3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Преимплантационная</a:t>
            </a:r>
            <a:r>
              <a:rPr lang="ru-RU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генетическая диагностика (ПГД; 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PGD</a:t>
            </a:r>
            <a:r>
              <a:rPr lang="ru-RU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indent="-342900" algn="just" fontAlgn="auto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Arial" pitchFamily="34" charset="0"/>
              <a:buNone/>
              <a:defRPr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40000"/>
              </a:lnSpc>
              <a:spcAft>
                <a:spcPts val="600"/>
              </a:spcAft>
              <a:buClr>
                <a:schemeClr val="accent3"/>
              </a:buClr>
              <a:buSzPct val="95000"/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комплекс методов профилактики наследственных заболеваний на уровне </a:t>
            </a:r>
            <a:r>
              <a:rPr lang="ru-RU" sz="3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доимплантационных</a:t>
            </a:r>
            <a:r>
              <a:rPr lang="ru-RU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этапов развития организма человека.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8229600" cy="53990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Мужчина (m2131) 26 лет;      Супруга    28 лет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Олигозооспермия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(4,4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/мл)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CCCCFF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2009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Кариотипирование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45,XY,16qh+,der(13;22)(q10;q10) ;   46,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Генетическое консультирование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2000" y="-24"/>
            <a:ext cx="9000000" cy="1080000"/>
          </a:xfr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КЛИНИЧЕСКИЙ СЛУЧАЙ</a:t>
            </a:r>
          </a:p>
        </p:txBody>
      </p:sp>
      <p:pic>
        <p:nvPicPr>
          <p:cNvPr id="29701" name="Picture 6" descr="m2131_01-05_210809113122_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195655"/>
            <a:ext cx="4562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Line 12"/>
          <p:cNvSpPr>
            <a:spLocks noChangeShapeType="1"/>
          </p:cNvSpPr>
          <p:nvPr/>
        </p:nvSpPr>
        <p:spPr bwMode="auto">
          <a:xfrm flipH="1">
            <a:off x="2555875" y="4708542"/>
            <a:ext cx="144463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 flipH="1">
            <a:off x="4859338" y="5427680"/>
            <a:ext cx="144462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47847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Подготовительный этап ПГД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FISH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лимфоцитах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FISH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сперматозоидах: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процент аномальных 9,6%</a:t>
            </a:r>
          </a:p>
          <a:p>
            <a:pPr eaLnBrk="1" hangingPunct="1"/>
            <a:endParaRPr lang="ru-RU" sz="2000" dirty="0" smtClean="0">
              <a:solidFill>
                <a:srgbClr val="CCCCFF"/>
              </a:solidFill>
            </a:endParaRPr>
          </a:p>
          <a:p>
            <a:pPr eaLnBrk="1" hangingPunct="1"/>
            <a:endParaRPr lang="ru-RU" sz="2000" dirty="0" smtClean="0">
              <a:solidFill>
                <a:srgbClr val="CCCCFF"/>
              </a:solidFill>
            </a:endParaRPr>
          </a:p>
          <a:p>
            <a:pPr eaLnBrk="1" hangingPunct="1"/>
            <a:endParaRPr lang="ru-RU" sz="2000" dirty="0" smtClean="0">
              <a:solidFill>
                <a:srgbClr val="CCCCFF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2010 год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ЭКО/ИКСИ+ПГД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11 эмбрионов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Одноплодная беременность, роды, здоровый мальчик.</a:t>
            </a:r>
          </a:p>
          <a:p>
            <a:pPr eaLnBrk="1" hangingPunct="1"/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8" descr="m2131FISH_01-03_071009105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412875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m2131FISH_01-04_071009105758"/>
          <p:cNvPicPr>
            <a:picLocks noChangeAspect="1" noChangeArrowheads="1"/>
          </p:cNvPicPr>
          <p:nvPr/>
        </p:nvPicPr>
        <p:blipFill>
          <a:blip r:embed="rId3" cstate="print"/>
          <a:srcRect l="54875" t="55173" r="8696" b="3752"/>
          <a:stretch>
            <a:fillRect/>
          </a:stretch>
        </p:blipFill>
        <p:spPr bwMode="auto">
          <a:xfrm>
            <a:off x="6948488" y="1341438"/>
            <a:ext cx="1687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4572000" y="3589338"/>
            <a:ext cx="4572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FISH-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зонды: 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LSI</a:t>
            </a:r>
            <a:r>
              <a:rPr lang="ru-RU" sz="2000" i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 13-</a:t>
            </a:r>
            <a:r>
              <a:rPr lang="en-US" sz="2000" i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ru-RU" sz="2000" i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000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EP</a:t>
            </a:r>
            <a:r>
              <a:rPr lang="ru-RU" sz="2000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18- </a:t>
            </a:r>
            <a:r>
              <a:rPr lang="en-US" sz="2000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ru-RU" sz="2000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i="1" dirty="0">
                <a:solidFill>
                  <a:srgbClr val="99FF99"/>
                </a:solidFill>
                <a:latin typeface="Arial" pitchFamily="34" charset="0"/>
                <a:cs typeface="Arial" pitchFamily="34" charset="0"/>
              </a:rPr>
              <a:t>LSI</a:t>
            </a:r>
            <a:r>
              <a:rPr lang="ru-RU" sz="2000" i="1" dirty="0">
                <a:solidFill>
                  <a:srgbClr val="99FF99"/>
                </a:solidFill>
                <a:latin typeface="Arial" pitchFamily="34" charset="0"/>
                <a:cs typeface="Arial" pitchFamily="34" charset="0"/>
              </a:rPr>
              <a:t> 21-</a:t>
            </a:r>
            <a:r>
              <a:rPr lang="fr-FR" sz="2000" i="1" dirty="0">
                <a:solidFill>
                  <a:srgbClr val="99FF99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ru-RU" sz="2000" i="1" dirty="0">
                <a:solidFill>
                  <a:srgbClr val="99FF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i="1" dirty="0">
                <a:solidFill>
                  <a:srgbClr val="99FF99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CEP</a:t>
            </a:r>
            <a:r>
              <a:rPr lang="ru-RU" sz="2000" i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16-</a:t>
            </a:r>
            <a:r>
              <a:rPr lang="en-US" sz="2000" i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ru-RU" sz="2000" i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Aqua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LSI</a:t>
            </a:r>
            <a:r>
              <a:rPr lang="ru-RU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22-</a:t>
            </a:r>
            <a:r>
              <a:rPr lang="fr-FR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ru-RU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Gold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4932363" y="3141663"/>
            <a:ext cx="21590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72000" y="-24"/>
            <a:ext cx="9000000" cy="1080000"/>
          </a:xfrm>
          <a:prstGeom prst="rect">
            <a:avLst/>
          </a:prstGeom>
          <a:noFill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КЛИНИЧЕСКИЙ СЛУЧАЙ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916238" y="3849697"/>
            <a:ext cx="33115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66"/>
                </a:solidFill>
              </a:rPr>
              <a:t> </a:t>
            </a:r>
            <a:r>
              <a:rPr lang="ru-RU" sz="2400" b="1" dirty="0">
                <a:solidFill>
                  <a:srgbClr val="9B216B"/>
                </a:solidFill>
              </a:rPr>
              <a:t>ВРАЧ-ГЕНЕТИК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0" y="2571744"/>
            <a:ext cx="3132138" cy="1079500"/>
          </a:xfrm>
          <a:prstGeom prst="cloudCallout">
            <a:avLst>
              <a:gd name="adj1" fmla="val 39810"/>
              <a:gd name="adj2" fmla="val 7367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88955" y="2847975"/>
            <a:ext cx="2809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ОБЪЕМ ГЕНЕТИЧЕСКОГО</a:t>
            </a:r>
          </a:p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ОБСЛЕДОВАНИЯ</a:t>
            </a:r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1428728" y="1330333"/>
            <a:ext cx="4295797" cy="1455725"/>
          </a:xfrm>
          <a:prstGeom prst="cloudCallout">
            <a:avLst>
              <a:gd name="adj1" fmla="val 3568"/>
              <a:gd name="adj2" fmla="val 11154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484967" y="4929198"/>
            <a:ext cx="8174067" cy="18732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04000" indent="-504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ограничения разных генетических методов;</a:t>
            </a:r>
          </a:p>
          <a:p>
            <a:pPr marL="504000" indent="-504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Многообразие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генетической патологии;</a:t>
            </a:r>
          </a:p>
          <a:p>
            <a:pPr marL="504000" indent="-504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Этические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принципы медико-генетического консультирования;</a:t>
            </a:r>
          </a:p>
          <a:p>
            <a:pPr marL="504000" indent="-504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Знание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методов ВРТ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>
            <a:off x="5475317" y="1562095"/>
            <a:ext cx="3311525" cy="1152525"/>
          </a:xfrm>
          <a:prstGeom prst="cloudCallout">
            <a:avLst>
              <a:gd name="adj1" fmla="val -64690"/>
              <a:gd name="adj2" fmla="val 13075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6046821" y="1776409"/>
            <a:ext cx="20240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ОПРЕДЕЛЕНИЕ </a:t>
            </a:r>
          </a:p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ГЕНЕТИЧЕСКОГО </a:t>
            </a:r>
          </a:p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РИСКА</a:t>
            </a:r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5786447" y="2500306"/>
            <a:ext cx="3357554" cy="1504957"/>
          </a:xfrm>
          <a:prstGeom prst="cloudCallout">
            <a:avLst>
              <a:gd name="adj1" fmla="val -34637"/>
              <a:gd name="adj2" fmla="val 6690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6357982" y="2708972"/>
            <a:ext cx="29289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РАЗЪЯСНЕНИЕ СУТИ </a:t>
            </a:r>
          </a:p>
          <a:p>
            <a:r>
              <a:rPr lang="ru-RU" sz="1600" b="1" dirty="0" smtClean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ЗАБОЛЕВАНИЯ И </a:t>
            </a:r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МЕТОДОВ </a:t>
            </a:r>
            <a:r>
              <a:rPr lang="ru-RU" sz="1600" b="1" dirty="0" smtClean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ПРОФИЛАКТИКИ</a:t>
            </a:r>
            <a:endParaRPr lang="ru-RU" sz="1600" b="1" dirty="0">
              <a:solidFill>
                <a:srgbClr val="9B216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72000" y="-24"/>
            <a:ext cx="90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4C004C"/>
                </a:solidFill>
              </a:rPr>
              <a:t>     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МЕДИКО-ГЕНЕТИЧЕСКОЕ КОНСУЛЬТИРОВАНИЕ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857356" y="1714488"/>
            <a:ext cx="3622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ИНТЕРПРЕТАЦИЯ РЕЗУЛЬТАТОВ </a:t>
            </a:r>
          </a:p>
          <a:p>
            <a:r>
              <a:rPr lang="ru-RU" sz="16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ГЕНЕТИЧЕСКИХ </a:t>
            </a:r>
            <a:r>
              <a:rPr lang="ru-RU" sz="1600" b="1" dirty="0" smtClean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ИССЛЕДОВАНИЙ</a:t>
            </a:r>
            <a:endParaRPr lang="ru-RU" sz="1600" b="1" dirty="0">
              <a:solidFill>
                <a:srgbClr val="9B216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420150-1285056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14"/>
            <a:ext cx="7429552" cy="5933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00"/>
            <a:ext cx="82296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Спасибо  за  внимание!</a:t>
            </a:r>
            <a:endParaRPr lang="ru-RU" sz="4000" b="1" dirty="0">
              <a:solidFill>
                <a:srgbClr val="9B216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0"/>
            <a:ext cx="9000000" cy="10800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Генетика бесплодного брака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071546"/>
            <a:ext cx="8640000" cy="5572164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бесплодного  брака: 50% -  доля женского бесплодия, 50% - мужского.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Генетические факторы женского бесплодия:  синдром ломкой Х-хромосомы (мутация гена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риск наступления преждевременной менопаузы, рождения ребенка с синдромом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Мартина-Белл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нарушения (анеуплоидия,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мозаицизм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транслокации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инверсии,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дупликации) как причины бесплодия и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невынашивания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рождения больного потомства.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0"/>
            <a:ext cx="9000000" cy="14400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фрагильной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(ломкой) </a:t>
            </a:r>
            <a:b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Х-хромосомы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2071678"/>
            <a:ext cx="8640000" cy="4286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Х-хромосома – ген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 1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тринуклеотидных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повторов 5-54 – здоровый человек;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Х-хромосома – ген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 1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тринуклеотидных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повторов 55-200 –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премутация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20% риск первичной недостаточности яичников (низкий овариальный резерв, менопауза до 40 лет);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Х-хромосома – ген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 1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тринуклеотидных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повторов более 200 – синдром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Мартина-Белл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440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Показания для исследования гена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 1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935480"/>
            <a:ext cx="8640000" cy="4389120"/>
          </a:xfrm>
        </p:spPr>
        <p:txBody>
          <a:bodyPr>
            <a:normAutofit/>
          </a:bodyPr>
          <a:lstStyle/>
          <a:p>
            <a:pPr marL="514800" indent="-51480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Женщины с синдромом преждевременного истощения яичников;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Молодые женщины с нарушениями фертильности, связанными с повышенным уровнем фолликулостимулирующего гормона (ФСГ);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Семьи, в которых есть сыновья с интеллектуальной недостаточностью.</a:t>
            </a:r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2000" y="-24"/>
            <a:ext cx="9000000" cy="10800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Цитогенетические исследования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76600" y="1700213"/>
            <a:ext cx="2663825" cy="649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indent="-342900" algn="just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ru-RU" sz="2800" b="1" dirty="0">
                <a:solidFill>
                  <a:srgbClr val="9B216B"/>
                </a:solidFill>
                <a:latin typeface="Arial" pitchFamily="34" charset="0"/>
                <a:cs typeface="Arial" pitchFamily="34" charset="0"/>
              </a:rPr>
              <a:t>Кариотип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288" y="2781300"/>
            <a:ext cx="2376487" cy="22907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46,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46,XY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987675" y="2781300"/>
            <a:ext cx="2663825" cy="22907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just">
              <a:lnSpc>
                <a:spcPct val="130000"/>
              </a:lnSpc>
              <a:buClr>
                <a:schemeClr val="bg1"/>
              </a:buClr>
              <a:buSzPct val="100000"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Полиморфизм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Вариант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нормы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67400" y="2781300"/>
            <a:ext cx="2665413" cy="22915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t" anchorCtr="1"/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Хромосомное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нарушение: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числовое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bg1"/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структурное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124075" y="2349500"/>
            <a:ext cx="1152525" cy="431800"/>
          </a:xfrm>
          <a:prstGeom prst="straightConnector1">
            <a:avLst/>
          </a:prstGeom>
          <a:ln w="3810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6" idx="0"/>
          </p:cNvCxnSpPr>
          <p:nvPr/>
        </p:nvCxnSpPr>
        <p:spPr>
          <a:xfrm rot="5400000">
            <a:off x="4121944" y="2547144"/>
            <a:ext cx="431800" cy="36512"/>
          </a:xfrm>
          <a:prstGeom prst="straightConnector1">
            <a:avLst/>
          </a:prstGeom>
          <a:ln w="3810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40425" y="2349500"/>
            <a:ext cx="1008063" cy="431800"/>
          </a:xfrm>
          <a:prstGeom prst="straightConnector1">
            <a:avLst/>
          </a:prstGeom>
          <a:ln w="3810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4400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Полиморфизмы хромосом – норма/патология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2060848"/>
            <a:ext cx="8640000" cy="4389120"/>
          </a:xfrm>
        </p:spPr>
        <p:txBody>
          <a:bodyPr>
            <a:normAutofit/>
          </a:bodyPr>
          <a:lstStyle/>
          <a:p>
            <a:pPr marL="514800" indent="-51480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Полиморфизмы: 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гетерохроматин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(увеличение/уменьшение/инверсия);</a:t>
            </a:r>
          </a:p>
          <a:p>
            <a:pPr marL="514800" indent="-514800" algn="just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</a:pP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спутничные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нити (удвоение).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Более 1 полиморфизма в кариотипе – повышен риск хромосомных аномалий для потомства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" y="-24"/>
            <a:ext cx="9000000" cy="14400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нарушения, числовые/структурные и бесплодие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928802"/>
            <a:ext cx="8640000" cy="45720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Числовые хромосомные нарушения – анеуплоидия (45,Х – синдром Шерешевского-Тернера;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47,ХХУ – синдром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Клайнфельтера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пр.).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Структурные нарушения хромосом - сбалансированные и несбалансированные: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транслокации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(реципрокные,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робертсоновские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 том числе гомологичных хромосом 13/13, 18/18, 21/21);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делеции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дупликации, инверсии и пр.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867400" y="333375"/>
            <a:ext cx="2830513" cy="1143000"/>
          </a:xfrm>
        </p:spPr>
        <p:txBody>
          <a:bodyPr/>
          <a:lstStyle/>
          <a:p>
            <a:r>
              <a:rPr lang="ru-RU" sz="2500" smtClean="0">
                <a:solidFill>
                  <a:schemeClr val="bg1"/>
                </a:solidFill>
              </a:rPr>
              <a:t>Клинический случай</a:t>
            </a:r>
          </a:p>
        </p:txBody>
      </p:sp>
      <p:pic>
        <p:nvPicPr>
          <p:cNvPr id="5123" name="Рисунок 4" descr="Кариотип rob13,13_1.jpg"/>
          <p:cNvPicPr>
            <a:picLocks noChangeAspect="1"/>
          </p:cNvPicPr>
          <p:nvPr/>
        </p:nvPicPr>
        <p:blipFill>
          <a:blip r:embed="rId2" cstate="print"/>
          <a:srcRect t="9834" r="9119" b="21325"/>
          <a:stretch>
            <a:fillRect/>
          </a:stretch>
        </p:blipFill>
        <p:spPr bwMode="auto">
          <a:xfrm>
            <a:off x="1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2495</TotalTime>
  <Words>5258</Words>
  <Application>Microsoft Office PowerPoint</Application>
  <PresentationFormat>Экран (4:3)</PresentationFormat>
  <Paragraphs>658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ГЕНЕТИЧЕСКИЕ АСПЕКТЫ БЕСПЛОДНОГО БРАКА. МУЖСКОЙ ФАКТОР БЕСПЛОДИЯ – ДИАГНОСТИКА, ПОДГОТОВКА К ВСПОМОГАТЕЛЬНЫМ РЕПРОДУКТИВНЫМ ТЕХНОЛОГИЯМ.</vt:lpstr>
      <vt:lpstr>Генетика - репродукция и здоровье</vt:lpstr>
      <vt:lpstr>Генетика бесплодного брака</vt:lpstr>
      <vt:lpstr>Синдром фрагильной (ломкой)  Х-хромосомы</vt:lpstr>
      <vt:lpstr>Показания для исследования гена FMR 1</vt:lpstr>
      <vt:lpstr>Цитогенетические исследования</vt:lpstr>
      <vt:lpstr>Полиморфизмы хромосом – норма/патология</vt:lpstr>
      <vt:lpstr>Хромосомные нарушения, числовые/структурные и бесплодие</vt:lpstr>
      <vt:lpstr>Клинический случай</vt:lpstr>
      <vt:lpstr>Слайд 10</vt:lpstr>
      <vt:lpstr>ЧАСТОТА ТРАНСЛОКАЦИЙ</vt:lpstr>
      <vt:lpstr>Приказ МЗ РФ от 30.08.12 г. № 107н</vt:lpstr>
      <vt:lpstr>Мужской фактор бесплодия – генетические причины</vt:lpstr>
      <vt:lpstr>Слайд 14</vt:lpstr>
      <vt:lpstr>Делеция в SRY-локусе хромосомы Y</vt:lpstr>
      <vt:lpstr>Муковисцидоз - мутации гена CFTR как причина бесплодия</vt:lpstr>
      <vt:lpstr>Понятие фрагментации ДНК сперматозоидов</vt:lpstr>
      <vt:lpstr>Фрагментация ДНК сперматозоидов</vt:lpstr>
      <vt:lpstr>Генетические факторы мужского бесплодия – как помочь?</vt:lpstr>
      <vt:lpstr>Слайд 20</vt:lpstr>
      <vt:lpstr>Слайд 21</vt:lpstr>
      <vt:lpstr>КЛИНИЧЕСКИЙ СЛУЧАЙ</vt:lpstr>
      <vt:lpstr>Слайд 23</vt:lpstr>
      <vt:lpstr>Слайд 24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 Sony</dc:creator>
  <cp:lastModifiedBy>Админ Sony</cp:lastModifiedBy>
  <cp:revision>273</cp:revision>
  <dcterms:created xsi:type="dcterms:W3CDTF">2017-07-06T06:49:32Z</dcterms:created>
  <dcterms:modified xsi:type="dcterms:W3CDTF">2017-08-08T04:39:18Z</dcterms:modified>
</cp:coreProperties>
</file>