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pptx" ContentType="application/vnd.openxmlformats-officedocument.presentationml.presentatio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2" r:id="rId2"/>
    <p:sldMasterId id="2147483820" r:id="rId3"/>
    <p:sldMasterId id="2147483828" r:id="rId4"/>
  </p:sldMasterIdLst>
  <p:notesMasterIdLst>
    <p:notesMasterId r:id="rId29"/>
  </p:notesMasterIdLst>
  <p:sldIdLst>
    <p:sldId id="283" r:id="rId5"/>
    <p:sldId id="284" r:id="rId6"/>
    <p:sldId id="286" r:id="rId7"/>
    <p:sldId id="285" r:id="rId8"/>
    <p:sldId id="296" r:id="rId9"/>
    <p:sldId id="288" r:id="rId10"/>
    <p:sldId id="289" r:id="rId11"/>
    <p:sldId id="290" r:id="rId12"/>
    <p:sldId id="291" r:id="rId13"/>
    <p:sldId id="297" r:id="rId14"/>
    <p:sldId id="299" r:id="rId15"/>
    <p:sldId id="300" r:id="rId16"/>
    <p:sldId id="301" r:id="rId17"/>
    <p:sldId id="302" r:id="rId18"/>
    <p:sldId id="303" r:id="rId19"/>
    <p:sldId id="306" r:id="rId20"/>
    <p:sldId id="305" r:id="rId21"/>
    <p:sldId id="309" r:id="rId22"/>
    <p:sldId id="308" r:id="rId23"/>
    <p:sldId id="310" r:id="rId24"/>
    <p:sldId id="311" r:id="rId25"/>
    <p:sldId id="312" r:id="rId26"/>
    <p:sldId id="313" r:id="rId27"/>
    <p:sldId id="31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2" d="100"/>
          <a:sy n="52" d="100"/>
        </p:scale>
        <p:origin x="-104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FF81F-1556-4754-8817-C084B0D9B486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8DB3A-FED1-429C-A0F3-996D7E54C8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40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D72BC-52A8-476E-B147-AF66DDF2EE0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61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5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26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08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82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65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05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8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5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268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08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217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825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65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05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83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5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268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086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Наставничество</a:t>
            </a:r>
            <a:endParaRPr lang="ru-RU" dirty="0"/>
          </a:p>
        </p:txBody>
      </p:sp>
      <p:sp>
        <p:nvSpPr>
          <p:cNvPr id="6" name="Содержимое 1"/>
          <p:cNvSpPr>
            <a:spLocks noGrp="1"/>
          </p:cNvSpPr>
          <p:nvPr>
            <p:ph idx="1" hasCustomPrompt="1"/>
          </p:nvPr>
        </p:nvSpPr>
        <p:spPr>
          <a:xfrm>
            <a:off x="457200" y="1816224"/>
            <a:ext cx="8229600" cy="3412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400" dirty="0" smtClean="0"/>
              <a:t>С целью профессиональной адаптации молодых специалистов в учреждении, для ускорения вовлечения их в трудовой процесс был создан приказ о наставничестве в нашей больнице. </a:t>
            </a:r>
          </a:p>
          <a:p>
            <a:r>
              <a:rPr lang="ru-RU" sz="2400" dirty="0" smtClean="0"/>
              <a:t>Заключено соглашение между наставником и наставляемым </a:t>
            </a:r>
          </a:p>
          <a:p>
            <a:r>
              <a:rPr lang="ru-RU" sz="2400" dirty="0" smtClean="0"/>
              <a:t>Наставляемые отчитываются главному врачу о проделанной работе ежеквартально.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72825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65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7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0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9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88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509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05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6CFDD-065C-495F-905A-2DA40213FA5B}" type="datetimeFigureOut">
              <a:rPr lang="ru-RU" smtClean="0">
                <a:solidFill>
                  <a:prstClr val="black"/>
                </a:solidFill>
              </a:rPr>
              <a:pPr/>
              <a:t>18.03.2018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92FA84-C1B2-419B-B7E5-D113C4281C73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68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От Артёма\ЛОГОТИП, БАННЕР\ЛОГОТИП - копия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92"/>
            <a:ext cx="792088" cy="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-9525" y="11336"/>
            <a:ext cx="9163050" cy="11854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2000"/>
                  <a:lumOff val="68000"/>
                  <a:alpha val="39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1880" y="6573019"/>
            <a:ext cx="885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white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8000"/>
                  <a:lumOff val="62000"/>
                  <a:alpha val="78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satMod val="130000"/>
                  <a:lumMod val="60000"/>
                  <a:lumOff val="40000"/>
                  <a:alpha val="39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-36512" y="6636988"/>
            <a:ext cx="885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От Артёма\ЛОГОТИП, БАННЕР\ЛОГОТИП - копия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92"/>
            <a:ext cx="792088" cy="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-9525" y="11336"/>
            <a:ext cx="9163050" cy="11854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2000"/>
                  <a:lumOff val="68000"/>
                  <a:alpha val="39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1880" y="6573019"/>
            <a:ext cx="885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white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8000"/>
                  <a:lumOff val="62000"/>
                  <a:alpha val="78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satMod val="130000"/>
                  <a:lumMod val="60000"/>
                  <a:lumOff val="40000"/>
                  <a:alpha val="39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-36512" y="6636988"/>
            <a:ext cx="885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2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От Артёма\ЛОГОТИП, БАННЕР\ЛОГОТИП - копия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92"/>
            <a:ext cx="792088" cy="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-9525" y="11336"/>
            <a:ext cx="9163050" cy="11854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2000"/>
                  <a:lumOff val="68000"/>
                  <a:alpha val="39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1880" y="6573019"/>
            <a:ext cx="885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white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8000"/>
                  <a:lumOff val="62000"/>
                  <a:alpha val="78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satMod val="130000"/>
                  <a:lumMod val="60000"/>
                  <a:lumOff val="40000"/>
                  <a:alpha val="39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-36512" y="6636988"/>
            <a:ext cx="885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2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От Артёма\ЛОГОТИП, БАННЕР\ЛОГОТИП - копия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8992"/>
            <a:ext cx="792088" cy="8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/>
          </p:cNvSpPr>
          <p:nvPr userDrawn="1"/>
        </p:nvSpPr>
        <p:spPr bwMode="auto">
          <a:xfrm>
            <a:off x="-9525" y="11336"/>
            <a:ext cx="9163050" cy="11854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2000"/>
                  <a:lumOff val="68000"/>
                  <a:alpha val="39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1880" y="6573019"/>
            <a:ext cx="8856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prstClr val="white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satMod val="120000"/>
                  <a:lumMod val="38000"/>
                  <a:lumOff val="62000"/>
                  <a:alpha val="78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satMod val="130000"/>
                  <a:lumMod val="60000"/>
                  <a:lumOff val="40000"/>
                  <a:alpha val="39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1"/>
          <p:cNvGrpSpPr/>
          <p:nvPr userDrawn="1"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-36512" y="6636988"/>
            <a:ext cx="885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0070C0"/>
                </a:solidFill>
                <a:latin typeface="Arial Narrow" pitchFamily="34" charset="0"/>
              </a:rPr>
              <a:t>Краевое государственное бюджетное учреждение здравоохранения «Красноярская межрайонная клиническая больница №4»</a:t>
            </a:r>
            <a:endParaRPr lang="ru-RU" sz="8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2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 txBox="1">
            <a:spLocks/>
          </p:cNvSpPr>
          <p:nvPr/>
        </p:nvSpPr>
        <p:spPr>
          <a:xfrm>
            <a:off x="971600" y="533400"/>
            <a:ext cx="7500668" cy="455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400" b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4400" b="1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отчет  профсоюзной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4400" b="1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ПЕРВИЧНОЙ  ОРГАНИЗАЦИИ  КГБУЗ «КМКБ № 4»</a:t>
            </a:r>
            <a:br>
              <a:rPr kumimoji="0" lang="ru-RU" sz="4400" b="1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4400" b="1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2017</a:t>
            </a:r>
            <a:r>
              <a:rPr kumimoji="0" lang="ru-RU" sz="4400" b="1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год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44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39552" y="5085184"/>
            <a:ext cx="5114778" cy="1101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 председатель ПО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Дресвянская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Т.В. </a:t>
            </a:r>
          </a:p>
        </p:txBody>
      </p:sp>
    </p:spTree>
    <p:extLst>
      <p:ext uri="{BB962C8B-B14F-4D97-AF65-F5344CB8AC3E}">
        <p14:creationId xmlns:p14="http://schemas.microsoft.com/office/powerpoint/2010/main" xmlns="" val="16028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ÑÐ°Ð½Ð°ÑÐ¾ÑÐ¸Ð¹ Ð±ÐµÐ»Ð¾ÐºÑÑÐ¸Ñ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661" y="1628800"/>
            <a:ext cx="2686050" cy="17049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14642" cy="5040560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Ежегодно сотрудники больницы поправляют свое здоровье в санаториях-профилакториях Красноярского края. За период 2017 года -18 человек: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* Санаторий Белокуриха – 9 человек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*Санаторий 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Тесь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- 8 человек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*Санаторий Шушенское – 1 человек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Жилищная комиссия под руководством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Нечепаевой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О.Н проводит работу по приведению списков сотрудников больницы, нуждающихся в улучшении жилищных условий, в порядок соответственно требований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Постановления № 281 администрации города Красноярска. 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 настоящего времени, несмотря на ходатайство и предоставление списков , не решен вопрос о выделении комнат в общежитии.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Так же не решен вопрос по льготным местам в детских садах для работников бюджетной сферы, в том числе для здравоохранения.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499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Молодежная политика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международном  молодежном  форуме  ТИМ «Бирюса»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Круглый стол с молодыми специалистами на тему охрана труда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Круглый стол с молодыми специалистами на тему «Развитие, карьерный рост, проблемы»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спортивных мероприятиях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проекта , дней здоровья и спорта ( каждое воскресенье молодые специалисты КМКБ 4, собираются в спортивном зале и проводят спортивные мероприятия)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Активное участие в молодежном совете профсоюза здравоохранения.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проекте лаборатория Профсоюза 2017 год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Съемка ролика в поддержку медицинского персонала «А ты  с нами?!»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гражданском  форуме «о людях 2017 год»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дискуссионной площадки о роле профсоюза в жизни больницы.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пропаганды физической культуры и спорта как средства ведения здорового образа жизни, профилактики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заболеваний, активного отдыха и укрепления здоровья работники КГБУЗ «КМКБ № 4» ежегодно принимают активное участие в Спартакиаде работников здравоохранения Красноярского края.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Мужчины и женщины учреждения каждое воскресенье встречаются на волейбольной площадке КГБУЗ «КМКБ № 20» и тренируют навыки игры в волейбол,  что также устанавливает и развивает дружественные и деловые контакты между сотрудниками.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ÐÐ°ÑÑÐ¸Ð½ÐºÐ¸ Ð¿Ð¾ Ð·Ð°Ð¿ÑÐ¾ÑÑ ÑÐ¿Ð¾Ñ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ÐÐ°ÑÑÐ¸Ð½ÐºÐ¸ Ð¿Ð¾ Ð·Ð°Ð¿ÑÐ¾ÑÑ ÑÐ¿Ð¾Ñ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3000375" cy="152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2017г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программу Спартакиады включены  следующие виды спорта: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мини-футбол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волейбол (мужчины)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волейбол (женщины)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настольный теннис (мужчины)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настольный теннис (женщины)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шахматы (мужчины)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шахматы (женщины)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плавание (мужчины)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плавание (женщины)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легкоатлетическая эстафета (бег), мужчины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легкоатлетическая эстафета (бег), женщины</a:t>
            </a:r>
          </a:p>
          <a:p>
            <a:pPr lvl="0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боулинг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15.   лыжные гонки – эстафета 4х1 км (мужчины, женщины).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 результатам Спартакиады - 2017 наше учреждение заняло третье общекомандное место. Женская команда на 4 месте, мужская на 5.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2Отделение\Дресвянская-ТВ\Для профсоюза\спорт\SAM_3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6213"/>
            <a:ext cx="8712968" cy="650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Наши праздники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tw\Desktop\фотки\DSCN8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4495800" cy="3960440"/>
          </a:xfrm>
          <a:prstGeom prst="rect">
            <a:avLst/>
          </a:prstGeom>
          <a:noFill/>
        </p:spPr>
      </p:pic>
      <p:pic>
        <p:nvPicPr>
          <p:cNvPr id="8195" name="Picture 3" descr="C:\Users\dtw\Desktop\фотки\DSCN84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084629"/>
            <a:ext cx="4038600" cy="3557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Поездка на Бузим</a:t>
            </a:r>
            <a:endParaRPr lang="ru-RU" sz="3600" dirty="0"/>
          </a:p>
        </p:txBody>
      </p:sp>
      <p:pic>
        <p:nvPicPr>
          <p:cNvPr id="5122" name="Picture 2" descr="C:\Users\dtw\Desktop\фотки\_MG_27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95800" cy="3652589"/>
          </a:xfrm>
          <a:prstGeom prst="rect">
            <a:avLst/>
          </a:prstGeom>
          <a:noFill/>
        </p:spPr>
      </p:pic>
      <p:pic>
        <p:nvPicPr>
          <p:cNvPr id="5123" name="Picture 3" descr="C:\Users\dtw\Desktop\фотки\_MG_27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038600" cy="3652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День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медицинского</a:t>
            </a:r>
            <a:r>
              <a:rPr lang="ru-RU" sz="3600" dirty="0" smtClean="0"/>
              <a:t> работника</a:t>
            </a:r>
            <a:endParaRPr lang="ru-RU" sz="3600" dirty="0"/>
          </a:p>
        </p:txBody>
      </p:sp>
      <p:pic>
        <p:nvPicPr>
          <p:cNvPr id="4098" name="Picture 2" descr="C:\Users\dtw\Desktop\фотки\_MG_17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420888"/>
            <a:ext cx="4038600" cy="3168352"/>
          </a:xfrm>
          <a:prstGeom prst="rect">
            <a:avLst/>
          </a:prstGeom>
          <a:noFill/>
        </p:spPr>
      </p:pic>
      <p:pic>
        <p:nvPicPr>
          <p:cNvPr id="4099" name="Picture 3" descr="C:\Users\dtw\Desktop\фотки\_MG_17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038600" cy="3124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2400" dirty="0" smtClean="0"/>
              <a:t> в митинге 9 мая </a:t>
            </a:r>
            <a:endParaRPr lang="ru-RU" sz="2400" dirty="0"/>
          </a:p>
        </p:txBody>
      </p:sp>
      <p:pic>
        <p:nvPicPr>
          <p:cNvPr id="2050" name="Picture 2" descr="C:\Users\dtw\Desktop\конференция\Г 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27330"/>
            <a:ext cx="8388424" cy="60306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672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конкурсе агитбригад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tw\Desktop\фотки\pXilplU0J2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2Отделение\Дресвянская-ТВ\Для профсоюза\DSC_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96943" cy="5649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75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28662" y="357166"/>
          <a:ext cx="7272808" cy="6500834"/>
        </p:xfrm>
        <a:graphic>
          <a:graphicData uri="http://schemas.openxmlformats.org/presentationml/2006/ole">
            <p:oleObj spid="_x0000_s87042" name="Презентация" r:id="rId3" imgW="3427449" imgH="4570638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Новой год , подготовка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tw\Desktop\фотки\IMG_20161203_1229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038600" cy="3672408"/>
          </a:xfrm>
          <a:prstGeom prst="rect">
            <a:avLst/>
          </a:prstGeom>
          <a:noFill/>
        </p:spPr>
      </p:pic>
      <p:pic>
        <p:nvPicPr>
          <p:cNvPr id="7171" name="Picture 3" descr="C:\Users\dtw\Desktop\фотки\IMG_20161203_135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1"/>
            <a:ext cx="3792736" cy="3917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Новый год: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-Конкурс на лучшую поделку, на лучшую новогоднюю газету.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-Детский новогодний утренник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dtw\Desktop\фотки\DSCN83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038600" cy="3600574"/>
          </a:xfrm>
          <a:prstGeom prst="rect">
            <a:avLst/>
          </a:prstGeom>
          <a:noFill/>
        </p:spPr>
      </p:pic>
      <p:pic>
        <p:nvPicPr>
          <p:cNvPr id="6147" name="Picture 3" descr="C:\Users\dtw\Desktop\фотки\DSCN83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181675"/>
            <a:ext cx="4038600" cy="336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 dirty="0" smtClean="0"/>
              <a:t> и подведение экономических итогов за 2017 год 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Общая сумма профсоюзных взносов на счету нашего учреждения за год – 528180-45% ( отчисление в КСП – 645553-55%)</a:t>
            </a:r>
          </a:p>
          <a:p>
            <a:r>
              <a:rPr lang="ru-RU" sz="2000" dirty="0" smtClean="0"/>
              <a:t>Из них : </a:t>
            </a:r>
          </a:p>
          <a:p>
            <a:r>
              <a:rPr lang="ru-RU" sz="2000" dirty="0" smtClean="0"/>
              <a:t>Материальная помощь – 135000р.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Культурно-массовые</a:t>
            </a:r>
            <a:r>
              <a:rPr lang="ru-RU" sz="2000" dirty="0" smtClean="0"/>
              <a:t> мероприятия и награждения юбиляров больницы: 474860р</a:t>
            </a:r>
          </a:p>
          <a:p>
            <a:r>
              <a:rPr lang="ru-RU" sz="2000" dirty="0" smtClean="0"/>
              <a:t>Новогодние подарки – 33630р</a:t>
            </a:r>
          </a:p>
          <a:p>
            <a:r>
              <a:rPr lang="ru-RU" sz="2000" dirty="0" smtClean="0"/>
              <a:t>Остаток на 01.01.2018г- 46373р</a:t>
            </a:r>
          </a:p>
          <a:p>
            <a:r>
              <a:rPr lang="ru-RU" sz="2000" dirty="0" smtClean="0"/>
              <a:t>На беспроцентную ссуду – 1125000</a:t>
            </a:r>
          </a:p>
          <a:p>
            <a:r>
              <a:rPr lang="ru-RU" sz="2000" dirty="0" smtClean="0"/>
              <a:t>Возврат на санаторно-курортное лечение – 156400</a:t>
            </a:r>
          </a:p>
          <a:p>
            <a:r>
              <a:rPr lang="ru-RU" sz="2000" dirty="0" smtClean="0"/>
              <a:t>Информационно-пропагандистская работа – 8094</a:t>
            </a:r>
          </a:p>
          <a:p>
            <a:r>
              <a:rPr lang="ru-RU" sz="2000" dirty="0" smtClean="0"/>
              <a:t>Физкультурно-оздоровительные мероприятия (приобретение формы для команд ) - 52764  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F9C0-00B2-4DBB-90E3-8E3678C661A3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42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Что делать? Куда обратиться?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Санаторно-курортное лечение : написать заявление о желании получить санаторно-курортное лечение ( 2отд. </a:t>
            </a:r>
            <a:r>
              <a:rPr lang="ru-RU" sz="2400" dirty="0" err="1" smtClean="0"/>
              <a:t>Рукосуева</a:t>
            </a:r>
            <a:r>
              <a:rPr lang="ru-RU" sz="2400" dirty="0" smtClean="0"/>
              <a:t> Т.А.)</a:t>
            </a:r>
          </a:p>
          <a:p>
            <a:r>
              <a:rPr lang="ru-RU" sz="2400" dirty="0" smtClean="0"/>
              <a:t>Беспроцентный </a:t>
            </a:r>
            <a:r>
              <a:rPr lang="ru-RU" sz="2400" dirty="0" err="1" smtClean="0"/>
              <a:t>займ</a:t>
            </a:r>
            <a:r>
              <a:rPr lang="ru-RU" sz="2400" dirty="0" smtClean="0"/>
              <a:t> : написать заявление о желании получить беспроцентный </a:t>
            </a:r>
            <a:r>
              <a:rPr lang="ru-RU" sz="2400" dirty="0" err="1" smtClean="0"/>
              <a:t>займ</a:t>
            </a:r>
            <a:r>
              <a:rPr lang="ru-RU" sz="2400" dirty="0" smtClean="0"/>
              <a:t>.( Макарова Н)</a:t>
            </a:r>
          </a:p>
          <a:p>
            <a:r>
              <a:rPr lang="ru-RU" sz="2400" dirty="0" smtClean="0"/>
              <a:t>Все желающие поработать и внести свои предложения в работу  профсоюзного комитета: добро пожаловать !!!! Всегда рады !!!!  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F9C0-00B2-4DBB-90E3-8E3678C661A3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сотрудников краевого государственного бюджетного учреждения здравоохранения «Красноярская межрайонная клиническая больница № 4» на сегодня составляет 756 человек.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Членов профсоюза в нашей больнице – 387 сотрудников.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Процент охвата составляет 51% от всех работников. 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Молодежь до 35 лет - 186 человек, за последний год  вступило в профсоюз 65 чел.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5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5382" y="33265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«КМКБ №4» оказывает содействие и активно участвует в работе профкома, учитывает его мнение при разработке нормативно-правовых актов .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Утверждено Положение об оплате труда работников КГБУЗ «КМКБ № 4» с 01.01.2017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ПО ежемесячно принимает участие в заседаниях комиссии по стимулирующим выплатам.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 Коллективный договор и согласован с администрацией г. Красноярска 27.11.2017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Профсоюзный комитет больницы контролирует соблюдение требований охраны труда.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профсоюзом проводится большая работа по наставничеству с молодыми специалистами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5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Наставничество в нашей больнице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профессиональной адаптации молодых специалистов в учреждении, для ускорения вовлечения их в трудовой процесс был издан приказ о наставничестве в нашей больнице.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Заключено соглашение между наставником и наставляемым и разработан план работы по наставничеству.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Наставляемые отчитываются главному врачу о проделанной работе ежеквартально.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DF9C0-00B2-4DBB-90E3-8E3678C661A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954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529"/>
            <a:ext cx="864096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0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Охрана труда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комиссия по охране труда.</a:t>
            </a:r>
          </a:p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 в больнице проводятся:</a:t>
            </a:r>
          </a:p>
          <a:p>
            <a:pPr algn="l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специальная оценка условий труда</a:t>
            </a:r>
          </a:p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страхование работников, работающих в условиях профессионального риска.</a:t>
            </a:r>
          </a:p>
          <a:p>
            <a:pPr algn="l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периодические медицинские осмотры персонала в соответствии с приказом МЗСР РФ №302н от 12.04.2011.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700808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успешном опыте работы профсоюзной организации по защите прав работников при проведении СОУТ и предоставлении работникам гарантий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компенсаций 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с вредными условиями труда в 2017 году*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Количество работников, на рабочих местах которых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участию профсоюзной организации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проведении СОУТ удалось доказать наличие вредных условий труда: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80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человек, в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(подкласс) 3.1:   у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человек;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(подкласс) 3.2:   у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человек;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(подкласс) 3.3:   у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55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человек;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(подкласс) 3.4:   у 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человек.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54868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Специальная оценка условий труда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56" y="98072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участию профсоюзной организации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удалось доказать предоставление гарантий и компенсаций за работу с вредными условиями труда в большем объеме, чем установлено статьями Трудового кодекса РФ: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2.1. Администрацией Учреждения, в соответствии со ст. 147 ТК РФ, работникам при классе условий труда 3.1 планировалось установить минимальную повышенную оплату труда в размере 4%, однако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профсоюзной организации удалось добиться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предоставления  доплаты в более высоких размерах: 10, 15 и более процентов от оклада, в соответствии с Приложением № 2 постановления Правительства Красноярского края от 01.12.2009 N 619-п на рабочих местах 12  работников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2.2. Администрацией Учреждения, в соответствии со ст. 117 ТК РФ, работникам при классе условий труда 3.2 планировалось установить минимальную продолжительность ежегодного дополнительного отпуска в размере 7 календарных дней, однако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профсоюзной организации удалось добиться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предоставления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доп. отпуска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продолжительностью 14 и более календарных дней в соответствии со Списком производств, цехов, профессий и должностей с вредными условиями труда, работа в которых дает право на дополнительный отпуск и сокращенный рабочий день                от 25.10.1974 № 298/П-22, постановлением Правительства РФ от 06.06.2013 N 482 на рабочих местах  64 работников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676</Words>
  <Application>Microsoft Office PowerPoint</Application>
  <PresentationFormat>Экран (4:3)</PresentationFormat>
  <Paragraphs>100</Paragraphs>
  <Slides>24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Презентация</vt:lpstr>
      <vt:lpstr>Слайд 1</vt:lpstr>
      <vt:lpstr>Слайд 2</vt:lpstr>
      <vt:lpstr>Слайд 3</vt:lpstr>
      <vt:lpstr>Слайд 4</vt:lpstr>
      <vt:lpstr>Наставничество в нашей больнице</vt:lpstr>
      <vt:lpstr>Слайд 6</vt:lpstr>
      <vt:lpstr>Охрана труда</vt:lpstr>
      <vt:lpstr>Слайд 8</vt:lpstr>
      <vt:lpstr>Слайд 9</vt:lpstr>
      <vt:lpstr>   Ежегодно сотрудники больницы поправляют свое здоровье в санаториях-профилакториях Красноярского края. За период 2017 года -18 человек: * Санаторий Белокуриха – 9 человек *Санаторий  Тесь- 8 человек *Санаторий Шушенское – 1 человек     Жилищная комиссия под руководством Нечепаевой О.Н проводит работу по приведению списков сотрудников больницы, нуждающихся в улучшении жилищных условий, в порядок соответственно требований  Постановления № 281 администрации города Красноярска.  До настоящего времени, несмотря на ходатайство и предоставление списков , не решен вопрос о выделении комнат в общежитии. Так же не решен вопрос по льготным местам в детских садах для работников бюджетной сферы, в том числе для здравоохранения. </vt:lpstr>
      <vt:lpstr>Молодежная политика </vt:lpstr>
      <vt:lpstr>спорт</vt:lpstr>
      <vt:lpstr>2017г</vt:lpstr>
      <vt:lpstr>Слайд 14</vt:lpstr>
      <vt:lpstr>Наши праздники</vt:lpstr>
      <vt:lpstr>Поездка на Бузим</vt:lpstr>
      <vt:lpstr>День медицинского работника</vt:lpstr>
      <vt:lpstr>Участие в митинге 9 мая </vt:lpstr>
      <vt:lpstr>Участие в конкурсе агитбригад</vt:lpstr>
      <vt:lpstr>Слайд 20</vt:lpstr>
      <vt:lpstr>Новой год , подготовка </vt:lpstr>
      <vt:lpstr>Новый год: -Конкурс на лучшую поделку, на лучшую новогоднюю газету. -Детский новогодний утренник  </vt:lpstr>
      <vt:lpstr>Контроль и подведение экономических итогов за 2017 год </vt:lpstr>
      <vt:lpstr>Что делать? Куда обратиться?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В. Дресвянская</dc:creator>
  <cp:lastModifiedBy>Igor</cp:lastModifiedBy>
  <cp:revision>55</cp:revision>
  <dcterms:created xsi:type="dcterms:W3CDTF">2018-03-12T05:15:08Z</dcterms:created>
  <dcterms:modified xsi:type="dcterms:W3CDTF">2018-03-18T10:41:33Z</dcterms:modified>
</cp:coreProperties>
</file>