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1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2.xml" ContentType="application/vnd.openxmlformats-officedocument.them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3" r:id="rId3"/>
    <p:sldMasterId id="2147483732" r:id="rId4"/>
    <p:sldMasterId id="2147483744" r:id="rId5"/>
    <p:sldMasterId id="2147483756" r:id="rId6"/>
    <p:sldMasterId id="2147483768" r:id="rId7"/>
    <p:sldMasterId id="2147483781" r:id="rId8"/>
    <p:sldMasterId id="2147483807" r:id="rId9"/>
    <p:sldMasterId id="2147483820" r:id="rId10"/>
    <p:sldMasterId id="2147483846" r:id="rId11"/>
    <p:sldMasterId id="2147483859" r:id="rId12"/>
    <p:sldMasterId id="2147483872" r:id="rId13"/>
  </p:sldMasterIdLst>
  <p:notesMasterIdLst>
    <p:notesMasterId r:id="rId59"/>
  </p:notesMasterIdLst>
  <p:sldIdLst>
    <p:sldId id="262" r:id="rId14"/>
    <p:sldId id="256" r:id="rId15"/>
    <p:sldId id="305" r:id="rId16"/>
    <p:sldId id="292" r:id="rId17"/>
    <p:sldId id="291" r:id="rId18"/>
    <p:sldId id="293" r:id="rId19"/>
    <p:sldId id="265" r:id="rId20"/>
    <p:sldId id="270" r:id="rId21"/>
    <p:sldId id="267" r:id="rId22"/>
    <p:sldId id="268" r:id="rId23"/>
    <p:sldId id="306" r:id="rId24"/>
    <p:sldId id="307" r:id="rId25"/>
    <p:sldId id="308" r:id="rId26"/>
    <p:sldId id="309" r:id="rId27"/>
    <p:sldId id="269" r:id="rId28"/>
    <p:sldId id="271" r:id="rId29"/>
    <p:sldId id="314" r:id="rId30"/>
    <p:sldId id="315" r:id="rId31"/>
    <p:sldId id="311" r:id="rId32"/>
    <p:sldId id="312" r:id="rId33"/>
    <p:sldId id="313" r:id="rId34"/>
    <p:sldId id="263" r:id="rId35"/>
    <p:sldId id="264" r:id="rId36"/>
    <p:sldId id="266" r:id="rId37"/>
    <p:sldId id="281" r:id="rId38"/>
    <p:sldId id="316" r:id="rId39"/>
    <p:sldId id="317" r:id="rId40"/>
    <p:sldId id="272" r:id="rId41"/>
    <p:sldId id="273" r:id="rId42"/>
    <p:sldId id="294" r:id="rId43"/>
    <p:sldId id="295" r:id="rId44"/>
    <p:sldId id="274" r:id="rId45"/>
    <p:sldId id="310" r:id="rId46"/>
    <p:sldId id="258" r:id="rId47"/>
    <p:sldId id="259" r:id="rId48"/>
    <p:sldId id="297" r:id="rId49"/>
    <p:sldId id="298" r:id="rId50"/>
    <p:sldId id="300" r:id="rId51"/>
    <p:sldId id="301" r:id="rId52"/>
    <p:sldId id="287" r:id="rId53"/>
    <p:sldId id="288" r:id="rId54"/>
    <p:sldId id="286" r:id="rId55"/>
    <p:sldId id="289" r:id="rId56"/>
    <p:sldId id="290" r:id="rId57"/>
    <p:sldId id="318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2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txPr>
        <a:bodyPr/>
        <a:lstStyle/>
        <a:p>
          <a:pPr>
            <a:defRPr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2007-2011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0099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bg1">
                        <a:lumMod val="9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 35 лет</c:v>
                </c:pt>
                <c:pt idx="1">
                  <c:v>35 лет и старше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0.65000000000000013</c:v>
                </c:pt>
                <c:pt idx="1">
                  <c:v>0.35000000000000003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800"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txPr>
        <a:bodyPr/>
        <a:lstStyle/>
        <a:p>
          <a:pPr>
            <a:defRPr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2012-2016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0099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bg1">
                        <a:lumMod val="9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 35 лет</c:v>
                </c:pt>
                <c:pt idx="1">
                  <c:v>36 лет и старше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0.43000000000000005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800"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3E197-FB43-44F6-A540-E91FDD2FAF30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AC292-DD25-422D-AD0B-D81C9D05E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855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132542" y="685684"/>
            <a:ext cx="4531698" cy="34299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605" tIns="44303" rIns="88605" bIns="44303" anchor="ctr"/>
          <a:lstStyle>
            <a:lvl1pPr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35336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ru-RU" altLang="ru-RU" smtClean="0">
              <a:solidFill>
                <a:prstClr val="white"/>
              </a:solidFill>
            </a:endParaRPr>
          </a:p>
        </p:txBody>
      </p:sp>
      <p:sp>
        <p:nvSpPr>
          <p:cNvPr id="61443" name="Text Box 2"/>
          <p:cNvSpPr>
            <a:spLocks noGrp="1" noChangeArrowheads="1"/>
          </p:cNvSpPr>
          <p:nvPr>
            <p:ph type="body"/>
          </p:nvPr>
        </p:nvSpPr>
        <p:spPr>
          <a:xfrm>
            <a:off x="951948" y="4240740"/>
            <a:ext cx="5029098" cy="4595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698" tIns="45349" rIns="90698" bIns="45349"/>
          <a:lstStyle/>
          <a:p>
            <a:pPr marL="106142" indent="-106142">
              <a:lnSpc>
                <a:spcPct val="93000"/>
              </a:lnSpc>
              <a:spcBef>
                <a:spcPts val="581"/>
              </a:spcBef>
              <a:buFont typeface="Arial" charset="0"/>
              <a:buChar char="•"/>
              <a:tabLst>
                <a:tab pos="882977" algn="l"/>
                <a:tab pos="1769031" algn="l"/>
                <a:tab pos="2655084" algn="l"/>
                <a:tab pos="3541138" algn="l"/>
                <a:tab pos="4427191" algn="l"/>
                <a:tab pos="5313245" algn="l"/>
                <a:tab pos="6199299" algn="l"/>
                <a:tab pos="7085352" algn="l"/>
                <a:tab pos="7971406" algn="l"/>
                <a:tab pos="8857459" algn="l"/>
                <a:tab pos="9743513" algn="l"/>
              </a:tabLst>
            </a:pPr>
            <a:r>
              <a:rPr lang="en-GB" altLang="ru-RU" sz="1000">
                <a:latin typeface="Arial" charset="0"/>
                <a:cs typeface="Arial" charset="0"/>
              </a:rPr>
              <a:t>Существует множество различных факторов, оказывающих негативное влияние на фертильность.</a:t>
            </a:r>
          </a:p>
          <a:p>
            <a:pPr marL="106142" indent="-106142">
              <a:lnSpc>
                <a:spcPct val="93000"/>
              </a:lnSpc>
              <a:spcBef>
                <a:spcPts val="581"/>
              </a:spcBef>
              <a:buFont typeface="Arial" charset="0"/>
              <a:buChar char="•"/>
              <a:tabLst>
                <a:tab pos="882977" algn="l"/>
                <a:tab pos="1769031" algn="l"/>
                <a:tab pos="2655084" algn="l"/>
                <a:tab pos="3541138" algn="l"/>
                <a:tab pos="4427191" algn="l"/>
                <a:tab pos="5313245" algn="l"/>
                <a:tab pos="6199299" algn="l"/>
                <a:tab pos="7085352" algn="l"/>
                <a:tab pos="7971406" algn="l"/>
                <a:tab pos="8857459" algn="l"/>
                <a:tab pos="9743513" algn="l"/>
              </a:tabLst>
            </a:pPr>
            <a:r>
              <a:rPr lang="en-GB" altLang="ru-RU" sz="1000">
                <a:latin typeface="Arial" charset="0"/>
                <a:cs typeface="Arial" charset="0"/>
              </a:rPr>
              <a:t>Основной фактор, напрямую связанный с возрастом женщины и оказывающий наибольшее влияние, - это снижение количества и ухудшение качества яйцеклеток.</a:t>
            </a: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1052958" y="8459860"/>
            <a:ext cx="5456097" cy="4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35336" fontAlgn="base">
              <a:spcBef>
                <a:spcPts val="266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r>
              <a:rPr lang="en-GB" altLang="ru-RU" sz="900">
                <a:solidFill>
                  <a:srgbClr val="FFFFFF"/>
                </a:solidFill>
              </a:rPr>
              <a:t>Pal L, Santoro N. Age-related decline in fertility. </a:t>
            </a:r>
            <a:r>
              <a:rPr lang="en-GB" altLang="ru-RU" sz="900" i="1">
                <a:solidFill>
                  <a:srgbClr val="FFFFFF"/>
                </a:solidFill>
              </a:rPr>
              <a:t>Endocrinol Metab Clin North Am</a:t>
            </a:r>
            <a:r>
              <a:rPr lang="en-GB" altLang="ru-RU" sz="900">
                <a:solidFill>
                  <a:srgbClr val="FFFFFF"/>
                </a:solidFill>
              </a:rPr>
              <a:t>. 2003;32:669-688.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132542" y="685684"/>
            <a:ext cx="4531698" cy="34299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605" tIns="44303" rIns="88605" bIns="44303" anchor="ctr"/>
          <a:lstStyle>
            <a:lvl1pPr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35336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ru-RU" altLang="ru-RU" smtClean="0">
              <a:solidFill>
                <a:prstClr val="white"/>
              </a:solidFill>
            </a:endParaRPr>
          </a:p>
        </p:txBody>
      </p:sp>
      <p:sp>
        <p:nvSpPr>
          <p:cNvPr id="62467" name="Text Box 3"/>
          <p:cNvSpPr>
            <a:spLocks noGrp="1" noChangeArrowheads="1"/>
          </p:cNvSpPr>
          <p:nvPr>
            <p:ph type="body"/>
          </p:nvPr>
        </p:nvSpPr>
        <p:spPr>
          <a:xfrm>
            <a:off x="951948" y="4240740"/>
            <a:ext cx="5029098" cy="4595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698" tIns="45349" rIns="90698" bIns="45349"/>
          <a:lstStyle/>
          <a:p>
            <a:pPr marL="106142" indent="-106142">
              <a:lnSpc>
                <a:spcPct val="93000"/>
              </a:lnSpc>
              <a:spcBef>
                <a:spcPts val="581"/>
              </a:spcBef>
              <a:buFont typeface="Arial" charset="0"/>
              <a:buChar char="•"/>
              <a:tabLst>
                <a:tab pos="882977" algn="l"/>
                <a:tab pos="1769031" algn="l"/>
                <a:tab pos="2655084" algn="l"/>
                <a:tab pos="3541138" algn="l"/>
                <a:tab pos="4427191" algn="l"/>
                <a:tab pos="5313245" algn="l"/>
                <a:tab pos="6199299" algn="l"/>
                <a:tab pos="7085352" algn="l"/>
                <a:tab pos="7971406" algn="l"/>
                <a:tab pos="8857459" algn="l"/>
                <a:tab pos="9743513" algn="l"/>
              </a:tabLst>
            </a:pPr>
            <a:r>
              <a:rPr lang="en-GB" altLang="ru-RU" sz="1000">
                <a:latin typeface="Arial" charset="0"/>
                <a:cs typeface="Arial" charset="0"/>
              </a:rPr>
              <a:t>Существует множество различных факторов, оказывающих негативное влияние на фертильность.</a:t>
            </a:r>
          </a:p>
          <a:p>
            <a:pPr marL="106142" indent="-106142">
              <a:lnSpc>
                <a:spcPct val="93000"/>
              </a:lnSpc>
              <a:spcBef>
                <a:spcPts val="581"/>
              </a:spcBef>
              <a:buFont typeface="Arial" charset="0"/>
              <a:buChar char="•"/>
              <a:tabLst>
                <a:tab pos="882977" algn="l"/>
                <a:tab pos="1769031" algn="l"/>
                <a:tab pos="2655084" algn="l"/>
                <a:tab pos="3541138" algn="l"/>
                <a:tab pos="4427191" algn="l"/>
                <a:tab pos="5313245" algn="l"/>
                <a:tab pos="6199299" algn="l"/>
                <a:tab pos="7085352" algn="l"/>
                <a:tab pos="7971406" algn="l"/>
                <a:tab pos="8857459" algn="l"/>
                <a:tab pos="9743513" algn="l"/>
              </a:tabLst>
            </a:pPr>
            <a:r>
              <a:rPr lang="en-GB" altLang="ru-RU" sz="1000">
                <a:latin typeface="Arial" charset="0"/>
                <a:cs typeface="Arial" charset="0"/>
              </a:rPr>
              <a:t>Основной фактор, напрямую связанный с возрастом женщины и оказывающий наибольшее влияние, - это снижение количества и ухудшение качества яйцеклеток.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052958" y="8459860"/>
            <a:ext cx="5456097" cy="4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35336" fontAlgn="base">
              <a:spcBef>
                <a:spcPts val="266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r>
              <a:rPr lang="en-GB" altLang="ru-RU" sz="900">
                <a:solidFill>
                  <a:srgbClr val="FFFFFF"/>
                </a:solidFill>
              </a:rPr>
              <a:t>Pal L, Santoro N. Age-related decline in fertility. </a:t>
            </a:r>
            <a:r>
              <a:rPr lang="en-GB" altLang="ru-RU" sz="900" i="1">
                <a:solidFill>
                  <a:srgbClr val="FFFFFF"/>
                </a:solidFill>
              </a:rPr>
              <a:t>Endocrinol Metab Clin North Am</a:t>
            </a:r>
            <a:r>
              <a:rPr lang="en-GB" altLang="ru-RU" sz="900">
                <a:solidFill>
                  <a:srgbClr val="FFFFFF"/>
                </a:solidFill>
              </a:rPr>
              <a:t>. 2003;32:669-688.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6AF57-D531-47D4-BEA9-9BB3BA039999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677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EF4CD-E42C-443D-A81E-954CD3435E71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86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A9DAE-F9FE-4C51-A5C4-800ABADF5B5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518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CD760-0CB6-46E5-B0E4-04C0B1EFB991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66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F1032-9E34-4355-B645-A99EA286E95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201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BA4C-A9EC-4F84-A327-56C43DF57D6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564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C1308-387F-493D-9FB6-0C48CCD207F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076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1059E-EE83-4D6E-9F3F-7E4B3ED387C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361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59A3-CA06-43BF-BFD5-12371C7DFFA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518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CBBCC-1414-4503-8D76-7AD44484B8D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8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DC4D9-12D8-4908-AF7F-DF93CE85C8C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156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FBC71-AB2B-4ED3-9ADC-C7187C0CAB7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2234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6AF57-D531-47D4-BEA9-9BB3BA039999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801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EF4CD-E42C-443D-A81E-954CD3435E71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45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A9DAE-F9FE-4C51-A5C4-800ABADF5B5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699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CD760-0CB6-46E5-B0E4-04C0B1EFB991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5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F1032-9E34-4355-B645-A99EA286E95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379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BA4C-A9EC-4F84-A327-56C43DF57D6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714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C1308-387F-493D-9FB6-0C48CCD207F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708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1059E-EE83-4D6E-9F3F-7E4B3ED387C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00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2950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59A3-CA06-43BF-BFD5-12371C7DFFA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373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CBBCC-1414-4503-8D76-7AD44484B8D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560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DC4D9-12D8-4908-AF7F-DF93CE85C8C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598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FBC71-AB2B-4ED3-9ADC-C7187C0CAB7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247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6AF57-D531-47D4-BEA9-9BB3BA039999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7573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EF4CD-E42C-443D-A81E-954CD3435E71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29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A9DAE-F9FE-4C51-A5C4-800ABADF5B5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484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CD760-0CB6-46E5-B0E4-04C0B1EFB991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16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F1032-9E34-4355-B645-A99EA286E95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37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BA4C-A9EC-4F84-A327-56C43DF57D6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6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8429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C1308-387F-493D-9FB6-0C48CCD207F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280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1059E-EE83-4D6E-9F3F-7E4B3ED387C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04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59A3-CA06-43BF-BFD5-12371C7DFFA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9635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CBBCC-1414-4503-8D76-7AD44484B8D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399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DC4D9-12D8-4908-AF7F-DF93CE85C8C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857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FBC71-AB2B-4ED3-9ADC-C7187C0CAB7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969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6AF57-D531-47D4-BEA9-9BB3BA039999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994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EF4CD-E42C-443D-A81E-954CD3435E71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8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A9DAE-F9FE-4C51-A5C4-800ABADF5B5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4610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CD760-0CB6-46E5-B0E4-04C0B1EFB991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42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6102788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F1032-9E34-4355-B645-A99EA286E95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926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BA4C-A9EC-4F84-A327-56C43DF57D6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9791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C1308-387F-493D-9FB6-0C48CCD207F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1126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1059E-EE83-4D6E-9F3F-7E4B3ED387C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501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59A3-CA06-43BF-BFD5-12371C7DFFA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5470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CBBCC-1414-4503-8D76-7AD44484B8D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69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DC4D9-12D8-4908-AF7F-DF93CE85C8C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2099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FBC71-AB2B-4ED3-9ADC-C7187C0CAB7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5871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6AF57-D531-47D4-BEA9-9BB3BA039999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5998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7A461-98A5-4402-B574-D91150A021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373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5425" y="1552575"/>
            <a:ext cx="3813175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91000" y="1552575"/>
            <a:ext cx="3813175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75984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C96DE-47E6-45C7-B6B2-AF2A49091B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810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39D65-AD43-47B3-B112-F3F85CB014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06415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3B9C9-AB23-4D8D-ABB2-DB1F519539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3643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CCE22-F65D-4FD5-88E0-71A79E54D5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16096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6F332-D928-4842-A38C-9CC41DB1BC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0993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8A8A9-D77A-4511-B094-4311D5C9DC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88114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EF87D-2886-401E-A028-C0D068F82A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15149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C7801-6070-46CD-9F93-D78F66F7E2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520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B6EFA-6EBB-42B7-B230-8E696DC121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94535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E5B31-B199-4043-8D5C-2EF67BF1D1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273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72317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8013" cy="45243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8298D-5BEA-41D2-A9FC-61CE6CF748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38959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A272-A735-4081-B3F6-1BB6F947FA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30429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7013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7013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5DAE-DB05-4A5C-8AD9-60A0D9A1B7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7863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EE451-D995-4476-9D43-87ED512058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45218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BC07-AC82-4EFF-BAB9-5B6E3FE4D1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74168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8013" cy="45243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A32DA-B6F2-4F8B-A984-0DDAADEB9C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385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6AF57-D531-47D4-BEA9-9BB3BA0399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0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49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328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789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7540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32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9563" y="168275"/>
            <a:ext cx="2143125" cy="5681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25" y="168275"/>
            <a:ext cx="6281738" cy="5681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32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168275"/>
            <a:ext cx="8577263" cy="10953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25425" y="1552575"/>
            <a:ext cx="7778750" cy="429736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7878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168275"/>
            <a:ext cx="8577263" cy="10953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534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168275"/>
            <a:ext cx="8577263" cy="10953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5425" y="1552575"/>
            <a:ext cx="3813175" cy="4297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91000" y="1552575"/>
            <a:ext cx="3813175" cy="4297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05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7A461-98A5-4402-B574-D91150A021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884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C96DE-47E6-45C7-B6B2-AF2A49091B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70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39D65-AD43-47B3-B112-F3F85CB014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25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3B9C9-AB23-4D8D-ABB2-DB1F519539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18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CCE22-F65D-4FD5-88E0-71A79E54D5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587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6F332-D928-4842-A38C-9CC41DB1BC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914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8A8A9-D77A-4511-B094-4311D5C9DC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802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EF87D-2886-401E-A028-C0D068F82A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29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C7801-6070-46CD-9F93-D78F66F7E2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30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B6EFA-6EBB-42B7-B230-8E696DC121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2111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E5B31-B199-4043-8D5C-2EF67BF1D1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4460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8013" cy="45243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8298D-5BEA-41D2-A9FC-61CE6CF748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496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A272-A735-4081-B3F6-1BB6F947FA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112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7013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7013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5DAE-DB05-4A5C-8AD9-60A0D9A1B7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3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EE451-D995-4476-9D43-87ED512058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0182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BC07-AC82-4EFF-BAB9-5B6E3FE4D1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476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8013" cy="45243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A32DA-B6F2-4F8B-A984-0DDAADEB9C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213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6AF57-D531-47D4-BEA9-9BB3BA0399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511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334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64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45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75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847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0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23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767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43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484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70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853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870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623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46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6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616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12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35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00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911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412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037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238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517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9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435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031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072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193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925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268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467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EF4CD-E42C-443D-A81E-954CD3435E71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48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A9DAE-F9FE-4C51-A5C4-800ABADF5B5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181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CD760-0CB6-46E5-B0E4-04C0B1EFB991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78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F1032-9E34-4355-B645-A99EA286E95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263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BA4C-A9EC-4F84-A327-56C43DF57D6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868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C1308-387F-493D-9FB6-0C48CCD207F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178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1059E-EE83-4D6E-9F3F-7E4B3ED387C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859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59A3-CA06-43BF-BFD5-12371C7DFFA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09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CBBCC-1414-4503-8D76-7AD44484B8D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466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DC4D9-12D8-4908-AF7F-DF93CE85C8C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74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FBC71-AB2B-4ED3-9ADC-C7187C0CAB7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873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6AF57-D531-47D4-BEA9-9BB3BA039999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999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EF4CD-E42C-443D-A81E-954CD3435E71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27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A9DAE-F9FE-4C51-A5C4-800ABADF5B5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468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CD760-0CB6-46E5-B0E4-04C0B1EFB991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89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F1032-9E34-4355-B645-A99EA286E95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285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BA4C-A9EC-4F84-A327-56C43DF57D6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95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C1308-387F-493D-9FB6-0C48CCD207F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019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1059E-EE83-4D6E-9F3F-7E4B3ED387C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152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59A3-CA06-43BF-BFD5-12371C7DFFA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947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CBBCC-1414-4503-8D76-7AD44484B8D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788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DC4D9-12D8-4908-AF7F-DF93CE85C8C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591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FBC71-AB2B-4ED3-9ADC-C7187C0CAB7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2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58.xml"/><Relationship Id="rId19" Type="http://schemas.openxmlformats.org/officeDocument/2006/relationships/theme" Target="../theme/theme13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DCE979-5053-449E-8F9C-21A58396D34A}" type="slidenum">
              <a:rPr lang="ru-RU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693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DCE979-5053-449E-8F9C-21A58396D34A}" type="slidenum">
              <a:rPr lang="ru-RU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44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DCE979-5053-449E-8F9C-21A58396D34A}" type="slidenum">
              <a:rPr lang="ru-RU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135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8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0008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8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B742E423-0FFD-4298-88D3-58A667BD0520}" type="slidenum">
              <a:rPr lang="en-GB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00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  <p:sldLayoutId id="2147483890" r:id="rId18"/>
  </p:sldLayoutIdLst>
  <p:hf hdr="0" ft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4572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9144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1371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18288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D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68275"/>
            <a:ext cx="857726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1552575"/>
            <a:ext cx="777875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8626475" y="6613525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</a:pPr>
            <a:fld id="{4F301875-EFA1-4967-946F-D1271E87D672}" type="slidenum">
              <a:rPr lang="en-GB" altLang="ru-RU" sz="1000" smtClean="0">
                <a:solidFill>
                  <a:srgbClr val="FFFFFF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</a:pPr>
              <a:t>‹#›</a:t>
            </a:fld>
            <a:endParaRPr lang="en-GB" altLang="ru-RU" sz="1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5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7E9CD"/>
        </a:buClr>
        <a:buSzPct val="100000"/>
        <a:buFont typeface="Arial" charset="0"/>
        <a:defRPr sz="3600" b="1">
          <a:solidFill>
            <a:srgbClr val="F7E9CD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7E9CD"/>
        </a:buClr>
        <a:buSzPct val="100000"/>
        <a:buFont typeface="Arial" charset="0"/>
        <a:defRPr sz="3600" b="1">
          <a:solidFill>
            <a:srgbClr val="F7E9CD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7E9CD"/>
        </a:buClr>
        <a:buSzPct val="100000"/>
        <a:buFont typeface="Arial" charset="0"/>
        <a:defRPr sz="3600" b="1">
          <a:solidFill>
            <a:srgbClr val="F7E9CD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7E9CD"/>
        </a:buClr>
        <a:buSzPct val="100000"/>
        <a:buFont typeface="Arial" charset="0"/>
        <a:defRPr sz="3600" b="1">
          <a:solidFill>
            <a:srgbClr val="F7E9CD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7E9CD"/>
        </a:buClr>
        <a:buSzPct val="100000"/>
        <a:buFont typeface="Arial" charset="0"/>
        <a:defRPr sz="3600" b="1">
          <a:solidFill>
            <a:srgbClr val="F7E9CD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1536700" indent="-215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F7E9CD"/>
          </a:solidFill>
          <a:latin typeface="Arial" charset="0"/>
          <a:ea typeface="Lucida Sans Unicode" pitchFamily="34" charset="0"/>
          <a:cs typeface="Lucida Sans Unicode" pitchFamily="34" charset="0"/>
        </a:defRPr>
      </a:lvl6pPr>
      <a:lvl7pPr marL="1993900" indent="-215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F7E9CD"/>
          </a:solidFill>
          <a:latin typeface="Arial" charset="0"/>
          <a:ea typeface="Lucida Sans Unicode" pitchFamily="34" charset="0"/>
          <a:cs typeface="Lucida Sans Unicode" pitchFamily="34" charset="0"/>
        </a:defRPr>
      </a:lvl7pPr>
      <a:lvl8pPr marL="2451100" indent="-215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F7E9CD"/>
          </a:solidFill>
          <a:latin typeface="Arial" charset="0"/>
          <a:ea typeface="Lucida Sans Unicode" pitchFamily="34" charset="0"/>
          <a:cs typeface="Lucida Sans Unicode" pitchFamily="34" charset="0"/>
        </a:defRPr>
      </a:lvl8pPr>
      <a:lvl9pPr marL="2908300" indent="-215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F7E9CD"/>
          </a:solidFill>
          <a:latin typeface="Arial" charset="0"/>
          <a:ea typeface="Lucida Sans Unicode" pitchFamily="34" charset="0"/>
          <a:cs typeface="Lucida Sans Unicode" pitchFamily="34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1400"/>
        </a:spcBef>
        <a:spcAft>
          <a:spcPct val="0"/>
        </a:spcAft>
        <a:buClr>
          <a:srgbClr val="FFFFFF"/>
        </a:buClr>
        <a:buSzPct val="85000"/>
        <a:buFont typeface="Arial" charset="0"/>
        <a:buChar char="●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400"/>
        </a:spcBef>
        <a:spcAft>
          <a:spcPct val="0"/>
        </a:spcAft>
        <a:buClr>
          <a:srgbClr val="FFFFFF"/>
        </a:buClr>
        <a:buSzPct val="85000"/>
        <a:buFont typeface="Arial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400"/>
        </a:spcBef>
        <a:spcAft>
          <a:spcPct val="0"/>
        </a:spcAft>
        <a:buClr>
          <a:srgbClr val="FFFFFF"/>
        </a:buClr>
        <a:buSzPct val="50000"/>
        <a:buFont typeface="Arial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400"/>
        </a:spcBef>
        <a:spcAft>
          <a:spcPct val="0"/>
        </a:spcAft>
        <a:buClr>
          <a:srgbClr val="FFFFFF"/>
        </a:buClr>
        <a:buSzPct val="50000"/>
        <a:buFont typeface="Arial" charset="0"/>
        <a:buChar char="–"/>
        <a:defRPr sz="16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400"/>
        </a:spcBef>
        <a:spcAft>
          <a:spcPct val="0"/>
        </a:spcAft>
        <a:buClr>
          <a:srgbClr val="FFFFFF"/>
        </a:buClr>
        <a:buSzPct val="85000"/>
        <a:buFont typeface="Arial" charset="0"/>
        <a:buChar char="»"/>
        <a:defRPr sz="16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ts val="400"/>
        </a:spcBef>
        <a:spcAft>
          <a:spcPct val="0"/>
        </a:spcAft>
        <a:buClr>
          <a:srgbClr val="FFFFFF"/>
        </a:buClr>
        <a:buSzPct val="85000"/>
        <a:buFont typeface="Arial" charset="0"/>
        <a:buChar char="»"/>
        <a:defRPr sz="16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ts val="400"/>
        </a:spcBef>
        <a:spcAft>
          <a:spcPct val="0"/>
        </a:spcAft>
        <a:buClr>
          <a:srgbClr val="FFFFFF"/>
        </a:buClr>
        <a:buSzPct val="85000"/>
        <a:buFont typeface="Arial" charset="0"/>
        <a:buChar char="»"/>
        <a:defRPr sz="16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ts val="400"/>
        </a:spcBef>
        <a:spcAft>
          <a:spcPct val="0"/>
        </a:spcAft>
        <a:buClr>
          <a:srgbClr val="FFFFFF"/>
        </a:buClr>
        <a:buSzPct val="85000"/>
        <a:buFont typeface="Arial" charset="0"/>
        <a:buChar char="»"/>
        <a:defRPr sz="16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ts val="400"/>
        </a:spcBef>
        <a:spcAft>
          <a:spcPct val="0"/>
        </a:spcAft>
        <a:buClr>
          <a:srgbClr val="FFFFFF"/>
        </a:buClr>
        <a:buSzPct val="85000"/>
        <a:buFont typeface="Arial" charset="0"/>
        <a:buChar char="»"/>
        <a:defRPr sz="16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8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0008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8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B742E423-0FFD-4298-88D3-58A667BD0520}" type="slidenum">
              <a:rPr lang="en-GB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23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4572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9144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1371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18288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57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00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18EF-DA3E-40E4-B3E2-78FC4E0CE87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20.03.2018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E7587-6A77-4F89-BF30-60874563175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74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DCE979-5053-449E-8F9C-21A58396D34A}" type="slidenum">
              <a:rPr lang="ru-RU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6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DCE979-5053-449E-8F9C-21A58396D34A}" type="slidenum">
              <a:rPr lang="ru-RU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14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DCE979-5053-449E-8F9C-21A58396D34A}" type="slidenum">
              <a:rPr lang="ru-RU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66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478974" y="908720"/>
            <a:ext cx="8215370" cy="34185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lnSpc>
                <a:spcPct val="150000"/>
              </a:lnSpc>
              <a:buClr>
                <a:srgbClr val="FFFF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 smtClean="0">
                <a:solidFill>
                  <a:srgbClr val="FFFFFF"/>
                </a:solidFill>
              </a:rPr>
              <a:t>ПОРЯДОК РАБОТЫ С ПАЦИЕНТКОЙ, ОБРАТИВШЕЙСЯ НА АМБУЛАТОРНЫЙ ПРИЕМ </a:t>
            </a:r>
          </a:p>
          <a:p>
            <a:pPr algn="ctr" defTabSz="449263" fontAlgn="base">
              <a:lnSpc>
                <a:spcPct val="150000"/>
              </a:lnSpc>
              <a:buClr>
                <a:srgbClr val="FFFF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 smtClean="0">
                <a:solidFill>
                  <a:srgbClr val="FFFFFF"/>
                </a:solidFill>
              </a:rPr>
              <a:t>С ЖАЛОБОЙ НА БЕСПЛОДИЕ</a:t>
            </a:r>
            <a:endParaRPr lang="en-GB" sz="3600" b="1" dirty="0">
              <a:solidFill>
                <a:srgbClr val="FFFFFF"/>
              </a:solidFill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sz="half" idx="1"/>
          </p:nvPr>
        </p:nvSpPr>
        <p:spPr>
          <a:xfrm>
            <a:off x="3995936" y="5013176"/>
            <a:ext cx="4894834" cy="648072"/>
          </a:xfrm>
        </p:spPr>
        <p:txBody>
          <a:bodyPr/>
          <a:lstStyle/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2000" dirty="0" err="1" smtClean="0">
                <a:solidFill>
                  <a:schemeClr val="bg1"/>
                </a:solidFill>
              </a:rPr>
              <a:t>Махалова</a:t>
            </a:r>
            <a:r>
              <a:rPr lang="ru-RU" sz="2000" dirty="0" smtClean="0">
                <a:solidFill>
                  <a:schemeClr val="bg1"/>
                </a:solidFill>
              </a:rPr>
              <a:t> Наталья Анатольевна,</a:t>
            </a:r>
          </a:p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врач акушер-гинеколог, </a:t>
            </a:r>
            <a:r>
              <a:rPr lang="ru-RU" sz="2000" dirty="0" err="1" smtClean="0">
                <a:solidFill>
                  <a:schemeClr val="bg1"/>
                </a:solidFill>
              </a:rPr>
              <a:t>репродуктолог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2591780" y="6425952"/>
            <a:ext cx="3960440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2000" kern="0" dirty="0" smtClean="0">
                <a:solidFill>
                  <a:srgbClr val="FFFFFF"/>
                </a:solidFill>
              </a:rPr>
              <a:t>2018 г. </a:t>
            </a:r>
          </a:p>
        </p:txBody>
      </p:sp>
    </p:spTree>
    <p:extLst>
      <p:ext uri="{BB962C8B-B14F-4D97-AF65-F5344CB8AC3E}">
        <p14:creationId xmlns:p14="http://schemas.microsoft.com/office/powerpoint/2010/main" val="36031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16632"/>
            <a:ext cx="8892480" cy="4505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algn="just" defTabSz="449263" fontAlgn="base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b="1" i="1" dirty="0" smtClean="0">
                <a:solidFill>
                  <a:srgbClr val="FFFFFF"/>
                </a:solidFill>
              </a:rPr>
              <a:t>оценка проходимости маточных труб и состояния органов малого таза:</a:t>
            </a:r>
          </a:p>
          <a:p>
            <a:pPr marL="360000" indent="360000" algn="just" defTabSz="4492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dirty="0" smtClean="0">
                <a:solidFill>
                  <a:srgbClr val="FFFFFF"/>
                </a:solidFill>
              </a:rPr>
              <a:t>лапароскопия,</a:t>
            </a:r>
          </a:p>
          <a:p>
            <a:pPr marL="360000" indent="360000" algn="just" defTabSz="4492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FFFFFF"/>
                </a:solidFill>
              </a:rPr>
              <a:t>гистеросальпингография</a:t>
            </a:r>
            <a:r>
              <a:rPr lang="ru-RU" dirty="0" smtClean="0">
                <a:solidFill>
                  <a:srgbClr val="FFFFFF"/>
                </a:solidFill>
              </a:rPr>
              <a:t>, </a:t>
            </a:r>
          </a:p>
          <a:p>
            <a:pPr marL="360000" indent="360000" algn="just" defTabSz="4492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dirty="0" smtClean="0">
                <a:solidFill>
                  <a:srgbClr val="FFFFFF"/>
                </a:solidFill>
              </a:rPr>
              <a:t>контрастная </a:t>
            </a:r>
            <a:r>
              <a:rPr lang="ru-RU" dirty="0" err="1" smtClean="0">
                <a:solidFill>
                  <a:srgbClr val="FFFFFF"/>
                </a:solidFill>
              </a:rPr>
              <a:t>эхогистеросальпингоскопия</a:t>
            </a:r>
            <a:r>
              <a:rPr lang="ru-RU" dirty="0" smtClean="0">
                <a:solidFill>
                  <a:srgbClr val="FFFFFF"/>
                </a:solidFill>
              </a:rPr>
              <a:t>.</a:t>
            </a:r>
          </a:p>
          <a:p>
            <a:pPr algn="just" defTabSz="4492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b="1" i="1" dirty="0" smtClean="0">
                <a:solidFill>
                  <a:srgbClr val="FFFFFF"/>
                </a:solidFill>
              </a:rPr>
              <a:t>оценка состояния эндометрия:</a:t>
            </a:r>
          </a:p>
          <a:p>
            <a:pPr marL="360000" indent="360000" algn="just" defTabSz="4492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dirty="0" smtClean="0">
                <a:solidFill>
                  <a:srgbClr val="FFFFFF"/>
                </a:solidFill>
              </a:rPr>
              <a:t>ультразвуковое трансвагинальное исследование матки (эндометрия), </a:t>
            </a:r>
          </a:p>
          <a:p>
            <a:pPr marL="360000" indent="360000" algn="just" defTabSz="4492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FFFFFF"/>
                </a:solidFill>
              </a:rPr>
              <a:t>гистероскопия</a:t>
            </a:r>
            <a:r>
              <a:rPr lang="ru-RU" dirty="0" smtClean="0">
                <a:solidFill>
                  <a:srgbClr val="FFFFFF"/>
                </a:solidFill>
              </a:rPr>
              <a:t> с биопсией эндометрия. </a:t>
            </a:r>
          </a:p>
          <a:p>
            <a:pPr algn="just" defTabSz="449263" fontAlgn="base">
              <a:lnSpc>
                <a:spcPct val="120000"/>
              </a:lnSpc>
              <a:spcBef>
                <a:spcPct val="0"/>
              </a:spcBef>
              <a:buClr>
                <a:srgbClr val="FFFFFF"/>
              </a:buClr>
              <a:buSzPct val="150000"/>
              <a:buFont typeface="Arial" pitchFamily="34" charset="0"/>
              <a:buNone/>
            </a:pPr>
            <a:r>
              <a:rPr lang="ru-RU" dirty="0" smtClean="0">
                <a:solidFill>
                  <a:srgbClr val="FFFFFF"/>
                </a:solidFill>
              </a:rPr>
              <a:t>При выявлении патологии органов малого таза, требующих хирургического лечения, на этапе оказания специализированной медицинской помощи пациенткам выполняется хирургическая коррекция:</a:t>
            </a:r>
          </a:p>
          <a:p>
            <a:pPr marL="360000" indent="360000" algn="just" defTabSz="4492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dirty="0" smtClean="0">
                <a:solidFill>
                  <a:srgbClr val="FFFFFF"/>
                </a:solidFill>
              </a:rPr>
              <a:t>при наличии </a:t>
            </a:r>
            <a:r>
              <a:rPr lang="ru-RU" dirty="0" err="1" smtClean="0">
                <a:solidFill>
                  <a:srgbClr val="FFFFFF"/>
                </a:solidFill>
              </a:rPr>
              <a:t>гидросальпинкса</a:t>
            </a:r>
            <a:r>
              <a:rPr lang="ru-RU" dirty="0" smtClean="0">
                <a:solidFill>
                  <a:srgbClr val="FFFFFF"/>
                </a:solidFill>
              </a:rPr>
              <a:t> – </a:t>
            </a:r>
            <a:r>
              <a:rPr lang="ru-RU" dirty="0" err="1" smtClean="0">
                <a:solidFill>
                  <a:srgbClr val="FFFFFF"/>
                </a:solidFill>
              </a:rPr>
              <a:t>тубэктомия</a:t>
            </a:r>
            <a:r>
              <a:rPr lang="ru-RU" dirty="0" smtClean="0">
                <a:solidFill>
                  <a:srgbClr val="FFFFFF"/>
                </a:solidFill>
              </a:rPr>
              <a:t>,</a:t>
            </a:r>
          </a:p>
          <a:p>
            <a:pPr marL="360000" indent="360000" algn="just" defTabSz="4492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dirty="0" smtClean="0">
                <a:solidFill>
                  <a:srgbClr val="FFFFFF"/>
                </a:solidFill>
              </a:rPr>
              <a:t>визуально неизмененные яичники не должны подвергаться какой-либо </a:t>
            </a:r>
            <a:r>
              <a:rPr lang="ru-RU" dirty="0" err="1" smtClean="0">
                <a:solidFill>
                  <a:srgbClr val="FFFFFF"/>
                </a:solidFill>
              </a:rPr>
              <a:t>травматизации</a:t>
            </a:r>
            <a:r>
              <a:rPr lang="ru-RU" dirty="0" smtClean="0">
                <a:solidFill>
                  <a:srgbClr val="FFFFFF"/>
                </a:solidFill>
              </a:rPr>
              <a:t>, включая воздействие моно- и биполярной коагуляции.</a:t>
            </a:r>
          </a:p>
          <a:p>
            <a:pPr marL="360000" indent="360000" algn="just" defTabSz="4492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dirty="0" smtClean="0">
                <a:solidFill>
                  <a:srgbClr val="FFFFFF"/>
                </a:solidFill>
              </a:rPr>
              <a:t>выявленные при проведении лапароскопии </a:t>
            </a:r>
            <a:r>
              <a:rPr lang="ru-RU" dirty="0" err="1" smtClean="0">
                <a:solidFill>
                  <a:srgbClr val="FFFFFF"/>
                </a:solidFill>
              </a:rPr>
              <a:t>субсерозные</a:t>
            </a:r>
            <a:r>
              <a:rPr lang="ru-RU" dirty="0" smtClean="0">
                <a:solidFill>
                  <a:srgbClr val="FFFFFF"/>
                </a:solidFill>
              </a:rPr>
              <a:t> и интерстициальные </a:t>
            </a:r>
            <a:r>
              <a:rPr lang="ru-RU" dirty="0" err="1" smtClean="0">
                <a:solidFill>
                  <a:srgbClr val="FFFFFF"/>
                </a:solidFill>
              </a:rPr>
              <a:t>миоматозные</a:t>
            </a:r>
            <a:r>
              <a:rPr lang="ru-RU" dirty="0" smtClean="0">
                <a:solidFill>
                  <a:srgbClr val="FFFFFF"/>
                </a:solidFill>
              </a:rPr>
              <a:t> узлы, по расположению и размерам (более 4 см) способные оказать негативное влияние на течение беременности, удаляют. При обнаружении во время </a:t>
            </a:r>
            <a:r>
              <a:rPr lang="ru-RU" dirty="0" err="1" smtClean="0">
                <a:solidFill>
                  <a:srgbClr val="FFFFFF"/>
                </a:solidFill>
              </a:rPr>
              <a:t>гистероскопии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субмукозных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миоматозных</a:t>
            </a:r>
            <a:r>
              <a:rPr lang="ru-RU" dirty="0" smtClean="0">
                <a:solidFill>
                  <a:srgbClr val="FFFFFF"/>
                </a:solidFill>
              </a:rPr>
              <a:t> узлов, полипов эндометрия выполняется </a:t>
            </a:r>
            <a:r>
              <a:rPr lang="ru-RU" dirty="0" err="1" smtClean="0">
                <a:solidFill>
                  <a:srgbClr val="FFFFFF"/>
                </a:solidFill>
              </a:rPr>
              <a:t>гистерорезектоскопия</a:t>
            </a:r>
            <a:r>
              <a:rPr lang="ru-RU" dirty="0" smtClean="0">
                <a:solidFill>
                  <a:srgbClr val="FFFFFF"/>
                </a:solidFill>
              </a:rPr>
              <a:t>.</a:t>
            </a:r>
          </a:p>
          <a:p>
            <a:pPr algn="just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dirty="0" smtClean="0">
                <a:solidFill>
                  <a:srgbClr val="FFFFFF"/>
                </a:solidFill>
              </a:rPr>
              <a:t> </a:t>
            </a:r>
          </a:p>
          <a:p>
            <a:pPr algn="just" defTabSz="449263" fontAlgn="base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Pct val="150000"/>
              <a:buFont typeface="Arial" pitchFamily="34" charset="0"/>
              <a:buNone/>
            </a:pPr>
            <a:endParaRPr lang="ru-RU" dirty="0" smtClean="0">
              <a:solidFill>
                <a:srgbClr val="FFFFFF"/>
              </a:solidFill>
            </a:endParaRPr>
          </a:p>
          <a:p>
            <a:pPr marL="360000" indent="360000" algn="just" defTabSz="4492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endParaRPr lang="ru-RU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22C96DE-47E6-45C7-B6B2-AF2A49091B4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485" y="0"/>
            <a:ext cx="7437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22C96DE-47E6-45C7-B6B2-AF2A49091B4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1038" y="196805"/>
            <a:ext cx="4592961" cy="638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499992" cy="638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 bwMode="auto">
          <a:xfrm>
            <a:off x="683568" y="692696"/>
            <a:ext cx="1512168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22C96DE-47E6-45C7-B6B2-AF2A49091B4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6294" y="0"/>
            <a:ext cx="7431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7925" y="250021"/>
            <a:ext cx="4496075" cy="6357958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22C96DE-47E6-45C7-B6B2-AF2A49091B4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50021"/>
            <a:ext cx="4639130" cy="635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12066" y="188640"/>
            <a:ext cx="8319868" cy="4505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b="1" i="1" dirty="0" smtClean="0">
                <a:solidFill>
                  <a:srgbClr val="FFFFFF"/>
                </a:solidFill>
              </a:rPr>
              <a:t>обследование молочных желез:</a:t>
            </a:r>
          </a:p>
          <a:p>
            <a:pPr marL="360000" indent="360000" defTabSz="4492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dirty="0" smtClean="0">
                <a:solidFill>
                  <a:srgbClr val="FFFFFF"/>
                </a:solidFill>
              </a:rPr>
              <a:t>маммография проводится женщинам старше 35 лет, </a:t>
            </a:r>
          </a:p>
          <a:p>
            <a:pPr marL="360000" indent="360000" defTabSz="4492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dirty="0" smtClean="0">
                <a:solidFill>
                  <a:srgbClr val="FFFFFF"/>
                </a:solidFill>
              </a:rPr>
              <a:t>ультразвуковое исследование молочных желез женщинам до 35 лет, </a:t>
            </a:r>
          </a:p>
          <a:p>
            <a:pPr marL="360000" indent="360000" defTabSz="449263" fontAlgn="base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dirty="0" smtClean="0">
                <a:solidFill>
                  <a:srgbClr val="FFFFFF"/>
                </a:solidFill>
              </a:rPr>
              <a:t>при выявлении по результатам ультразвукового исследования признаков патологии молочной железы проводится маммография, консультация </a:t>
            </a:r>
            <a:r>
              <a:rPr lang="ru-RU" dirty="0" err="1" smtClean="0">
                <a:solidFill>
                  <a:srgbClr val="FFFFFF"/>
                </a:solidFill>
              </a:rPr>
              <a:t>онколога-маммолога</a:t>
            </a:r>
            <a:r>
              <a:rPr lang="ru-RU" dirty="0" smtClean="0">
                <a:solidFill>
                  <a:srgbClr val="FFFFFF"/>
                </a:solidFill>
              </a:rPr>
              <a:t>.</a:t>
            </a:r>
          </a:p>
          <a:p>
            <a:pPr defTabSz="449263" fontAlgn="base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b="1" i="1" dirty="0" smtClean="0">
                <a:solidFill>
                  <a:srgbClr val="FFFFFF"/>
                </a:solidFill>
              </a:rPr>
              <a:t>генетическое обследование </a:t>
            </a:r>
            <a:r>
              <a:rPr lang="ru-RU" dirty="0" smtClean="0">
                <a:solidFill>
                  <a:srgbClr val="FFFFFF"/>
                </a:solidFill>
              </a:rPr>
              <a:t>(исследование хромосомного аппарата (</a:t>
            </a:r>
            <a:r>
              <a:rPr lang="ru-RU" dirty="0" err="1" smtClean="0">
                <a:solidFill>
                  <a:srgbClr val="FFFFFF"/>
                </a:solidFill>
              </a:rPr>
              <a:t>кариотипирование</a:t>
            </a:r>
            <a:r>
              <a:rPr lang="ru-RU" dirty="0" smtClean="0">
                <a:solidFill>
                  <a:srgbClr val="FFFFFF"/>
                </a:solidFill>
              </a:rPr>
              <a:t>) и осмотр (консультация) врача-генетика):</a:t>
            </a:r>
          </a:p>
          <a:p>
            <a:pPr marL="360000" indent="360000" defTabSz="4492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dirty="0" smtClean="0">
                <a:solidFill>
                  <a:srgbClr val="FFFFFF"/>
                </a:solidFill>
              </a:rPr>
              <a:t>врожденные пороки развития и хромосомные болезни в анамнезе, в т.ч. У близких родственников,</a:t>
            </a:r>
          </a:p>
          <a:p>
            <a:pPr marL="360000" indent="360000" defTabSz="4492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dirty="0" smtClean="0">
                <a:solidFill>
                  <a:srgbClr val="FFFFFF"/>
                </a:solidFill>
              </a:rPr>
              <a:t>первичная аменорея,</a:t>
            </a:r>
          </a:p>
          <a:p>
            <a:pPr marL="360000" indent="360000" defTabSz="4492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FFFFFF"/>
                </a:solidFill>
              </a:rPr>
              <a:t>невынашивание</a:t>
            </a:r>
            <a:r>
              <a:rPr lang="ru-RU" dirty="0" smtClean="0">
                <a:solidFill>
                  <a:srgbClr val="FFFFFF"/>
                </a:solidFill>
              </a:rPr>
              <a:t> беременности, </a:t>
            </a:r>
          </a:p>
          <a:p>
            <a:pPr marL="360000" indent="360000" defTabSz="449263" fontAlgn="base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FFFFFF"/>
                </a:solidFill>
              </a:rPr>
              <a:t>патоспермия</a:t>
            </a:r>
            <a:r>
              <a:rPr lang="ru-RU" dirty="0" smtClean="0">
                <a:solidFill>
                  <a:srgbClr val="FFFFFF"/>
                </a:solidFill>
              </a:rPr>
              <a:t> у мужчины</a:t>
            </a:r>
          </a:p>
          <a:p>
            <a:pPr defTabSz="449263" fontAlgn="base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b="1" i="1" dirty="0" smtClean="0">
                <a:solidFill>
                  <a:srgbClr val="FFFFFF"/>
                </a:solidFill>
              </a:rPr>
              <a:t>оценка сперматогенеза мужчины:</a:t>
            </a:r>
          </a:p>
          <a:p>
            <a:pPr marL="360000" indent="360000" defTabSz="449263" fontAlgn="base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dirty="0" smtClean="0">
                <a:solidFill>
                  <a:srgbClr val="FFFFFF"/>
                </a:solidFill>
              </a:rPr>
              <a:t>исследование </a:t>
            </a:r>
            <a:r>
              <a:rPr lang="ru-RU" dirty="0" err="1" smtClean="0">
                <a:solidFill>
                  <a:srgbClr val="FFFFFF"/>
                </a:solidFill>
              </a:rPr>
              <a:t>эякулята</a:t>
            </a:r>
            <a:r>
              <a:rPr lang="ru-RU" dirty="0" smtClean="0">
                <a:solidFill>
                  <a:srgbClr val="FFFFFF"/>
                </a:solidFill>
              </a:rPr>
              <a:t> мужа (партнера), </a:t>
            </a:r>
          </a:p>
          <a:p>
            <a:pPr defTabSz="4492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b="1" i="1" dirty="0" smtClean="0">
                <a:solidFill>
                  <a:srgbClr val="FFFFFF"/>
                </a:solidFill>
              </a:rPr>
              <a:t>обследование мужчины и женщины на наличие </a:t>
            </a:r>
            <a:r>
              <a:rPr lang="ru-RU" b="1" i="1" dirty="0" err="1" smtClean="0">
                <a:solidFill>
                  <a:srgbClr val="FFFFFF"/>
                </a:solidFill>
              </a:rPr>
              <a:t>урогенитальных</a:t>
            </a:r>
            <a:r>
              <a:rPr lang="ru-RU" b="1" i="1" dirty="0" smtClean="0">
                <a:solidFill>
                  <a:srgbClr val="FFFFFF"/>
                </a:solidFill>
              </a:rPr>
              <a:t> инфекций.</a:t>
            </a:r>
            <a:endParaRPr lang="ru-RU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4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12066" y="3966"/>
            <a:ext cx="8319868" cy="4505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algn="just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1700" b="1" i="1" dirty="0" smtClean="0">
                <a:solidFill>
                  <a:srgbClr val="FFFFFF"/>
                </a:solidFill>
              </a:rPr>
              <a:t>При подготовке к программе ВРТ на этапе оказания первичной специализированной медико-санитарной помощи для определения относительных и абсолютных противопоказаний к применению ВРТ мужчине и женщине проводится обследование, которое включает:</a:t>
            </a:r>
          </a:p>
          <a:p>
            <a:pPr marL="360000" indent="360000" algn="just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FFFFFF"/>
                </a:solidFill>
              </a:rPr>
              <a:t>определение антител к бледной трепонеме в крови;</a:t>
            </a:r>
          </a:p>
          <a:p>
            <a:pPr marL="360000" indent="360000" algn="just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FFFFFF"/>
                </a:solidFill>
              </a:rPr>
              <a:t>определение антител класса M, G к вирусу иммунодефицита человека (далее - ВИЧ) 1, 2, к антигену вирусного гепатита B и C, определение антигенов вируса простого герпеса в крови;</a:t>
            </a:r>
          </a:p>
          <a:p>
            <a:pPr marL="360000" indent="360000" algn="just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FFFFFF"/>
                </a:solidFill>
              </a:rPr>
              <a:t>микроскопическое исследование отделяемого половых органов на аэробные и факультативно-анаэробные микроорганизмы, на грибы рода </a:t>
            </a:r>
            <a:r>
              <a:rPr lang="ru-RU" sz="1700" dirty="0" err="1" smtClean="0">
                <a:solidFill>
                  <a:srgbClr val="FFFFFF"/>
                </a:solidFill>
              </a:rPr>
              <a:t>кандида</a:t>
            </a:r>
            <a:r>
              <a:rPr lang="ru-RU" sz="1700" dirty="0" smtClean="0">
                <a:solidFill>
                  <a:srgbClr val="FFFFFF"/>
                </a:solidFill>
              </a:rPr>
              <a:t>, </a:t>
            </a:r>
            <a:r>
              <a:rPr lang="ru-RU" sz="1700" dirty="0" err="1" smtClean="0">
                <a:solidFill>
                  <a:srgbClr val="FFFFFF"/>
                </a:solidFill>
              </a:rPr>
              <a:t>паразитологическое</a:t>
            </a:r>
            <a:r>
              <a:rPr lang="ru-RU" sz="1700" dirty="0" smtClean="0">
                <a:solidFill>
                  <a:srgbClr val="FFFFFF"/>
                </a:solidFill>
              </a:rPr>
              <a:t> исследование на </a:t>
            </a:r>
            <a:r>
              <a:rPr lang="ru-RU" sz="1700" dirty="0" err="1" smtClean="0">
                <a:solidFill>
                  <a:srgbClr val="FFFFFF"/>
                </a:solidFill>
              </a:rPr>
              <a:t>атрофозоиты</a:t>
            </a:r>
            <a:r>
              <a:rPr lang="ru-RU" sz="1700" dirty="0" smtClean="0">
                <a:solidFill>
                  <a:srgbClr val="FFFFFF"/>
                </a:solidFill>
              </a:rPr>
              <a:t> трихомонад;</a:t>
            </a:r>
          </a:p>
          <a:p>
            <a:pPr marL="360000" indent="360000" algn="just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FFFFFF"/>
                </a:solidFill>
              </a:rPr>
              <a:t>микробиологическое исследование на </a:t>
            </a:r>
            <a:r>
              <a:rPr lang="ru-RU" sz="1700" dirty="0" err="1" smtClean="0">
                <a:solidFill>
                  <a:srgbClr val="FFFFFF"/>
                </a:solidFill>
              </a:rPr>
              <a:t>хламидии</a:t>
            </a:r>
            <a:r>
              <a:rPr lang="ru-RU" sz="1700" dirty="0" smtClean="0">
                <a:solidFill>
                  <a:srgbClr val="FFFFFF"/>
                </a:solidFill>
              </a:rPr>
              <a:t>, </a:t>
            </a:r>
            <a:r>
              <a:rPr lang="ru-RU" sz="1700" dirty="0" err="1" smtClean="0">
                <a:solidFill>
                  <a:srgbClr val="FFFFFF"/>
                </a:solidFill>
              </a:rPr>
              <a:t>микоплазму</a:t>
            </a:r>
            <a:r>
              <a:rPr lang="ru-RU" sz="1700" dirty="0" smtClean="0">
                <a:solidFill>
                  <a:srgbClr val="FFFFFF"/>
                </a:solidFill>
              </a:rPr>
              <a:t> и </a:t>
            </a:r>
            <a:r>
              <a:rPr lang="ru-RU" sz="1700" dirty="0" err="1" smtClean="0">
                <a:solidFill>
                  <a:srgbClr val="FFFFFF"/>
                </a:solidFill>
              </a:rPr>
              <a:t>уреаплазму</a:t>
            </a:r>
            <a:r>
              <a:rPr lang="ru-RU" sz="1700" dirty="0" smtClean="0">
                <a:solidFill>
                  <a:srgbClr val="FFFFFF"/>
                </a:solidFill>
              </a:rPr>
              <a:t>;</a:t>
            </a:r>
          </a:p>
          <a:p>
            <a:pPr marL="360000" indent="360000" algn="just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FFFFFF"/>
                </a:solidFill>
              </a:rPr>
              <a:t>молекулярно-биологическое исследование на вирус простого герпеса 1, 2, на </a:t>
            </a:r>
            <a:r>
              <a:rPr lang="ru-RU" sz="1700" dirty="0" err="1" smtClean="0">
                <a:solidFill>
                  <a:srgbClr val="FFFFFF"/>
                </a:solidFill>
              </a:rPr>
              <a:t>цитомегаловирус</a:t>
            </a:r>
            <a:r>
              <a:rPr lang="ru-RU" sz="1700" dirty="0" smtClean="0">
                <a:solidFill>
                  <a:srgbClr val="FFFFFF"/>
                </a:solidFill>
              </a:rPr>
              <a:t>.</a:t>
            </a:r>
          </a:p>
          <a:p>
            <a:pPr algn="just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1700" b="1" i="1" dirty="0" smtClean="0">
                <a:solidFill>
                  <a:srgbClr val="FFFFFF"/>
                </a:solidFill>
              </a:rPr>
              <a:t>Женщинам выполняются:</a:t>
            </a:r>
          </a:p>
          <a:p>
            <a:pPr marL="360000" indent="360000" algn="just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FFFFFF"/>
                </a:solidFill>
              </a:rPr>
              <a:t>общий (клинический) анализ крови, анализ крови биохимический общетерапевтический, </a:t>
            </a:r>
            <a:r>
              <a:rPr lang="ru-RU" sz="1700" dirty="0" err="1" smtClean="0">
                <a:solidFill>
                  <a:srgbClr val="FFFFFF"/>
                </a:solidFill>
              </a:rPr>
              <a:t>коагулограмма</a:t>
            </a:r>
            <a:r>
              <a:rPr lang="ru-RU" sz="1700" dirty="0" smtClean="0">
                <a:solidFill>
                  <a:srgbClr val="FFFFFF"/>
                </a:solidFill>
              </a:rPr>
              <a:t> (ориентировочное исследование системы гемостаза);</a:t>
            </a:r>
          </a:p>
          <a:p>
            <a:pPr marL="360000" indent="360000" algn="just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FFFFFF"/>
                </a:solidFill>
              </a:rPr>
              <a:t>общий анализ мочи;</a:t>
            </a:r>
          </a:p>
          <a:p>
            <a:pPr marL="360000" indent="360000" algn="just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FFFFFF"/>
                </a:solidFill>
              </a:rPr>
              <a:t>определение антител класса M, G к вирусу краснухи в крови;</a:t>
            </a:r>
          </a:p>
          <a:p>
            <a:pPr marL="360000" indent="360000" algn="just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FFFFFF"/>
                </a:solidFill>
              </a:rPr>
              <a:t>микроскопическое исследование влагалищных мазков;</a:t>
            </a:r>
          </a:p>
          <a:p>
            <a:pPr marL="360000" indent="360000" algn="just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FFFFFF"/>
                </a:solidFill>
              </a:rPr>
              <a:t>цитологическое исследование шейки матки;</a:t>
            </a:r>
          </a:p>
          <a:p>
            <a:pPr marL="360000" indent="360000" algn="just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FFFFFF"/>
                </a:solidFill>
              </a:rPr>
              <a:t>ультразвуковое исследование органов малого таза;</a:t>
            </a:r>
          </a:p>
          <a:p>
            <a:pPr marL="360000" indent="360000" algn="just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FFFFFF"/>
                </a:solidFill>
              </a:rPr>
              <a:t>флюорография легких (для женщин, не проходивших это исследование более 12 месяцев);</a:t>
            </a:r>
          </a:p>
          <a:p>
            <a:pPr marL="360000" indent="360000" algn="just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FFFFFF"/>
                </a:solidFill>
              </a:rPr>
              <a:t>регистрация электрокардиограммы;</a:t>
            </a:r>
          </a:p>
          <a:p>
            <a:pPr marL="360000" indent="360000" algn="just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FFFFFF"/>
                </a:solidFill>
              </a:rPr>
              <a:t>прием (осмотр, консультация) врача-терапевта.</a:t>
            </a:r>
            <a:endParaRPr lang="ru-RU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431540" y="836712"/>
            <a:ext cx="8280920" cy="4968552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С 2013 г. оказание медицинской помощи по лечению бесплодия с использованием ВРТ осуществляется в рамках Территориальной программы государственных гарантий бесплатного оказания гражданам Российской Федерации медицинской помощи за счет средств Территориального фонда обязательного медицинского страхования.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126AF57-D531-47D4-BEA9-9BB3BA03999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30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428596" y="188640"/>
            <a:ext cx="8715404" cy="90010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Показания к ВРТ в 2013 г.:</a:t>
            </a:r>
          </a:p>
          <a:p>
            <a:pPr marL="360000" indent="-36000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itchFamily="34" charset="0"/>
              <a:buChar char="■"/>
            </a:pPr>
            <a:r>
              <a:rPr lang="ru-RU" sz="2200" dirty="0" smtClean="0">
                <a:solidFill>
                  <a:schemeClr val="bg1"/>
                </a:solidFill>
              </a:rPr>
              <a:t>Женское бесплодие трубного происхождения (МКБ Х </a:t>
            </a:r>
            <a:r>
              <a:rPr lang="en-US" sz="2200" dirty="0" smtClean="0">
                <a:solidFill>
                  <a:schemeClr val="bg1"/>
                </a:solidFill>
              </a:rPr>
              <a:t>N</a:t>
            </a:r>
            <a:r>
              <a:rPr lang="ru-RU" sz="2200" dirty="0" smtClean="0">
                <a:solidFill>
                  <a:schemeClr val="bg1"/>
                </a:solidFill>
              </a:rPr>
              <a:t>97.1).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8" name="Текст 5"/>
          <p:cNvSpPr txBox="1">
            <a:spLocks/>
          </p:cNvSpPr>
          <p:nvPr/>
        </p:nvSpPr>
        <p:spPr bwMode="auto">
          <a:xfrm>
            <a:off x="428596" y="1357298"/>
            <a:ext cx="8215370" cy="364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algn="just" defTabSz="449263" eaLnBrk="0" fontAlgn="base" hangingPunct="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2400" b="1" i="1" kern="0" dirty="0" smtClean="0">
                <a:solidFill>
                  <a:srgbClr val="FFFFFF"/>
                </a:solidFill>
              </a:rPr>
              <a:t>Показания к ВРТ в 2014-2015 гг.:</a:t>
            </a:r>
          </a:p>
          <a:p>
            <a:pPr marL="360000" indent="-360000" algn="just" defTabSz="449263" eaLnBrk="0" fontAlgn="base" hangingPunct="0"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itchFamily="34" charset="0"/>
              <a:buChar char="■"/>
              <a:defRPr/>
            </a:pPr>
            <a:r>
              <a:rPr lang="ru-RU" sz="2200" kern="0" dirty="0" smtClean="0">
                <a:solidFill>
                  <a:srgbClr val="FFFFFF"/>
                </a:solidFill>
              </a:rPr>
              <a:t>Женское бесплодие, связанное с отсутствием овуляции (МКБ Х </a:t>
            </a:r>
            <a:r>
              <a:rPr lang="en-US" sz="2200" kern="0" dirty="0" smtClean="0">
                <a:solidFill>
                  <a:srgbClr val="FFFFFF"/>
                </a:solidFill>
              </a:rPr>
              <a:t>N</a:t>
            </a:r>
            <a:r>
              <a:rPr lang="ru-RU" sz="2200" kern="0" dirty="0" smtClean="0">
                <a:solidFill>
                  <a:srgbClr val="FFFFFF"/>
                </a:solidFill>
              </a:rPr>
              <a:t>97.0);</a:t>
            </a:r>
          </a:p>
          <a:p>
            <a:pPr marL="360000" indent="-360000" algn="just" defTabSz="449263" eaLnBrk="0" fontAlgn="base" hangingPunct="0"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itchFamily="34" charset="0"/>
              <a:buChar char="■"/>
            </a:pPr>
            <a:r>
              <a:rPr lang="ru-RU" sz="2200" kern="0" dirty="0" smtClean="0">
                <a:solidFill>
                  <a:srgbClr val="FFFFFF"/>
                </a:solidFill>
              </a:rPr>
              <a:t>Женское бесплодие, связанное с изолированным мужским фактором (МКБ Х </a:t>
            </a:r>
            <a:r>
              <a:rPr lang="en-US" sz="2200" kern="0" dirty="0" smtClean="0">
                <a:solidFill>
                  <a:srgbClr val="FFFFFF"/>
                </a:solidFill>
              </a:rPr>
              <a:t>N</a:t>
            </a:r>
            <a:r>
              <a:rPr lang="ru-RU" sz="2200" kern="0" dirty="0" smtClean="0">
                <a:solidFill>
                  <a:srgbClr val="FFFFFF"/>
                </a:solidFill>
              </a:rPr>
              <a:t>97.4): секреторное бесплодие с </a:t>
            </a:r>
            <a:r>
              <a:rPr lang="ru-RU" sz="2200" kern="0" dirty="0" err="1" smtClean="0">
                <a:solidFill>
                  <a:srgbClr val="FFFFFF"/>
                </a:solidFill>
              </a:rPr>
              <a:t>олигозооспермией</a:t>
            </a:r>
            <a:r>
              <a:rPr lang="ru-RU" sz="2200" kern="0" dirty="0" smtClean="0">
                <a:solidFill>
                  <a:srgbClr val="FFFFFF"/>
                </a:solidFill>
              </a:rPr>
              <a:t>, </a:t>
            </a:r>
            <a:r>
              <a:rPr lang="ru-RU" sz="2200" kern="0" dirty="0" err="1" smtClean="0">
                <a:solidFill>
                  <a:srgbClr val="FFFFFF"/>
                </a:solidFill>
              </a:rPr>
              <a:t>астенозооспермией</a:t>
            </a:r>
            <a:r>
              <a:rPr lang="ru-RU" sz="2200" kern="0" dirty="0" smtClean="0">
                <a:solidFill>
                  <a:srgbClr val="FFFFFF"/>
                </a:solidFill>
              </a:rPr>
              <a:t>, </a:t>
            </a:r>
            <a:r>
              <a:rPr lang="ru-RU" sz="2200" kern="0" dirty="0" err="1" smtClean="0">
                <a:solidFill>
                  <a:srgbClr val="FFFFFF"/>
                </a:solidFill>
              </a:rPr>
              <a:t>тератозооспермией</a:t>
            </a:r>
            <a:r>
              <a:rPr lang="ru-RU" sz="2200" kern="0" dirty="0" smtClean="0">
                <a:solidFill>
                  <a:srgbClr val="FFFFFF"/>
                </a:solidFill>
              </a:rPr>
              <a:t> и их сочетанием;</a:t>
            </a:r>
          </a:p>
          <a:p>
            <a:pPr marL="360000" indent="-360000" algn="just" defTabSz="449263" eaLnBrk="0" fontAlgn="base" hangingPunct="0"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itchFamily="34" charset="0"/>
              <a:buChar char="■"/>
            </a:pPr>
            <a:r>
              <a:rPr lang="ru-RU" sz="2200" kern="0" dirty="0" smtClean="0">
                <a:solidFill>
                  <a:srgbClr val="FFFFFF"/>
                </a:solidFill>
              </a:rPr>
              <a:t>Другие формы женского бесплодия (МКБ Х </a:t>
            </a:r>
            <a:r>
              <a:rPr lang="en-US" sz="2200" kern="0" dirty="0" smtClean="0">
                <a:solidFill>
                  <a:srgbClr val="FFFFFF"/>
                </a:solidFill>
              </a:rPr>
              <a:t>N</a:t>
            </a:r>
            <a:r>
              <a:rPr lang="ru-RU" sz="2200" kern="0" dirty="0" smtClean="0">
                <a:solidFill>
                  <a:srgbClr val="FFFFFF"/>
                </a:solidFill>
              </a:rPr>
              <a:t>97.8): бесплодие, обусловленное миомой матки и </a:t>
            </a:r>
            <a:r>
              <a:rPr lang="ru-RU" sz="2200" kern="0" dirty="0" err="1" smtClean="0">
                <a:solidFill>
                  <a:srgbClr val="FFFFFF"/>
                </a:solidFill>
              </a:rPr>
              <a:t>эндометриозом</a:t>
            </a:r>
            <a:r>
              <a:rPr lang="ru-RU" sz="2200" kern="0" dirty="0" smtClean="0">
                <a:solidFill>
                  <a:srgbClr val="FFFFFF"/>
                </a:solidFill>
              </a:rPr>
              <a:t>).</a:t>
            </a:r>
          </a:p>
          <a:p>
            <a:pPr marL="360000" indent="-360000" algn="just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ru-RU" sz="2200" kern="0" dirty="0">
              <a:solidFill>
                <a:srgbClr val="FFFFFF"/>
              </a:solidFill>
            </a:endParaRPr>
          </a:p>
        </p:txBody>
      </p:sp>
      <p:sp>
        <p:nvSpPr>
          <p:cNvPr id="10" name="Текст 5"/>
          <p:cNvSpPr txBox="1">
            <a:spLocks/>
          </p:cNvSpPr>
          <p:nvPr/>
        </p:nvSpPr>
        <p:spPr bwMode="auto">
          <a:xfrm>
            <a:off x="428597" y="5243538"/>
            <a:ext cx="8215400" cy="9001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algn="just" defTabSz="449263" eaLnBrk="0" fontAlgn="base" hangingPunct="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2400" b="1" i="1" kern="0" dirty="0" smtClean="0">
                <a:solidFill>
                  <a:srgbClr val="FFFFFF"/>
                </a:solidFill>
              </a:rPr>
              <a:t>Показания к ВРТ в 2016 г.:</a:t>
            </a:r>
          </a:p>
          <a:p>
            <a:pPr marL="360000" indent="-360000" algn="just" defTabSz="449263" eaLnBrk="0" fontAlgn="base" hangingPunct="0"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itchFamily="34" charset="0"/>
              <a:buChar char="■"/>
              <a:defRPr/>
            </a:pPr>
            <a:r>
              <a:rPr lang="ru-RU" sz="2200" kern="0" dirty="0" smtClean="0">
                <a:solidFill>
                  <a:srgbClr val="FFFFFF"/>
                </a:solidFill>
              </a:rPr>
              <a:t>Сочетанные формы;</a:t>
            </a:r>
          </a:p>
          <a:p>
            <a:pPr marL="360000" indent="-360000" algn="just" defTabSz="449263" eaLnBrk="0" fontAlgn="base" hangingPunct="0"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itchFamily="34" charset="0"/>
              <a:buChar char="■"/>
              <a:defRPr/>
            </a:pPr>
            <a:r>
              <a:rPr lang="ru-RU" sz="2200" kern="0" dirty="0" smtClean="0">
                <a:solidFill>
                  <a:srgbClr val="FFFFFF"/>
                </a:solidFill>
              </a:rPr>
              <a:t>Бесплодие неясного генеза.</a:t>
            </a:r>
            <a:endParaRPr lang="ru-RU" sz="2200" kern="0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126AF57-D531-47D4-BEA9-9BB3BA03999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7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808"/>
            <a:ext cx="9144000" cy="1080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ПЕРЕЧЕНЬ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ПРОТИВОПОКАЗАНИЙ К ПРОВЕДЕНИЮ БАЗОВОЙ ПРОГРАММЫ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ВСПОМОГАТЕЛЬНЫХ РЕПРОДУКТИВНЫХ ТЕХНОЛОГИЙ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126AF57-D531-47D4-BEA9-9BB3BA039999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5106987" y="0"/>
            <a:ext cx="4037013" cy="820688"/>
          </a:xfrm>
        </p:spPr>
        <p:txBody>
          <a:bodyPr/>
          <a:lstStyle/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bg1"/>
                </a:solidFill>
              </a:rPr>
              <a:t>Приложение N 2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bg1"/>
                </a:solidFill>
              </a:rPr>
              <a:t>к приказу Министерства здравоохранения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bg1"/>
                </a:solidFill>
              </a:rPr>
              <a:t>Российской Федерации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bg1"/>
                </a:solidFill>
              </a:rPr>
              <a:t>от 30 августа 2012 г. N 107н</a:t>
            </a:r>
          </a:p>
          <a:p>
            <a:pPr algn="r">
              <a:buNone/>
            </a:pPr>
            <a:endParaRPr lang="ru-RU" sz="1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19" y="1844824"/>
          <a:ext cx="8568955" cy="401152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16225"/>
                <a:gridCol w="1411357"/>
                <a:gridCol w="1396955"/>
                <a:gridCol w="1224136"/>
                <a:gridCol w="2520282"/>
              </a:tblGrid>
              <a:tr h="5495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заболевания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Форма, стадия, степень, фаза заболевания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0" dirty="0" smtClean="0"/>
                        <a:t>Код </a:t>
                      </a:r>
                      <a:r>
                        <a:rPr lang="ru-RU" sz="1200" kern="0" dirty="0" err="1" smtClean="0"/>
                        <a:t>заболевани</a:t>
                      </a:r>
                      <a:r>
                        <a:rPr lang="ru-RU" sz="1200" kern="0" dirty="0" smtClean="0"/>
                        <a:t> я</a:t>
                      </a:r>
                      <a:r>
                        <a:rPr lang="ru-RU" sz="1200" kern="0" baseline="0" dirty="0" smtClean="0"/>
                        <a:t> по МКБ -10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0" dirty="0" smtClean="0"/>
                        <a:t>Примечания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8803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/>
                        <a:t>НЕКОТОРЫЕ ИНФЕКЦИОННЫЕ И ПАРАЗИТАРНЫЕ БОЛЕЗНИ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Сифилис</a:t>
                      </a:r>
                      <a:r>
                        <a:rPr lang="ru-RU" sz="1300" baseline="0" dirty="0" smtClean="0"/>
                        <a:t> у мужчины или женщины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А 50-А</a:t>
                      </a:r>
                      <a:r>
                        <a:rPr lang="ru-RU" sz="1300" baseline="0" dirty="0" smtClean="0"/>
                        <a:t> 53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Использование ВРТ возможно после излечения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0040">
                <a:tc gridSpan="5">
                  <a:txBody>
                    <a:bodyPr/>
                    <a:lstStyle/>
                    <a:p>
                      <a:r>
                        <a:rPr lang="ru-RU" sz="1300" kern="1200" dirty="0" smtClean="0"/>
                        <a:t>Примечание. Острые воспалительные заболевания любой локализации у женщины являются  противопоказанием к использованию ВРТ до их излечения. 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88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/>
                        <a:t>НОВООБРАЗОВАНИЯ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953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Злокачественные новообразования</a:t>
                      </a:r>
                      <a:r>
                        <a:rPr lang="ru-RU" sz="1300" baseline="0" dirty="0" smtClean="0"/>
                        <a:t> любой локализации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С00-С97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При наличии в анамнезе злокачественных новообразований вопрос о возможности использования ВРТ решается</a:t>
                      </a:r>
                      <a:r>
                        <a:rPr lang="ru-RU" sz="1300" baseline="0" dirty="0" smtClean="0"/>
                        <a:t> на основании заключения врача-онколога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3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29369"/>
            <a:ext cx="8577263" cy="1095375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rgbClr val="FFFFCC"/>
                </a:solidFill>
                <a:latin typeface="+mn-lt"/>
              </a:rPr>
              <a:t>Что такое бесплодие</a:t>
            </a:r>
            <a:r>
              <a:rPr lang="en-US" altLang="ru-RU" dirty="0" smtClean="0">
                <a:solidFill>
                  <a:srgbClr val="FFFFCC"/>
                </a:solidFill>
                <a:latin typeface="+mn-lt"/>
              </a:rPr>
              <a:t>?</a:t>
            </a:r>
            <a:endParaRPr lang="ru-RU" altLang="ru-RU" dirty="0" smtClean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52736"/>
            <a:ext cx="7778750" cy="4297362"/>
          </a:xfrm>
        </p:spPr>
        <p:txBody>
          <a:bodyPr/>
          <a:lstStyle/>
          <a:p>
            <a:r>
              <a:rPr lang="ru-RU" altLang="ru-RU" sz="3200" b="1" u="sng" dirty="0" smtClean="0">
                <a:solidFill>
                  <a:srgbClr val="FFC000"/>
                </a:solidFill>
              </a:rPr>
              <a:t>Бесплодие</a:t>
            </a:r>
            <a:r>
              <a:rPr lang="ru-RU" altLang="ru-RU" sz="3200" dirty="0" smtClean="0"/>
              <a:t> </a:t>
            </a:r>
            <a:r>
              <a:rPr lang="ru-RU" altLang="ru-RU" sz="2000" dirty="0" smtClean="0"/>
              <a:t>– это отсутствие беременности у супругов детородного возраста в течение 12 месяцев регулярной половой жизни без использования контрацептивных средств.</a:t>
            </a:r>
          </a:p>
          <a:p>
            <a:pPr>
              <a:buFont typeface="Arial" charset="0"/>
              <a:buNone/>
            </a:pPr>
            <a:endParaRPr lang="ru-RU" altLang="ru-RU" sz="2000" dirty="0" smtClean="0"/>
          </a:p>
          <a:p>
            <a:pPr>
              <a:buFontTx/>
              <a:buChar char="•"/>
            </a:pPr>
            <a:r>
              <a:rPr lang="ru-RU" altLang="ru-RU" b="1" dirty="0" smtClean="0"/>
              <a:t>Только  </a:t>
            </a:r>
            <a:r>
              <a:rPr lang="ru-RU" altLang="ru-RU" sz="3200" b="1" dirty="0" smtClean="0">
                <a:solidFill>
                  <a:srgbClr val="FFC000"/>
                </a:solidFill>
              </a:rPr>
              <a:t>50%</a:t>
            </a:r>
            <a:r>
              <a:rPr lang="ru-RU" altLang="ru-RU" b="1" dirty="0" smtClean="0"/>
              <a:t> бесплодных пар обращаются за лечением</a:t>
            </a:r>
          </a:p>
          <a:p>
            <a:pPr>
              <a:buFontTx/>
              <a:buChar char="•"/>
            </a:pPr>
            <a:r>
              <a:rPr lang="ru-RU" altLang="ru-RU" sz="2000" b="1" dirty="0" smtClean="0"/>
              <a:t> </a:t>
            </a:r>
            <a:r>
              <a:rPr lang="ru-RU" altLang="ru-RU" b="1" dirty="0" smtClean="0"/>
              <a:t>Только  </a:t>
            </a:r>
            <a:r>
              <a:rPr lang="ru-RU" altLang="ru-RU" sz="3200" b="1" dirty="0" smtClean="0">
                <a:solidFill>
                  <a:srgbClr val="FFC000"/>
                </a:solidFill>
              </a:rPr>
              <a:t>25%</a:t>
            </a:r>
            <a:r>
              <a:rPr lang="ru-RU" altLang="ru-RU" b="1" dirty="0" smtClean="0"/>
              <a:t> из обратившихся пар начинает лечение</a:t>
            </a:r>
            <a:endParaRPr lang="en-US" altLang="ru-RU" b="1" dirty="0" smtClean="0"/>
          </a:p>
          <a:p>
            <a:endParaRPr lang="ru-RU" altLang="ru-RU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5357961"/>
            <a:ext cx="857726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7E9CD"/>
              </a:buClr>
              <a:buSzPct val="100000"/>
              <a:buFont typeface="Arial" charset="0"/>
              <a:defRPr sz="3600" b="1">
                <a:solidFill>
                  <a:srgbClr val="F7E9CD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7E9CD"/>
              </a:buClr>
              <a:buSzPct val="100000"/>
              <a:buFont typeface="Arial" charset="0"/>
              <a:defRPr sz="3600" b="1">
                <a:solidFill>
                  <a:srgbClr val="F7E9CD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7E9CD"/>
              </a:buClr>
              <a:buSzPct val="100000"/>
              <a:buFont typeface="Arial" charset="0"/>
              <a:defRPr sz="3600" b="1">
                <a:solidFill>
                  <a:srgbClr val="F7E9CD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7E9CD"/>
              </a:buClr>
              <a:buSzPct val="100000"/>
              <a:buFont typeface="Arial" charset="0"/>
              <a:defRPr sz="3600" b="1">
                <a:solidFill>
                  <a:srgbClr val="F7E9CD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7E9CD"/>
              </a:buClr>
              <a:buSzPct val="100000"/>
              <a:buFont typeface="Arial" charset="0"/>
              <a:defRPr sz="3600" b="1">
                <a:solidFill>
                  <a:srgbClr val="F7E9CD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1536700" indent="-215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600" b="1">
                <a:solidFill>
                  <a:srgbClr val="F7E9CD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1993900" indent="-215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600" b="1">
                <a:solidFill>
                  <a:srgbClr val="F7E9CD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2451100" indent="-215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600" b="1">
                <a:solidFill>
                  <a:srgbClr val="F7E9CD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2908300" indent="-215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600" b="1">
                <a:solidFill>
                  <a:srgbClr val="F7E9CD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/>
            <a:r>
              <a:rPr lang="ru-RU" altLang="ru-RU" kern="0" dirty="0" smtClean="0">
                <a:solidFill>
                  <a:srgbClr val="FFFFCC"/>
                </a:solidFill>
                <a:latin typeface="+mn-lt"/>
              </a:rPr>
              <a:t>Распространенность в России</a:t>
            </a:r>
            <a:br>
              <a:rPr lang="ru-RU" altLang="ru-RU" kern="0" dirty="0" smtClean="0">
                <a:solidFill>
                  <a:srgbClr val="FFFFCC"/>
                </a:solidFill>
                <a:latin typeface="+mn-lt"/>
              </a:rPr>
            </a:br>
            <a:r>
              <a:rPr lang="ru-RU" altLang="ru-RU" sz="5400" kern="0" dirty="0" smtClean="0">
                <a:solidFill>
                  <a:srgbClr val="FFC000"/>
                </a:solidFill>
                <a:latin typeface="+mn-lt"/>
              </a:rPr>
              <a:t>18-20%</a:t>
            </a:r>
            <a:r>
              <a:rPr lang="ru-RU" altLang="ru-RU" sz="5400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altLang="ru-RU" kern="0" dirty="0" smtClean="0">
                <a:solidFill>
                  <a:srgbClr val="FFFFCC"/>
                </a:solidFill>
                <a:latin typeface="+mn-lt"/>
              </a:rPr>
              <a:t/>
            </a:r>
            <a:br>
              <a:rPr lang="ru-RU" altLang="ru-RU" kern="0" dirty="0" smtClean="0">
                <a:solidFill>
                  <a:srgbClr val="FFFFCC"/>
                </a:solidFill>
                <a:latin typeface="+mn-lt"/>
              </a:rPr>
            </a:br>
            <a:r>
              <a:rPr lang="ru-RU" altLang="ru-RU" sz="2400" b="0" kern="0" dirty="0" smtClean="0">
                <a:solidFill>
                  <a:srgbClr val="FFFFCC"/>
                </a:solidFill>
                <a:latin typeface="+mn-lt"/>
              </a:rPr>
              <a:t>(О.С. Филиппов, 2003)</a:t>
            </a:r>
          </a:p>
        </p:txBody>
      </p:sp>
    </p:spTree>
    <p:extLst>
      <p:ext uri="{BB962C8B-B14F-4D97-AF65-F5344CB8AC3E}">
        <p14:creationId xmlns:p14="http://schemas.microsoft.com/office/powerpoint/2010/main" val="7827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808"/>
            <a:ext cx="9144000" cy="1080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ПЕРЕЧЕНЬ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ПРОТИВОПОКАЗАНИЙ К ПРОВЕДЕНИЮ БАЗОВОЙ ПРОГРАММЫ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ВСПОМОГАТЕЛЬНЫХ РЕПРОДУКТИВНЫХ ТЕХНОЛОГИЙ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126AF57-D531-47D4-BEA9-9BB3BA039999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5106987" y="0"/>
            <a:ext cx="4037013" cy="820688"/>
          </a:xfrm>
        </p:spPr>
        <p:txBody>
          <a:bodyPr/>
          <a:lstStyle/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bg1"/>
                </a:solidFill>
              </a:rPr>
              <a:t>Приложение N 2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bg1"/>
                </a:solidFill>
              </a:rPr>
              <a:t>к приказу Министерства здравоохранения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bg1"/>
                </a:solidFill>
              </a:rPr>
              <a:t>Российской Федерации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bg1"/>
                </a:solidFill>
              </a:rPr>
              <a:t>от 30 августа 2012 г. N 107н</a:t>
            </a:r>
          </a:p>
          <a:p>
            <a:pPr algn="r">
              <a:buNone/>
            </a:pPr>
            <a:endParaRPr lang="ru-RU" sz="10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19" y="1844824"/>
          <a:ext cx="8568955" cy="389938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16225"/>
                <a:gridCol w="1411357"/>
                <a:gridCol w="1396955"/>
                <a:gridCol w="1224136"/>
                <a:gridCol w="2520282"/>
              </a:tblGrid>
              <a:tr h="7771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заболевания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Форма, стадия, степень, фаза заболевания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0" dirty="0" smtClean="0"/>
                        <a:t>Код </a:t>
                      </a:r>
                      <a:r>
                        <a:rPr lang="ru-RU" sz="1200" kern="0" dirty="0" err="1" smtClean="0"/>
                        <a:t>заболевани</a:t>
                      </a:r>
                      <a:r>
                        <a:rPr lang="ru-RU" sz="1200" kern="0" dirty="0" smtClean="0"/>
                        <a:t> я</a:t>
                      </a:r>
                      <a:r>
                        <a:rPr lang="ru-RU" sz="1200" kern="0" baseline="0" dirty="0" smtClean="0"/>
                        <a:t> по МКБ -10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0" dirty="0" smtClean="0"/>
                        <a:t>Примечания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68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074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/>
                        <a:t>БОЛЕЗНИ КРОВИ И КРОВЕТВОРНЫХ ОРГАНОВ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9124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/>
                        <a:t>БОЛЕЗНИ ЭНДОКРИННОЙ СИСТЕМЫ, РАССТРОЙСТВА ПИТАНИЯ И</a:t>
                      </a:r>
                      <a:r>
                        <a:rPr lang="ru-RU" sz="1800" b="1" kern="1200" baseline="0" dirty="0" smtClean="0"/>
                        <a:t> НАРУШЕНИЯ ОБМЕНА ВЕЩЕСТВ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308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/>
                        <a:t>ПСИХИЧЕСКИЕ РАССТРОЙСТВА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308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/>
                        <a:t>БОЛЕЗНИ НЕРВНОЙ СИСТЕМЫ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308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/>
                        <a:t>БОЛЕЗНИ СИСТЕМЫ КРОВООБРАЩЕНИЯ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308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БОЛЕЗНИ ОРГАНОВ ДЫХАНИЯ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4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808"/>
            <a:ext cx="9144000" cy="1080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ПЕРЕЧЕНЬ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ПРОТИВОПОКАЗАНИЙ К ПРОВЕДЕНИЮ БАЗОВОЙ ПРОГРАММЫ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ВСПОМОГАТЕЛЬНЫХ РЕПРОДУКТИВНЫХ ТЕХНОЛОГИЙ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126AF57-D531-47D4-BEA9-9BB3BA039999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5106987" y="0"/>
            <a:ext cx="4037013" cy="820688"/>
          </a:xfrm>
        </p:spPr>
        <p:txBody>
          <a:bodyPr/>
          <a:lstStyle/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bg1"/>
                </a:solidFill>
              </a:rPr>
              <a:t>Приложение N 2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bg1"/>
                </a:solidFill>
              </a:rPr>
              <a:t>к приказу Министерства здравоохранения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bg1"/>
                </a:solidFill>
              </a:rPr>
              <a:t>Российской Федерации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bg1"/>
                </a:solidFill>
              </a:rPr>
              <a:t>от 30 августа 2012 г. N 107н</a:t>
            </a:r>
          </a:p>
          <a:p>
            <a:pPr algn="r">
              <a:buNone/>
            </a:pPr>
            <a:endParaRPr lang="ru-RU" sz="10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19" y="1844824"/>
          <a:ext cx="8568955" cy="408809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16225"/>
                <a:gridCol w="1411357"/>
                <a:gridCol w="1396955"/>
                <a:gridCol w="1224136"/>
                <a:gridCol w="2520282"/>
              </a:tblGrid>
              <a:tr h="8221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заболевания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Форма, стадия, степень, фаза заболевания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0" dirty="0" smtClean="0"/>
                        <a:t>Код </a:t>
                      </a:r>
                      <a:r>
                        <a:rPr lang="ru-RU" sz="1200" kern="0" dirty="0" err="1" smtClean="0"/>
                        <a:t>заболевани</a:t>
                      </a:r>
                      <a:r>
                        <a:rPr lang="ru-RU" sz="1200" kern="0" dirty="0" smtClean="0"/>
                        <a:t> я</a:t>
                      </a:r>
                      <a:r>
                        <a:rPr lang="ru-RU" sz="1200" kern="0" baseline="0" dirty="0" smtClean="0"/>
                        <a:t> по МКБ -10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0" dirty="0" smtClean="0"/>
                        <a:t>Примечания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7271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150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БОЛЕЗНИ ОРГАНОВ ПИЩЕВАРЕНИЯ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41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БОЛЕЗНИ МОЧЕПОЛОВОЙ</a:t>
                      </a:r>
                      <a:r>
                        <a:rPr lang="ru-RU" sz="1800" b="1" baseline="0" dirty="0" smtClean="0"/>
                        <a:t> СИСТЕМЫ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41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/>
                        <a:t>БЕРЕМЕННОСТЬ, РОДЫ И ПОСЛЕРОДОВЫЙ</a:t>
                      </a:r>
                      <a:r>
                        <a:rPr lang="ru-RU" sz="1800" b="1" kern="1200" baseline="0" dirty="0" smtClean="0"/>
                        <a:t> ПЕРИОД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41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/>
                        <a:t>БОЛЕЗНИ КОЖНО-МЫШЕЧНОЙ</a:t>
                      </a:r>
                      <a:r>
                        <a:rPr lang="ru-RU" sz="1800" b="1" kern="1200" baseline="0" dirty="0" smtClean="0"/>
                        <a:t> СИСТЕМЫ И СОЕДИНИТЕЛЬНОЙ ТКАНИ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41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/>
                        <a:t>ВРОЖДЕННЫЕ ПОРОКИ РАЗВИТИЯ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41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/>
                        <a:t>ТРАВМЫ, ОТРАВЛЕНИЯ</a:t>
                      </a:r>
                      <a:r>
                        <a:rPr lang="ru-RU" sz="1800" b="1" kern="1200" baseline="0" dirty="0" smtClean="0"/>
                        <a:t> И НЕКОТОРЫЕ ДРУГИЕ ВОЗДЕЙСТВИЯ ВНЕШНИХ ПРИЧИН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419018" y="0"/>
            <a:ext cx="8305992" cy="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FFFF"/>
                </a:solidFill>
              </a:rPr>
              <a:t>ЭКСТРАКОРПОРАЛЬНОЕ ОПЛОДОТВОРЕНИЕ</a:t>
            </a:r>
            <a:endParaRPr lang="ru-RU" sz="2800" b="1" dirty="0">
              <a:solidFill>
                <a:srgbClr val="FFFFFF"/>
              </a:solidFill>
            </a:endParaRPr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 flipH="1">
            <a:off x="5438552" y="1629197"/>
            <a:ext cx="720725" cy="4333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827584" y="3573313"/>
            <a:ext cx="2162175" cy="1439863"/>
          </a:xfrm>
          <a:prstGeom prst="ellipse">
            <a:avLst/>
          </a:prstGeom>
          <a:solidFill>
            <a:schemeClr val="bg1"/>
          </a:solidFill>
          <a:ln w="38100">
            <a:solidFill>
              <a:srgbClr val="96216B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800" b="1">
                <a:solidFill>
                  <a:srgbClr val="000000"/>
                </a:solidFill>
              </a:rPr>
              <a:t>ТЕЗА</a:t>
            </a: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3132584" y="1916534"/>
            <a:ext cx="2954338" cy="15843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800" b="1" dirty="0">
                <a:solidFill>
                  <a:srgbClr val="000000"/>
                </a:solidFill>
              </a:rPr>
              <a:t>ЭКО</a:t>
            </a: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5940152" y="765374"/>
            <a:ext cx="3025775" cy="14414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800" b="1">
                <a:solidFill>
                  <a:srgbClr val="000000"/>
                </a:solidFill>
              </a:rPr>
              <a:t>Суррогатное</a:t>
            </a:r>
          </a:p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800" b="1">
                <a:solidFill>
                  <a:srgbClr val="000000"/>
                </a:solidFill>
              </a:rPr>
              <a:t> материнство</a:t>
            </a: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6084888" y="2781722"/>
            <a:ext cx="2701925" cy="14414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800" b="1" dirty="0">
                <a:solidFill>
                  <a:srgbClr val="000000"/>
                </a:solidFill>
              </a:rPr>
              <a:t>Донорство</a:t>
            </a:r>
          </a:p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800" b="1" dirty="0" smtClean="0">
                <a:solidFill>
                  <a:srgbClr val="000000"/>
                </a:solidFill>
              </a:rPr>
              <a:t>гамет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3563938" y="4150147"/>
            <a:ext cx="2089150" cy="11525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800" b="1">
                <a:solidFill>
                  <a:srgbClr val="000000"/>
                </a:solidFill>
              </a:rPr>
              <a:t>ПГД</a:t>
            </a:r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613693" y="2421359"/>
            <a:ext cx="2054225" cy="14414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6216B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800" b="1">
                <a:solidFill>
                  <a:srgbClr val="000000"/>
                </a:solidFill>
              </a:rPr>
              <a:t>ИКСИ</a:t>
            </a:r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469677" y="476672"/>
            <a:ext cx="3671888" cy="1655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800" b="1" dirty="0" err="1">
                <a:solidFill>
                  <a:srgbClr val="000000"/>
                </a:solidFill>
              </a:rPr>
              <a:t>Криоконсервация</a:t>
            </a:r>
            <a:endParaRPr lang="ru-RU" sz="2800" b="1" dirty="0">
              <a:solidFill>
                <a:srgbClr val="000000"/>
              </a:solidFill>
            </a:endParaRPr>
          </a:p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800" b="1" dirty="0">
                <a:solidFill>
                  <a:srgbClr val="000000"/>
                </a:solidFill>
              </a:rPr>
              <a:t> эмбрионов</a:t>
            </a: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2773734" y="3284959"/>
            <a:ext cx="937617" cy="72010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 flipV="1">
            <a:off x="2557711" y="2924944"/>
            <a:ext cx="720254" cy="124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3927252" y="1700634"/>
            <a:ext cx="215900" cy="2889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H="1" flipV="1">
            <a:off x="6014815" y="3069059"/>
            <a:ext cx="360362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4719415" y="3500859"/>
            <a:ext cx="71437" cy="6492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12066" y="5388036"/>
            <a:ext cx="8319868" cy="1353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algn="just" defTabSz="449263" fontAlgn="base">
              <a:lnSpc>
                <a:spcPct val="120000"/>
              </a:lnSpc>
              <a:spcAft>
                <a:spcPts val="180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2000" b="1" kern="0" dirty="0" smtClean="0">
                <a:solidFill>
                  <a:srgbClr val="FFFFFF">
                    <a:lumMod val="95000"/>
                  </a:srgbClr>
                </a:solidFill>
              </a:rPr>
              <a:t>ЭКО</a:t>
            </a:r>
            <a:r>
              <a:rPr lang="ru-RU" sz="2000" kern="0" dirty="0" smtClean="0">
                <a:solidFill>
                  <a:srgbClr val="FFFFFF">
                    <a:lumMod val="95000"/>
                  </a:srgbClr>
                </a:solidFill>
              </a:rPr>
              <a:t> – метод преодоления бесплодия, в основе которого лежит оплодотворение яйцеклетки и обеспечение  развития эмбриона в течение нескольких дней вне организма  женщины.</a:t>
            </a:r>
          </a:p>
        </p:txBody>
      </p:sp>
    </p:spTree>
    <p:extLst>
      <p:ext uri="{BB962C8B-B14F-4D97-AF65-F5344CB8AC3E}">
        <p14:creationId xmlns:p14="http://schemas.microsoft.com/office/powerpoint/2010/main" val="16320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00" y="371416"/>
            <a:ext cx="8640000" cy="720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ЭТАПЫ ЭКО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210071"/>
              </p:ext>
            </p:extLst>
          </p:nvPr>
        </p:nvGraphicFramePr>
        <p:xfrm>
          <a:off x="428598" y="1943052"/>
          <a:ext cx="8286805" cy="3286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7361"/>
                <a:gridCol w="1657361"/>
                <a:gridCol w="1657361"/>
                <a:gridCol w="1657361"/>
                <a:gridCol w="1657361"/>
              </a:tblGrid>
              <a:tr h="1455837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83069C"/>
                          </a:solidFill>
                        </a:rPr>
                        <a:t>ОБСЛЕДО-ВАНИЕ</a:t>
                      </a:r>
                    </a:p>
                    <a:p>
                      <a:pPr algn="ctr"/>
                      <a:r>
                        <a:rPr lang="ru-RU" sz="10000" b="1" dirty="0" smtClean="0">
                          <a:solidFill>
                            <a:srgbClr val="83069C"/>
                          </a:solidFill>
                        </a:rPr>
                        <a:t>!</a:t>
                      </a:r>
                      <a:endParaRPr lang="ru-RU" sz="10000" b="1" dirty="0">
                        <a:solidFill>
                          <a:srgbClr val="83069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2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ЭТАПЫ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</a:rPr>
                        <a:t>ЭКСТРАКОРПОРАЛЬНОГО ОПЛОДТВОРЕНИЯ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31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стимуляция яичников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пункция яичников (получение ооцитов)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эмбриоло-гический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этап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перенос эмбрионов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9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8011" y="336131"/>
            <a:ext cx="7827977" cy="593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3500" b="1" dirty="0" smtClean="0">
                <a:solidFill>
                  <a:srgbClr val="FFFFFF"/>
                </a:solidFill>
              </a:rPr>
              <a:t>КАЧЕСТВЕННОЕ ОБСЛЕДОВАНИЕ</a:t>
            </a:r>
            <a:endParaRPr lang="ru-RU" sz="25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8884" y="2216068"/>
            <a:ext cx="6339812" cy="89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800" b="1" dirty="0" smtClean="0">
                <a:solidFill>
                  <a:srgbClr val="FFFFFF"/>
                </a:solidFill>
              </a:rPr>
              <a:t>ПОЛНЫЙ ДИАГНОЗ</a:t>
            </a:r>
          </a:p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800" dirty="0" smtClean="0">
                <a:solidFill>
                  <a:srgbClr val="FFFFFF"/>
                </a:solidFill>
              </a:rPr>
              <a:t>(с учетом сопутствующей патологии)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069217"/>
            <a:ext cx="3505200" cy="209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800" b="1" dirty="0" smtClean="0">
                <a:solidFill>
                  <a:srgbClr val="FFFFFF"/>
                </a:solidFill>
              </a:rPr>
              <a:t>коррекция выявленных нарушений</a:t>
            </a:r>
          </a:p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800" dirty="0" smtClean="0">
                <a:solidFill>
                  <a:srgbClr val="FFFFFF"/>
                </a:solidFill>
              </a:rPr>
              <a:t>(</a:t>
            </a:r>
            <a:r>
              <a:rPr lang="ru-RU" sz="2800" dirty="0" err="1" smtClean="0">
                <a:solidFill>
                  <a:srgbClr val="FFFFFF"/>
                </a:solidFill>
              </a:rPr>
              <a:t>прегравидарная</a:t>
            </a:r>
            <a:r>
              <a:rPr lang="ru-RU" sz="2800" dirty="0" smtClean="0">
                <a:solidFill>
                  <a:srgbClr val="FFFFFF"/>
                </a:solidFill>
              </a:rPr>
              <a:t> подготовка)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2634" y="4107674"/>
            <a:ext cx="4771366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800" b="1" dirty="0">
                <a:solidFill>
                  <a:srgbClr val="FFFFFF"/>
                </a:solidFill>
              </a:rPr>
              <a:t>и</a:t>
            </a:r>
            <a:r>
              <a:rPr lang="ru-RU" sz="2800" b="1" dirty="0" smtClean="0">
                <a:solidFill>
                  <a:srgbClr val="FFFFFF"/>
                </a:solidFill>
              </a:rPr>
              <a:t>ндивидуальный подбор протокола стимуляции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114800" y="1250531"/>
            <a:ext cx="838200" cy="8382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095500" y="3307931"/>
            <a:ext cx="838200" cy="8382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339217" y="3307931"/>
            <a:ext cx="838200" cy="8382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booklet_whit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063" y="2816589"/>
            <a:ext cx="6879874" cy="320469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6216B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575556" y="1120785"/>
            <a:ext cx="799288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600" dirty="0" smtClean="0">
                <a:solidFill>
                  <a:srgbClr val="FFFFFF"/>
                </a:solidFill>
              </a:rPr>
              <a:t>безопасная, комфортная беременность, </a:t>
            </a:r>
          </a:p>
          <a:p>
            <a:pPr algn="ctr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600" dirty="0" smtClean="0">
                <a:solidFill>
                  <a:srgbClr val="FFFFFF"/>
                </a:solidFill>
              </a:rPr>
              <a:t>которая должна завершиться </a:t>
            </a:r>
          </a:p>
          <a:p>
            <a:pPr algn="ctr" defTabSz="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600" dirty="0" smtClean="0">
                <a:solidFill>
                  <a:srgbClr val="FFFFFF"/>
                </a:solidFill>
              </a:rPr>
              <a:t>рождением здорового ребенка.</a:t>
            </a:r>
            <a:endParaRPr lang="ru-RU" sz="26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000" y="428089"/>
            <a:ext cx="8640000" cy="493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800" b="1" dirty="0" smtClean="0">
                <a:solidFill>
                  <a:srgbClr val="FFFFFF"/>
                </a:solidFill>
              </a:rPr>
              <a:t>СОВРЕМЕННАЯ КОНЦЕПЦИЯ ЭКО</a:t>
            </a:r>
            <a:endParaRPr lang="ru-RU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1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3786182" y="2357431"/>
            <a:ext cx="2571771" cy="1428762"/>
          </a:xfrm>
          <a:prstGeom prst="line">
            <a:avLst/>
          </a:prstGeom>
          <a:ln w="38100">
            <a:solidFill>
              <a:srgbClr val="9621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786446" y="1785926"/>
            <a:ext cx="3000396" cy="0"/>
          </a:xfrm>
          <a:prstGeom prst="line">
            <a:avLst/>
          </a:prstGeom>
          <a:ln w="38100">
            <a:solidFill>
              <a:srgbClr val="9621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653880"/>
            <a:ext cx="8572560" cy="3143272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ru-RU" sz="3000" dirty="0" smtClean="0">
                <a:solidFill>
                  <a:schemeClr val="bg1"/>
                </a:solidFill>
              </a:rPr>
              <a:t>коррекция веса</a:t>
            </a: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ru-RU" sz="3000" dirty="0" smtClean="0">
                <a:solidFill>
                  <a:schemeClr val="bg1"/>
                </a:solidFill>
              </a:rPr>
              <a:t>коррекция нарушений менструального цикла (</a:t>
            </a:r>
            <a:r>
              <a:rPr lang="ru-RU" sz="3000" dirty="0" err="1" smtClean="0">
                <a:solidFill>
                  <a:schemeClr val="bg1"/>
                </a:solidFill>
              </a:rPr>
              <a:t>гиперандрогения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гиперпролактинемия</a:t>
            </a:r>
            <a:r>
              <a:rPr lang="ru-RU" sz="3000" dirty="0" smtClean="0">
                <a:solidFill>
                  <a:schemeClr val="bg1"/>
                </a:solidFill>
              </a:rPr>
              <a:t>)</a:t>
            </a: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ru-RU" sz="3000" dirty="0" smtClean="0">
                <a:solidFill>
                  <a:schemeClr val="bg1"/>
                </a:solidFill>
              </a:rPr>
              <a:t>лечение патологии эндометрия (хронический эндометрит, </a:t>
            </a:r>
            <a:r>
              <a:rPr lang="ru-RU" sz="3000" dirty="0" err="1" smtClean="0">
                <a:solidFill>
                  <a:schemeClr val="bg1"/>
                </a:solidFill>
              </a:rPr>
              <a:t>гипер</a:t>
            </a:r>
            <a:r>
              <a:rPr lang="en-US" sz="3000" dirty="0" smtClean="0">
                <a:solidFill>
                  <a:schemeClr val="bg1"/>
                </a:solidFill>
              </a:rPr>
              <a:t>-</a:t>
            </a:r>
            <a:r>
              <a:rPr lang="ru-RU" sz="3000" dirty="0" smtClean="0">
                <a:solidFill>
                  <a:schemeClr val="bg1"/>
                </a:solidFill>
              </a:rPr>
              <a:t>пластические </a:t>
            </a:r>
            <a:r>
              <a:rPr lang="ru-RU" sz="3000" dirty="0" smtClean="0">
                <a:solidFill>
                  <a:schemeClr val="bg1"/>
                </a:solidFill>
              </a:rPr>
              <a:t>процессы)</a:t>
            </a: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ru-RU" sz="3000" dirty="0" smtClean="0">
                <a:solidFill>
                  <a:schemeClr val="bg1"/>
                </a:solidFill>
              </a:rPr>
              <a:t>лечение </a:t>
            </a:r>
            <a:r>
              <a:rPr lang="ru-RU" sz="3000" dirty="0" err="1" smtClean="0">
                <a:solidFill>
                  <a:schemeClr val="bg1"/>
                </a:solidFill>
              </a:rPr>
              <a:t>эндометриоза</a:t>
            </a:r>
            <a:endParaRPr lang="ru-RU" sz="3000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ru-RU" sz="3000" dirty="0" smtClean="0">
                <a:solidFill>
                  <a:schemeClr val="bg1"/>
                </a:solidFill>
              </a:rPr>
              <a:t>лечение соматической патологии</a:t>
            </a: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000" y="301181"/>
            <a:ext cx="8640000" cy="6075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3600" b="1" dirty="0" smtClean="0">
                <a:solidFill>
                  <a:srgbClr val="FFFFFF"/>
                </a:solidFill>
              </a:rPr>
              <a:t>ПРЕГРАВИДАРНАЯ ПОДГОТОВКА</a:t>
            </a:r>
            <a:endParaRPr lang="ru-RU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3786182" y="2357431"/>
            <a:ext cx="2571771" cy="1428762"/>
          </a:xfrm>
          <a:prstGeom prst="line">
            <a:avLst/>
          </a:prstGeom>
          <a:ln w="38100">
            <a:solidFill>
              <a:srgbClr val="9621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786446" y="1785926"/>
            <a:ext cx="3000396" cy="0"/>
          </a:xfrm>
          <a:prstGeom prst="line">
            <a:avLst/>
          </a:prstGeom>
          <a:ln w="38100">
            <a:solidFill>
              <a:srgbClr val="9621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437856"/>
            <a:ext cx="8572560" cy="3143272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ru-RU" sz="3000" dirty="0" smtClean="0">
                <a:solidFill>
                  <a:schemeClr val="bg1"/>
                </a:solidFill>
              </a:rPr>
              <a:t>ЧНБ снижается на 4% на каждый кг/м</a:t>
            </a:r>
            <a:r>
              <a:rPr lang="ru-RU" sz="3000" baseline="30000" dirty="0" smtClean="0">
                <a:solidFill>
                  <a:schemeClr val="bg1"/>
                </a:solidFill>
              </a:rPr>
              <a:t>2</a:t>
            </a:r>
            <a:r>
              <a:rPr lang="ru-RU" sz="3000" dirty="0" smtClean="0">
                <a:solidFill>
                  <a:schemeClr val="bg1"/>
                </a:solidFill>
              </a:rPr>
              <a:t> при ИМТ  &gt;20 кг/м</a:t>
            </a:r>
            <a:r>
              <a:rPr lang="ru-RU" sz="3000" baseline="30000" dirty="0" smtClean="0">
                <a:solidFill>
                  <a:schemeClr val="bg1"/>
                </a:solidFill>
              </a:rPr>
              <a:t>2</a:t>
            </a: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ru-RU" sz="3000" dirty="0" smtClean="0">
                <a:solidFill>
                  <a:schemeClr val="bg1"/>
                </a:solidFill>
              </a:rPr>
              <a:t>риски </a:t>
            </a:r>
            <a:r>
              <a:rPr lang="ru-RU" sz="3000" dirty="0" err="1" smtClean="0">
                <a:solidFill>
                  <a:schemeClr val="bg1"/>
                </a:solidFill>
              </a:rPr>
              <a:t>невынашивания</a:t>
            </a:r>
            <a:r>
              <a:rPr lang="ru-RU" sz="3000" dirty="0" smtClean="0">
                <a:solidFill>
                  <a:schemeClr val="bg1"/>
                </a:solidFill>
              </a:rPr>
              <a:t> и аномалий плода ассоциированные с ожирением, повышают на 7% на </a:t>
            </a:r>
            <a:r>
              <a:rPr lang="ru-RU" sz="3000" dirty="0">
                <a:solidFill>
                  <a:schemeClr val="bg1"/>
                </a:solidFill>
              </a:rPr>
              <a:t>каждый кг/м</a:t>
            </a:r>
            <a:r>
              <a:rPr lang="ru-RU" sz="3000" baseline="30000" dirty="0">
                <a:solidFill>
                  <a:schemeClr val="bg1"/>
                </a:solidFill>
              </a:rPr>
              <a:t>2</a:t>
            </a:r>
            <a:r>
              <a:rPr lang="ru-RU" sz="3000" dirty="0">
                <a:solidFill>
                  <a:schemeClr val="bg1"/>
                </a:solidFill>
              </a:rPr>
              <a:t> при ИМТ  &gt;</a:t>
            </a:r>
            <a:r>
              <a:rPr lang="ru-RU" sz="3000" dirty="0" smtClean="0">
                <a:solidFill>
                  <a:schemeClr val="bg1"/>
                </a:solidFill>
              </a:rPr>
              <a:t>25 кг/м</a:t>
            </a:r>
            <a:r>
              <a:rPr lang="ru-RU" sz="3000" baseline="30000" dirty="0" smtClean="0">
                <a:solidFill>
                  <a:schemeClr val="bg1"/>
                </a:solidFill>
              </a:rPr>
              <a:t>2</a:t>
            </a: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ru-RU" sz="3000" dirty="0" smtClean="0">
                <a:solidFill>
                  <a:schemeClr val="bg1"/>
                </a:solidFill>
              </a:rPr>
              <a:t>эффективность лечения бесплодия (в </a:t>
            </a:r>
            <a:r>
              <a:rPr lang="ru-RU" sz="3000" dirty="0" err="1" smtClean="0">
                <a:solidFill>
                  <a:schemeClr val="bg1"/>
                </a:solidFill>
              </a:rPr>
              <a:t>т.ч</a:t>
            </a:r>
            <a:r>
              <a:rPr lang="ru-RU" sz="3000" dirty="0" smtClean="0">
                <a:solidFill>
                  <a:schemeClr val="bg1"/>
                </a:solidFill>
              </a:rPr>
              <a:t>. и при применении ВРТ) снижается при ИМТ </a:t>
            </a:r>
            <a:r>
              <a:rPr lang="ru-RU" sz="3000" dirty="0">
                <a:solidFill>
                  <a:schemeClr val="bg1"/>
                </a:solidFill>
              </a:rPr>
              <a:t>свыше </a:t>
            </a:r>
            <a:r>
              <a:rPr lang="ru-RU" sz="3000" dirty="0" smtClean="0">
                <a:solidFill>
                  <a:schemeClr val="bg1"/>
                </a:solidFill>
              </a:rPr>
              <a:t>27 </a:t>
            </a:r>
            <a:r>
              <a:rPr lang="ru-RU" sz="3000" dirty="0">
                <a:solidFill>
                  <a:schemeClr val="bg1"/>
                </a:solidFill>
              </a:rPr>
              <a:t>кг/м</a:t>
            </a:r>
            <a:r>
              <a:rPr lang="ru-RU" sz="3000" baseline="30000" dirty="0">
                <a:solidFill>
                  <a:schemeClr val="bg1"/>
                </a:solidFill>
              </a:rPr>
              <a:t>2</a:t>
            </a:r>
            <a:r>
              <a:rPr lang="ru-RU" sz="3000" dirty="0" smtClean="0">
                <a:solidFill>
                  <a:schemeClr val="bg1"/>
                </a:solidFill>
              </a:rPr>
              <a:t> пропорционально массе тела</a:t>
            </a: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000" y="301181"/>
            <a:ext cx="8640000" cy="6075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3600" b="1" dirty="0" smtClean="0">
                <a:solidFill>
                  <a:srgbClr val="FFFFFF"/>
                </a:solidFill>
              </a:rPr>
              <a:t>ОЖИРЕНИЕ И БЕРЕМЕННОСТЬ</a:t>
            </a:r>
            <a:endParaRPr lang="ru-RU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3786182" y="2357431"/>
            <a:ext cx="2571771" cy="1428762"/>
          </a:xfrm>
          <a:prstGeom prst="line">
            <a:avLst/>
          </a:prstGeom>
          <a:ln w="38100">
            <a:solidFill>
              <a:srgbClr val="9621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786446" y="1785926"/>
            <a:ext cx="3000396" cy="0"/>
          </a:xfrm>
          <a:prstGeom prst="line">
            <a:avLst/>
          </a:prstGeom>
          <a:ln w="38100">
            <a:solidFill>
              <a:srgbClr val="9621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643050"/>
            <a:ext cx="8572560" cy="3143272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 smtClean="0">
                <a:solidFill>
                  <a:schemeClr val="bg1"/>
                </a:solidFill>
              </a:rPr>
              <a:t>Значение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прегравидарной</a:t>
            </a:r>
            <a:r>
              <a:rPr lang="ru-RU" sz="2800" b="1" i="1" dirty="0" smtClean="0">
                <a:solidFill>
                  <a:schemeClr val="bg1"/>
                </a:solidFill>
              </a:rPr>
              <a:t> подготовки </a:t>
            </a:r>
            <a:r>
              <a:rPr lang="ru-RU" sz="2800" dirty="0" smtClean="0">
                <a:solidFill>
                  <a:schemeClr val="bg1"/>
                </a:solidFill>
              </a:rPr>
              <a:t>на повышение результативности программ ВРТ подтверждается нашими клиническими данными: </a:t>
            </a:r>
            <a:r>
              <a:rPr lang="ru-RU" sz="2800" b="1" i="1" dirty="0" smtClean="0">
                <a:solidFill>
                  <a:schemeClr val="bg1"/>
                </a:solidFill>
              </a:rPr>
              <a:t>38,3% </a:t>
            </a:r>
            <a:r>
              <a:rPr lang="ru-RU" sz="2800" dirty="0" smtClean="0">
                <a:solidFill>
                  <a:schemeClr val="bg1"/>
                </a:solidFill>
              </a:rPr>
              <a:t>результативность программ ВРТ у пациенток с трубным фактором, кумулятивная частота наступления беременности- </a:t>
            </a:r>
            <a:r>
              <a:rPr lang="ru-RU" sz="2800" b="1" i="1" dirty="0" smtClean="0">
                <a:solidFill>
                  <a:schemeClr val="bg1"/>
                </a:solidFill>
              </a:rPr>
              <a:t>51%</a:t>
            </a:r>
            <a:r>
              <a:rPr lang="ru-RU" sz="2800" i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22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06648"/>
            <a:ext cx="8228013" cy="871537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HelveticaNeueCyr" pitchFamily="50" charset="-52"/>
              </a:rPr>
              <a:t>98 ЖЕНЩИН С ТРУБНО-ПЕРИТОНЕАЛЬНЫМ ФАКТОРОМ БЕСПЛОДИЯ (ТПФ)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522742"/>
              </p:ext>
            </p:extLst>
          </p:nvPr>
        </p:nvGraphicFramePr>
        <p:xfrm>
          <a:off x="611560" y="1070744"/>
          <a:ext cx="7992888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2448"/>
                <a:gridCol w="2160240"/>
                <a:gridCol w="18002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HelveticaNeueCyr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HelveticaNeueCyr"/>
                        </a:rPr>
                        <a:t>ТПФ без</a:t>
                      </a:r>
                      <a:r>
                        <a:rPr lang="ru-RU" b="1" baseline="0" dirty="0" smtClean="0">
                          <a:latin typeface="HelveticaNeueCyr"/>
                        </a:rPr>
                        <a:t> ХЭ</a:t>
                      </a:r>
                      <a:endParaRPr lang="ru-RU" b="1" dirty="0">
                        <a:latin typeface="HelveticaNeueCyr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HelveticaNeueCyr"/>
                        </a:rPr>
                        <a:t>ТПФ+ХЭ</a:t>
                      </a:r>
                      <a:endParaRPr lang="ru-RU" b="1" dirty="0">
                        <a:latin typeface="HelveticaNeueCyr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HelveticaNeueCyr"/>
                        </a:rPr>
                        <a:t>Количество (</a:t>
                      </a:r>
                      <a:r>
                        <a:rPr lang="en-US" b="1" dirty="0" smtClean="0"/>
                        <a:t>n)</a:t>
                      </a:r>
                      <a:endParaRPr lang="ru-RU" b="1" dirty="0">
                        <a:latin typeface="HelveticaNeueCyr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HelveticaNeueCyr"/>
                        </a:rPr>
                        <a:t>39</a:t>
                      </a:r>
                      <a:endParaRPr lang="ru-RU" dirty="0">
                        <a:latin typeface="HelveticaNeueCyr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HelveticaNeueCyr"/>
                        </a:rPr>
                        <a:t>59</a:t>
                      </a:r>
                      <a:endParaRPr lang="ru-RU" dirty="0">
                        <a:latin typeface="HelveticaNeueCyr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HelveticaNeueCyr"/>
                        </a:rPr>
                        <a:t>Число переносов эмбрионов (ЕТ)</a:t>
                      </a:r>
                      <a:endParaRPr lang="ru-RU" b="1" dirty="0">
                        <a:latin typeface="HelveticaNeueCyr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HelveticaNeueCyr"/>
                        </a:rPr>
                        <a:t>34</a:t>
                      </a:r>
                      <a:endParaRPr lang="ru-RU" dirty="0">
                        <a:latin typeface="HelveticaNeueCyr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HelveticaNeueCyr"/>
                        </a:rPr>
                        <a:t>56</a:t>
                      </a:r>
                      <a:endParaRPr lang="ru-RU" dirty="0">
                        <a:latin typeface="HelveticaNeueCyr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HelveticaNeueCyr"/>
                        </a:rPr>
                        <a:t>Число беременности</a:t>
                      </a:r>
                      <a:r>
                        <a:rPr lang="ru-RU" b="1" baseline="0" dirty="0" smtClean="0">
                          <a:latin typeface="HelveticaNeueCyr"/>
                        </a:rPr>
                        <a:t> (по УЗИ)</a:t>
                      </a:r>
                      <a:endParaRPr lang="ru-RU" b="1" dirty="0">
                        <a:latin typeface="HelveticaNeueCyr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HelveticaNeueCyr"/>
                        </a:rPr>
                        <a:t>13</a:t>
                      </a:r>
                      <a:endParaRPr lang="ru-RU" dirty="0">
                        <a:latin typeface="HelveticaNeueCyr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HelveticaNeueCyr"/>
                        </a:rPr>
                        <a:t>24</a:t>
                      </a:r>
                      <a:endParaRPr lang="ru-RU" dirty="0">
                        <a:latin typeface="HelveticaNeueCyr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HelveticaNeueCyr"/>
                        </a:rPr>
                        <a:t>ЧНБ/ЕТ</a:t>
                      </a:r>
                      <a:endParaRPr lang="ru-RU" b="1" dirty="0">
                        <a:latin typeface="HelveticaNeueCyr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HelveticaNeueCyr"/>
                        </a:rPr>
                        <a:t>38</a:t>
                      </a:r>
                      <a:r>
                        <a:rPr lang="en-US" dirty="0" smtClean="0"/>
                        <a:t>%</a:t>
                      </a:r>
                      <a:endParaRPr lang="ru-RU" dirty="0">
                        <a:latin typeface="HelveticaNeueCyr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HelveticaNeueCyr"/>
                        </a:rPr>
                        <a:t>43</a:t>
                      </a:r>
                      <a:r>
                        <a:rPr lang="en-US" dirty="0" smtClean="0"/>
                        <a:t>%</a:t>
                      </a:r>
                      <a:endParaRPr lang="ru-RU" dirty="0">
                        <a:latin typeface="HelveticaNeueCyr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539552" y="3349551"/>
            <a:ext cx="8228013" cy="871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2400" b="1" kern="0" dirty="0" smtClean="0">
                <a:solidFill>
                  <a:srgbClr val="FFFFFF"/>
                </a:solidFill>
                <a:latin typeface="HelveticaNeueCyr" pitchFamily="50" charset="-52"/>
                <a:ea typeface="+mj-ea"/>
              </a:rPr>
              <a:t>ЭФФЕКТИВНОСТЬ ЛЕЧЕНИЯ С УЧЕТОМ ПОВТОРНЫХ ОБРАЩЕНИЙ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444552"/>
              </p:ext>
            </p:extLst>
          </p:nvPr>
        </p:nvGraphicFramePr>
        <p:xfrm>
          <a:off x="539552" y="4213647"/>
          <a:ext cx="799288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456"/>
                <a:gridCol w="2160240"/>
                <a:gridCol w="172819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HelveticaNeueCyr"/>
                        </a:rPr>
                        <a:t>Количество (</a:t>
                      </a:r>
                      <a:r>
                        <a:rPr lang="en-US" b="1" dirty="0" smtClean="0"/>
                        <a:t>n)</a:t>
                      </a:r>
                      <a:endParaRPr lang="ru-RU" b="1" dirty="0">
                        <a:latin typeface="HelveticaNeueCyr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HelveticaNeueCyr"/>
                        </a:rPr>
                        <a:t>Число беременности</a:t>
                      </a:r>
                      <a:r>
                        <a:rPr lang="ru-RU" b="1" baseline="0" dirty="0" smtClean="0">
                          <a:latin typeface="HelveticaNeueCyr"/>
                        </a:rPr>
                        <a:t> (по УЗИ)</a:t>
                      </a:r>
                      <a:endParaRPr lang="ru-RU" b="1" dirty="0">
                        <a:latin typeface="HelveticaNeueCyr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HelveticaNeueCyr"/>
                        </a:rPr>
                        <a:t>ЧНБ/ЕТ</a:t>
                      </a:r>
                      <a:endParaRPr lang="ru-RU" b="1" dirty="0">
                        <a:latin typeface="HelveticaNeueCyr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r>
                        <a:rPr lang="en-US" baseline="0" dirty="0" smtClean="0"/>
                        <a:t> %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r>
                        <a:rPr lang="en-US" dirty="0" smtClean="0"/>
                        <a:t>0 %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79512" y="5509791"/>
            <a:ext cx="8784976" cy="871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algn="just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kern="0" dirty="0" smtClean="0">
                <a:solidFill>
                  <a:srgbClr val="FFFFFF"/>
                </a:solidFill>
                <a:latin typeface="HelveticaNeueCyr" pitchFamily="50" charset="-52"/>
                <a:ea typeface="+mj-ea"/>
              </a:rPr>
              <a:t>С учетом кумулятивного эффекта у 98 женщин с ТПФ наступило 64 беременности (65%). Спонтанное прерывание беременности на ранних сроках у 11 женщин (19%). У 1 женщины прерывание беременности в 19-20 недель (ИЦН). 3 случая прерывания беременности по медицинским показаниям.</a:t>
            </a:r>
          </a:p>
        </p:txBody>
      </p:sp>
    </p:spTree>
    <p:extLst>
      <p:ext uri="{BB962C8B-B14F-4D97-AF65-F5344CB8AC3E}">
        <p14:creationId xmlns:p14="http://schemas.microsoft.com/office/powerpoint/2010/main" val="277876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69041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3000" b="1" dirty="0" smtClean="0">
                <a:solidFill>
                  <a:srgbClr val="FFFFFF"/>
                </a:solidFill>
              </a:rPr>
              <a:t>ПОКАЗАНИЯ К НАЧАЛУ ОБСЛЕДОВАНИЯ </a:t>
            </a:r>
          </a:p>
          <a:p>
            <a:pPr algn="ctr" defTabSz="449263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3000" b="1" dirty="0" smtClean="0">
                <a:solidFill>
                  <a:srgbClr val="FFFFFF"/>
                </a:solidFill>
              </a:rPr>
              <a:t>ДЛЯ ВЫЯСНЕНИЯ ПРИЧИНЫ БЕСПЛОДИЯ</a:t>
            </a:r>
          </a:p>
          <a:p>
            <a:pPr algn="ctr" defTabSz="449263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000" i="1" dirty="0" smtClean="0">
                <a:solidFill>
                  <a:srgbClr val="FFFFFF"/>
                </a:solidFill>
              </a:rPr>
              <a:t>(Приказ МЗ РФ №107н от 30.08.2012 г. «О порядке использования вспомогательных репродуктивных технологий, противопоказаниях и ограничениях  к их применению»)</a:t>
            </a:r>
            <a:endParaRPr lang="ru-RU" sz="2000" i="1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2933070"/>
            <a:ext cx="849694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 algn="just" defTabSz="449263" fontAlgn="base">
              <a:lnSpc>
                <a:spcPct val="120000"/>
              </a:lnSpc>
              <a:spcAft>
                <a:spcPts val="1200"/>
              </a:spcAft>
              <a:buClr>
                <a:srgbClr val="FFFFFF"/>
              </a:buClr>
              <a:buSzPct val="100000"/>
              <a:buFont typeface="Arial" pitchFamily="34" charset="0"/>
              <a:buChar char="■"/>
            </a:pPr>
            <a:r>
              <a:rPr lang="ru-RU" sz="3000" dirty="0" smtClean="0">
                <a:solidFill>
                  <a:srgbClr val="FFFFFF"/>
                </a:solidFill>
              </a:rPr>
              <a:t>регулярная половая жизнь в течение 12 месяцев у супругов до 35 лет</a:t>
            </a:r>
          </a:p>
          <a:p>
            <a:pPr marL="360000" indent="-360000" algn="just" defTabSz="449263" fontAlgn="base">
              <a:lnSpc>
                <a:spcPct val="120000"/>
              </a:lnSpc>
              <a:spcAft>
                <a:spcPts val="1200"/>
              </a:spcAft>
              <a:buClr>
                <a:srgbClr val="FFFFFF"/>
              </a:buClr>
              <a:buSzPct val="100000"/>
              <a:buFont typeface="Arial" pitchFamily="34" charset="0"/>
              <a:buChar char="■"/>
            </a:pPr>
            <a:r>
              <a:rPr lang="ru-RU" sz="3000" dirty="0" smtClean="0">
                <a:solidFill>
                  <a:srgbClr val="FFFFFF"/>
                </a:solidFill>
              </a:rPr>
              <a:t>регулярная половая жизнь в течение 6 месяцев у супругов старше 35 лет, или возраст одного из супругов старше 40 лет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22C96DE-47E6-45C7-B6B2-AF2A49091B4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3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9533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Эволюция репродуктивного поведения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57158" y="5286388"/>
            <a:ext cx="4143404" cy="78581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Clr>
                <a:srgbClr val="96216B"/>
              </a:buClr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Реализация репродуктивной функции до 30 лет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643438" y="5286388"/>
            <a:ext cx="44291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96216B"/>
              </a:buClr>
              <a:buSzPct val="95000"/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Планирование беременности после 30 лет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57158" y="1357298"/>
            <a:ext cx="414340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96216B"/>
              </a:buClr>
              <a:buSzPct val="95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век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4643438" y="1357298"/>
            <a:ext cx="442912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96216B"/>
              </a:buClr>
              <a:buSzPct val="95000"/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XXI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век</a:t>
            </a:r>
          </a:p>
        </p:txBody>
      </p:sp>
      <p:pic>
        <p:nvPicPr>
          <p:cNvPr id="12" name="Рисунок 11" descr="семь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07" y="2000240"/>
            <a:ext cx="4068779" cy="3172377"/>
          </a:xfrm>
          <a:prstGeom prst="rect">
            <a:avLst/>
          </a:prstGeom>
        </p:spPr>
      </p:pic>
      <p:pic>
        <p:nvPicPr>
          <p:cNvPr id="11" name="Рисунок 10" descr="деловая женщи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071678"/>
            <a:ext cx="3071834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Выноска-облако 14"/>
          <p:cNvSpPr/>
          <p:nvPr/>
        </p:nvSpPr>
        <p:spPr>
          <a:xfrm>
            <a:off x="6715140" y="1857364"/>
            <a:ext cx="1428760" cy="714380"/>
          </a:xfrm>
          <a:prstGeom prst="cloudCallout">
            <a:avLst>
              <a:gd name="adj1" fmla="val -47623"/>
              <a:gd name="adj2" fmla="val 5505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карьера</a:t>
            </a:r>
            <a:endParaRPr lang="ru-RU" sz="15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7429520" y="2500306"/>
            <a:ext cx="1428760" cy="714380"/>
          </a:xfrm>
          <a:prstGeom prst="cloudCallout">
            <a:avLst>
              <a:gd name="adj1" fmla="val -93762"/>
              <a:gd name="adj2" fmla="val -1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ищу принца</a:t>
            </a:r>
            <a:endParaRPr lang="ru-RU" sz="15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7215206" y="3286124"/>
            <a:ext cx="1795474" cy="857256"/>
          </a:xfrm>
          <a:prstGeom prst="cloudCallout">
            <a:avLst>
              <a:gd name="adj1" fmla="val -73979"/>
              <a:gd name="adj2" fmla="val -6277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Ну нет! ЭКО рано!!!</a:t>
            </a:r>
            <a:endParaRPr lang="ru-RU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9533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Возрастная структура пациенток программ ВРТ </a:t>
            </a:r>
            <a:b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(по данным ООО «Красноярский центр репродуктивной медицины»)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15267387"/>
              </p:ext>
            </p:extLst>
          </p:nvPr>
        </p:nvGraphicFramePr>
        <p:xfrm>
          <a:off x="785802" y="1357298"/>
          <a:ext cx="328614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92176862"/>
              </p:ext>
            </p:extLst>
          </p:nvPr>
        </p:nvGraphicFramePr>
        <p:xfrm>
          <a:off x="5072050" y="1357298"/>
          <a:ext cx="328614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08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00" y="332816"/>
            <a:ext cx="8640000" cy="1440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КОЛИЧЕСТВО ФОЛЛИКУЛОВ И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КОЛИЧЕСТВО ЯЙЦЕКЛЕТОК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ЗАВИСЯТ ОТ ВОЗРАСТА</a:t>
            </a:r>
            <a:endParaRPr lang="ru-RU" sz="2800" dirty="0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3786182" y="2357431"/>
            <a:ext cx="2571771" cy="1428762"/>
          </a:xfrm>
          <a:prstGeom prst="line">
            <a:avLst/>
          </a:prstGeom>
          <a:ln w="38100">
            <a:solidFill>
              <a:srgbClr val="9621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786446" y="1785926"/>
            <a:ext cx="3000396" cy="0"/>
          </a:xfrm>
          <a:prstGeom prst="line">
            <a:avLst/>
          </a:prstGeom>
          <a:ln w="38100">
            <a:solidFill>
              <a:srgbClr val="9621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503369"/>
            <a:ext cx="9143999" cy="286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73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22C96DE-47E6-45C7-B6B2-AF2A49091B48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17" name="Текст 5"/>
          <p:cNvSpPr txBox="1">
            <a:spLocks/>
          </p:cNvSpPr>
          <p:nvPr/>
        </p:nvSpPr>
        <p:spPr bwMode="auto">
          <a:xfrm>
            <a:off x="0" y="440598"/>
            <a:ext cx="9144000" cy="108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FFFFFF"/>
                </a:solidFill>
                <a:ea typeface="+mj-ea"/>
              </a:rPr>
              <a:t>ЭФФЕКТИВНОСТЬ ЛЕЧЕНИЯ ЗАВИСИТ ОТ ВОЗРАСТА ЖЕНЩИНЫ!</a:t>
            </a:r>
            <a:endParaRPr lang="ru-RU" sz="3000" b="1" dirty="0">
              <a:solidFill>
                <a:srgbClr val="FFFFFF"/>
              </a:solidFill>
              <a:ea typeface="+mj-ea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722678"/>
              </p:ext>
            </p:extLst>
          </p:nvPr>
        </p:nvGraphicFramePr>
        <p:xfrm>
          <a:off x="1000100" y="2226524"/>
          <a:ext cx="7143800" cy="271464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71900"/>
                <a:gridCol w="3571900"/>
              </a:tblGrid>
              <a:tr h="678661">
                <a:tc>
                  <a:txBody>
                    <a:bodyPr/>
                    <a:lstStyle/>
                    <a:p>
                      <a:r>
                        <a:rPr lang="ru-RU" sz="3000" b="0" kern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25-29 лет </a:t>
                      </a:r>
                      <a:endParaRPr lang="ru-RU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000" b="0" kern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45-65%</a:t>
                      </a:r>
                      <a:endParaRPr lang="ru-RU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78661">
                <a:tc>
                  <a:txBody>
                    <a:bodyPr/>
                    <a:lstStyle/>
                    <a:p>
                      <a:r>
                        <a:rPr kumimoji="0" lang="ru-RU" sz="3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30-34</a:t>
                      </a:r>
                      <a:r>
                        <a:rPr kumimoji="0" lang="ru-RU" sz="3000" b="0" i="0" u="none" strike="noStrike" kern="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лет </a:t>
                      </a:r>
                      <a:endParaRPr lang="ru-RU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3000" b="0" i="0" u="none" strike="noStrike" kern="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35-40%</a:t>
                      </a:r>
                      <a:endParaRPr lang="ru-RU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78661">
                <a:tc>
                  <a:txBody>
                    <a:bodyPr/>
                    <a:lstStyle/>
                    <a:p>
                      <a:r>
                        <a:rPr lang="ru-RU" sz="3000" b="0" kern="0" baseline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35-40 лет </a:t>
                      </a:r>
                      <a:endParaRPr lang="ru-RU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0" kern="0" baseline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20-25%</a:t>
                      </a:r>
                      <a:endParaRPr lang="ru-RU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78661">
                <a:tc>
                  <a:txBody>
                    <a:bodyPr/>
                    <a:lstStyle/>
                    <a:p>
                      <a:r>
                        <a:rPr kumimoji="0" lang="ru-RU" sz="3000" b="0" i="0" u="none" strike="noStrike" kern="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старше 40 лет </a:t>
                      </a:r>
                      <a:endParaRPr lang="ru-RU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000" b="0" i="0" u="none" strike="noStrike" kern="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10-15%</a:t>
                      </a:r>
                      <a:endParaRPr lang="ru-RU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9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14796"/>
            <a:ext cx="8578850" cy="914400"/>
          </a:xfrm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ru-RU" sz="2800" dirty="0" err="1" smtClean="0">
                <a:solidFill>
                  <a:srgbClr val="FFFFCC"/>
                </a:solidFill>
              </a:rPr>
              <a:t>Основные</a:t>
            </a:r>
            <a:r>
              <a:rPr lang="en-GB" altLang="ru-RU" sz="2800" dirty="0" smtClean="0">
                <a:solidFill>
                  <a:srgbClr val="FFFFCC"/>
                </a:solidFill>
              </a:rPr>
              <a:t> </a:t>
            </a:r>
            <a:r>
              <a:rPr lang="ru-RU" altLang="ru-RU" sz="2800" dirty="0" smtClean="0">
                <a:solidFill>
                  <a:srgbClr val="FFFFCC"/>
                </a:solidFill>
              </a:rPr>
              <a:t>ф</a:t>
            </a:r>
            <a:r>
              <a:rPr lang="en-GB" altLang="ru-RU" sz="2800" dirty="0" err="1" smtClean="0">
                <a:solidFill>
                  <a:srgbClr val="FFFFCC"/>
                </a:solidFill>
              </a:rPr>
              <a:t>акторы</a:t>
            </a:r>
            <a:r>
              <a:rPr lang="en-GB" altLang="ru-RU" sz="2800" dirty="0" smtClean="0">
                <a:solidFill>
                  <a:srgbClr val="FFFFCC"/>
                </a:solidFill>
              </a:rPr>
              <a:t> </a:t>
            </a:r>
            <a:r>
              <a:rPr lang="ru-RU" altLang="ru-RU" sz="2800" dirty="0" smtClean="0">
                <a:solidFill>
                  <a:srgbClr val="FFFFCC"/>
                </a:solidFill>
              </a:rPr>
              <a:t>с</a:t>
            </a:r>
            <a:r>
              <a:rPr lang="en-GB" altLang="ru-RU" sz="2800" dirty="0" err="1" smtClean="0">
                <a:solidFill>
                  <a:srgbClr val="FFFFCC"/>
                </a:solidFill>
              </a:rPr>
              <a:t>нижения</a:t>
            </a:r>
            <a:r>
              <a:rPr lang="en-GB" altLang="ru-RU" sz="2800" dirty="0" smtClean="0">
                <a:solidFill>
                  <a:srgbClr val="FFFFCC"/>
                </a:solidFill>
              </a:rPr>
              <a:t> </a:t>
            </a:r>
            <a:r>
              <a:rPr lang="ru-RU" altLang="ru-RU" sz="2800" dirty="0" smtClean="0">
                <a:solidFill>
                  <a:srgbClr val="FFFFCC"/>
                </a:solidFill>
              </a:rPr>
              <a:t>ф</a:t>
            </a:r>
            <a:r>
              <a:rPr lang="en-GB" altLang="ru-RU" sz="2800" dirty="0" err="1" smtClean="0">
                <a:solidFill>
                  <a:srgbClr val="FFFFCC"/>
                </a:solidFill>
              </a:rPr>
              <a:t>ертильности</a:t>
            </a:r>
            <a:r>
              <a:rPr lang="en-GB" altLang="ru-RU" sz="2800" dirty="0" smtClean="0">
                <a:solidFill>
                  <a:srgbClr val="FFFFCC"/>
                </a:solidFill>
              </a:rPr>
              <a:t>, </a:t>
            </a:r>
            <a:r>
              <a:rPr lang="ru-RU" altLang="ru-RU" sz="2800" dirty="0" smtClean="0">
                <a:solidFill>
                  <a:srgbClr val="FFFFCC"/>
                </a:solidFill>
              </a:rPr>
              <a:t>с</a:t>
            </a:r>
            <a:r>
              <a:rPr lang="en-GB" altLang="ru-RU" sz="2800" dirty="0" err="1" smtClean="0">
                <a:solidFill>
                  <a:srgbClr val="FFFFCC"/>
                </a:solidFill>
              </a:rPr>
              <a:t>вязанные</a:t>
            </a:r>
            <a:r>
              <a:rPr lang="en-GB" altLang="ru-RU" sz="2800" dirty="0" smtClean="0">
                <a:solidFill>
                  <a:srgbClr val="FFFFCC"/>
                </a:solidFill>
              </a:rPr>
              <a:t> с </a:t>
            </a:r>
            <a:r>
              <a:rPr lang="ru-RU" altLang="ru-RU" sz="2800" dirty="0" smtClean="0">
                <a:solidFill>
                  <a:srgbClr val="FFFFCC"/>
                </a:solidFill>
              </a:rPr>
              <a:t>у</a:t>
            </a:r>
            <a:r>
              <a:rPr lang="en-GB" altLang="ru-RU" sz="2800" dirty="0" err="1" smtClean="0">
                <a:solidFill>
                  <a:srgbClr val="FFFFCC"/>
                </a:solidFill>
              </a:rPr>
              <a:t>величением</a:t>
            </a:r>
            <a:r>
              <a:rPr lang="en-GB" altLang="ru-RU" sz="2800" dirty="0" smtClean="0">
                <a:solidFill>
                  <a:srgbClr val="FFFFCC"/>
                </a:solidFill>
              </a:rPr>
              <a:t> </a:t>
            </a:r>
            <a:r>
              <a:rPr lang="ru-RU" altLang="ru-RU" sz="2800" dirty="0" smtClean="0">
                <a:solidFill>
                  <a:srgbClr val="FFFFCC"/>
                </a:solidFill>
              </a:rPr>
              <a:t>в</a:t>
            </a:r>
            <a:r>
              <a:rPr lang="en-GB" altLang="ru-RU" sz="2800" dirty="0" err="1" smtClean="0">
                <a:solidFill>
                  <a:srgbClr val="FFFFCC"/>
                </a:solidFill>
              </a:rPr>
              <a:t>озраста</a:t>
            </a:r>
            <a:r>
              <a:rPr lang="en-GB" altLang="ru-RU" sz="2800" dirty="0" smtClean="0">
                <a:solidFill>
                  <a:srgbClr val="FFFFCC"/>
                </a:solidFill>
              </a:rPr>
              <a:t> </a:t>
            </a:r>
            <a:r>
              <a:rPr lang="ru-RU" altLang="ru-RU" sz="2800" dirty="0" smtClean="0">
                <a:solidFill>
                  <a:srgbClr val="FFFFCC"/>
                </a:solidFill>
              </a:rPr>
              <a:t>ж</a:t>
            </a:r>
            <a:r>
              <a:rPr lang="en-GB" altLang="ru-RU" sz="2800" dirty="0" err="1" smtClean="0">
                <a:solidFill>
                  <a:srgbClr val="FFFFCC"/>
                </a:solidFill>
              </a:rPr>
              <a:t>енщин</a:t>
            </a:r>
            <a:r>
              <a:rPr lang="ru-RU" altLang="ru-RU" sz="2800" dirty="0" smtClean="0">
                <a:solidFill>
                  <a:srgbClr val="FFFFCC"/>
                </a:solidFill>
              </a:rPr>
              <a:t>ы</a:t>
            </a:r>
            <a:endParaRPr lang="en-GB" altLang="ru-RU" sz="2800" dirty="0" smtClean="0">
              <a:solidFill>
                <a:srgbClr val="FFFFCC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041996"/>
            <a:ext cx="8229600" cy="4051300"/>
          </a:xfrm>
        </p:spPr>
        <p:txBody>
          <a:bodyPr/>
          <a:lstStyle/>
          <a:p>
            <a:pPr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dirty="0" err="1" smtClean="0"/>
              <a:t>Снижение</a:t>
            </a:r>
            <a:r>
              <a:rPr lang="en-GB" altLang="ru-RU" dirty="0" smtClean="0"/>
              <a:t> </a:t>
            </a:r>
            <a:r>
              <a:rPr lang="en-GB" altLang="ru-RU" dirty="0" err="1" smtClean="0"/>
              <a:t>количества</a:t>
            </a:r>
            <a:r>
              <a:rPr lang="en-GB" altLang="ru-RU" dirty="0" smtClean="0"/>
              <a:t> </a:t>
            </a:r>
            <a:r>
              <a:rPr lang="en-GB" altLang="ru-RU" dirty="0" err="1" smtClean="0"/>
              <a:t>яйцеклеток</a:t>
            </a:r>
            <a:r>
              <a:rPr lang="en-GB" altLang="ru-RU" dirty="0" smtClean="0"/>
              <a:t> и </a:t>
            </a:r>
            <a:r>
              <a:rPr lang="en-GB" altLang="ru-RU" dirty="0" err="1" smtClean="0"/>
              <a:t>нарушения</a:t>
            </a:r>
            <a:r>
              <a:rPr lang="en-GB" altLang="ru-RU" dirty="0" smtClean="0"/>
              <a:t> </a:t>
            </a:r>
            <a:r>
              <a:rPr lang="en-GB" altLang="ru-RU" dirty="0" err="1" smtClean="0"/>
              <a:t>овуляции</a:t>
            </a:r>
            <a:endParaRPr lang="en-GB" altLang="ru-RU" dirty="0" smtClean="0"/>
          </a:p>
          <a:p>
            <a:pPr>
              <a:lnSpc>
                <a:spcPct val="89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dirty="0" err="1" smtClean="0"/>
              <a:t>Ухудшение</a:t>
            </a:r>
            <a:r>
              <a:rPr lang="en-GB" altLang="ru-RU" dirty="0" smtClean="0"/>
              <a:t> </a:t>
            </a:r>
            <a:r>
              <a:rPr lang="en-GB" altLang="ru-RU" dirty="0" err="1" smtClean="0"/>
              <a:t>качества</a:t>
            </a:r>
            <a:r>
              <a:rPr lang="en-GB" altLang="ru-RU" dirty="0" smtClean="0"/>
              <a:t> </a:t>
            </a:r>
            <a:r>
              <a:rPr lang="en-GB" altLang="ru-RU" dirty="0" err="1" smtClean="0"/>
              <a:t>яйцеклеток</a:t>
            </a:r>
            <a:r>
              <a:rPr lang="en-GB" altLang="ru-RU" dirty="0" smtClean="0"/>
              <a:t>, </a:t>
            </a:r>
            <a:r>
              <a:rPr lang="en-GB" altLang="ru-RU" dirty="0" err="1" smtClean="0"/>
              <a:t>возрастание</a:t>
            </a:r>
            <a:r>
              <a:rPr lang="en-GB" altLang="ru-RU" dirty="0" smtClean="0"/>
              <a:t> </a:t>
            </a:r>
            <a:r>
              <a:rPr lang="en-GB" altLang="ru-RU" dirty="0" err="1" smtClean="0"/>
              <a:t>числа</a:t>
            </a:r>
            <a:r>
              <a:rPr lang="en-GB" altLang="ru-RU" dirty="0" smtClean="0"/>
              <a:t> </a:t>
            </a:r>
            <a:r>
              <a:rPr lang="en-GB" altLang="ru-RU" dirty="0" err="1" smtClean="0"/>
              <a:t>хромосомных</a:t>
            </a:r>
            <a:r>
              <a:rPr lang="en-GB" altLang="ru-RU" dirty="0" smtClean="0"/>
              <a:t> и </a:t>
            </a:r>
            <a:r>
              <a:rPr lang="en-GB" altLang="ru-RU" dirty="0" err="1" smtClean="0"/>
              <a:t>генных</a:t>
            </a:r>
            <a:r>
              <a:rPr lang="en-GB" altLang="ru-RU" dirty="0" smtClean="0"/>
              <a:t> </a:t>
            </a:r>
            <a:r>
              <a:rPr lang="en-GB" altLang="ru-RU" dirty="0" err="1" smtClean="0"/>
              <a:t>мутаций</a:t>
            </a:r>
            <a:endParaRPr lang="en-GB" altLang="ru-RU" dirty="0" smtClean="0"/>
          </a:p>
          <a:p>
            <a:pPr>
              <a:lnSpc>
                <a:spcPct val="89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dirty="0" err="1" smtClean="0"/>
              <a:t>Дисфункция</a:t>
            </a:r>
            <a:r>
              <a:rPr lang="en-GB" altLang="ru-RU" dirty="0" smtClean="0"/>
              <a:t> </a:t>
            </a:r>
            <a:r>
              <a:rPr lang="en-GB" altLang="ru-RU" dirty="0" err="1" smtClean="0"/>
              <a:t>лютеиновой</a:t>
            </a:r>
            <a:r>
              <a:rPr lang="en-GB" altLang="ru-RU" dirty="0" smtClean="0"/>
              <a:t> </a:t>
            </a:r>
            <a:r>
              <a:rPr lang="en-GB" altLang="ru-RU" dirty="0" err="1" smtClean="0"/>
              <a:t>фазы</a:t>
            </a:r>
            <a:endParaRPr lang="en-GB" altLang="ru-RU" dirty="0" smtClean="0"/>
          </a:p>
          <a:p>
            <a:pPr>
              <a:lnSpc>
                <a:spcPct val="89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dirty="0" err="1" smtClean="0"/>
              <a:t>Нарушения</a:t>
            </a:r>
            <a:r>
              <a:rPr lang="en-GB" altLang="ru-RU" dirty="0" smtClean="0"/>
              <a:t> </a:t>
            </a:r>
            <a:r>
              <a:rPr lang="en-GB" altLang="ru-RU" dirty="0" err="1" smtClean="0"/>
              <a:t>имплантации</a:t>
            </a:r>
            <a:endParaRPr lang="en-GB" altLang="ru-RU" dirty="0" smtClean="0"/>
          </a:p>
          <a:p>
            <a:pPr>
              <a:lnSpc>
                <a:spcPct val="89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dirty="0" smtClean="0"/>
              <a:t>Некомпетентность</a:t>
            </a:r>
            <a:r>
              <a:rPr lang="en-GB" altLang="ru-RU" dirty="0" smtClean="0"/>
              <a:t> </a:t>
            </a:r>
            <a:r>
              <a:rPr lang="en-GB" altLang="ru-RU" dirty="0" err="1" smtClean="0"/>
              <a:t>эндометрия</a:t>
            </a:r>
            <a:endParaRPr lang="en-GB" altLang="ru-RU" dirty="0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69875" y="6367463"/>
            <a:ext cx="815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ru-RU" sz="1000" b="1" smtClean="0">
                <a:cs typeface="Arial" charset="0"/>
              </a:rPr>
              <a:t>Pal</a:t>
            </a:r>
            <a:r>
              <a:rPr lang="en-GB" altLang="ru-RU" sz="1000" b="1" i="1" smtClean="0">
                <a:cs typeface="Arial" charset="0"/>
              </a:rPr>
              <a:t>. Endocrinol Metab Clin North Am</a:t>
            </a:r>
            <a:r>
              <a:rPr lang="en-GB" altLang="ru-RU" sz="1000" b="1" smtClean="0">
                <a:cs typeface="Arial" charset="0"/>
              </a:rPr>
              <a:t>. 2003;32:669.</a:t>
            </a:r>
          </a:p>
        </p:txBody>
      </p:sp>
    </p:spTree>
    <p:extLst>
      <p:ext uri="{BB962C8B-B14F-4D97-AF65-F5344CB8AC3E}">
        <p14:creationId xmlns:p14="http://schemas.microsoft.com/office/powerpoint/2010/main" val="2868538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78850" cy="914400"/>
          </a:xfrm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ru-RU" sz="2800" dirty="0" err="1" smtClean="0"/>
              <a:t>Основные</a:t>
            </a:r>
            <a:r>
              <a:rPr lang="en-GB" altLang="ru-RU" sz="2800" dirty="0" smtClean="0"/>
              <a:t> </a:t>
            </a:r>
            <a:r>
              <a:rPr lang="ru-RU" altLang="ru-RU" sz="2800" dirty="0" smtClean="0"/>
              <a:t>ф</a:t>
            </a:r>
            <a:r>
              <a:rPr lang="en-GB" altLang="ru-RU" sz="2800" dirty="0" err="1" smtClean="0"/>
              <a:t>акторы</a:t>
            </a:r>
            <a:r>
              <a:rPr lang="en-GB" altLang="ru-RU" sz="2800" dirty="0" smtClean="0"/>
              <a:t> </a:t>
            </a:r>
            <a:r>
              <a:rPr lang="ru-RU" altLang="ru-RU" sz="2800" dirty="0" smtClean="0"/>
              <a:t>с</a:t>
            </a:r>
            <a:r>
              <a:rPr lang="en-GB" altLang="ru-RU" sz="2800" dirty="0" err="1" smtClean="0"/>
              <a:t>нижения</a:t>
            </a:r>
            <a:r>
              <a:rPr lang="en-GB" altLang="ru-RU" sz="2800" dirty="0" smtClean="0"/>
              <a:t> </a:t>
            </a:r>
            <a:r>
              <a:rPr lang="ru-RU" altLang="ru-RU" sz="2800" dirty="0" smtClean="0"/>
              <a:t>ф</a:t>
            </a:r>
            <a:r>
              <a:rPr lang="en-GB" altLang="ru-RU" sz="2800" dirty="0" err="1" smtClean="0"/>
              <a:t>ертильности</a:t>
            </a:r>
            <a:r>
              <a:rPr lang="en-GB" altLang="ru-RU" sz="2800" dirty="0" smtClean="0"/>
              <a:t>, </a:t>
            </a:r>
            <a:r>
              <a:rPr lang="ru-RU" altLang="ru-RU" sz="2800" dirty="0" smtClean="0"/>
              <a:t>с</a:t>
            </a:r>
            <a:r>
              <a:rPr lang="en-GB" altLang="ru-RU" sz="2800" dirty="0" err="1" smtClean="0"/>
              <a:t>вязанные</a:t>
            </a:r>
            <a:r>
              <a:rPr lang="en-GB" altLang="ru-RU" sz="2800" dirty="0" smtClean="0"/>
              <a:t> с </a:t>
            </a:r>
            <a:r>
              <a:rPr lang="ru-RU" altLang="ru-RU" sz="2800" dirty="0" smtClean="0"/>
              <a:t>у</a:t>
            </a:r>
            <a:r>
              <a:rPr lang="en-GB" altLang="ru-RU" sz="2800" dirty="0" err="1" smtClean="0"/>
              <a:t>величением</a:t>
            </a:r>
            <a:r>
              <a:rPr lang="en-GB" altLang="ru-RU" sz="2800" dirty="0" smtClean="0"/>
              <a:t> </a:t>
            </a:r>
            <a:r>
              <a:rPr lang="ru-RU" altLang="ru-RU" sz="2800" dirty="0" smtClean="0"/>
              <a:t>в</a:t>
            </a:r>
            <a:r>
              <a:rPr lang="en-GB" altLang="ru-RU" sz="2800" dirty="0" err="1" smtClean="0"/>
              <a:t>озраста</a:t>
            </a:r>
            <a:r>
              <a:rPr lang="en-GB" altLang="ru-RU" sz="2800" dirty="0" smtClean="0"/>
              <a:t> </a:t>
            </a:r>
            <a:r>
              <a:rPr lang="ru-RU" altLang="ru-RU" sz="2800" dirty="0" smtClean="0"/>
              <a:t>ж</a:t>
            </a:r>
            <a:r>
              <a:rPr lang="en-GB" altLang="ru-RU" sz="2800" dirty="0" err="1" smtClean="0"/>
              <a:t>енщин</a:t>
            </a:r>
            <a:r>
              <a:rPr lang="ru-RU" altLang="ru-RU" sz="2800" dirty="0" smtClean="0"/>
              <a:t>ы</a:t>
            </a:r>
            <a:endParaRPr lang="en-GB" altLang="ru-RU" sz="2800" dirty="0" smtClean="0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395288" y="1700808"/>
            <a:ext cx="8424862" cy="3698875"/>
          </a:xfrm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400" dirty="0" err="1" smtClean="0"/>
              <a:t>Более</a:t>
            </a:r>
            <a:r>
              <a:rPr lang="en-GB" altLang="ru-RU" sz="2400" dirty="0" smtClean="0"/>
              <a:t> </a:t>
            </a:r>
            <a:r>
              <a:rPr lang="en-GB" altLang="ru-RU" sz="2400" dirty="0" err="1" smtClean="0"/>
              <a:t>высокая</a:t>
            </a:r>
            <a:r>
              <a:rPr lang="en-GB" altLang="ru-RU" sz="2400" dirty="0" smtClean="0"/>
              <a:t> </a:t>
            </a:r>
            <a:r>
              <a:rPr lang="en-GB" altLang="ru-RU" sz="2400" dirty="0" err="1" smtClean="0"/>
              <a:t>частота</a:t>
            </a:r>
            <a:r>
              <a:rPr lang="en-GB" altLang="ru-RU" sz="2400" dirty="0" smtClean="0"/>
              <a:t> </a:t>
            </a:r>
            <a:r>
              <a:rPr lang="en-GB" altLang="ru-RU" sz="2400" dirty="0" err="1" smtClean="0"/>
              <a:t>возникновения</a:t>
            </a:r>
            <a:r>
              <a:rPr lang="en-GB" altLang="ru-RU" sz="2400" dirty="0" smtClean="0"/>
              <a:t> </a:t>
            </a:r>
            <a:r>
              <a:rPr lang="en-GB" altLang="ru-RU" sz="2400" dirty="0" err="1" smtClean="0"/>
              <a:t>гинекологических</a:t>
            </a:r>
            <a:r>
              <a:rPr lang="en-GB" altLang="ru-RU" sz="2400" dirty="0" smtClean="0"/>
              <a:t> </a:t>
            </a:r>
            <a:r>
              <a:rPr lang="en-GB" altLang="ru-RU" sz="2400" dirty="0" err="1" smtClean="0"/>
              <a:t>заболеваний</a:t>
            </a:r>
            <a:r>
              <a:rPr lang="en-GB" altLang="ru-RU" sz="2400" dirty="0" smtClean="0"/>
              <a:t>,  </a:t>
            </a:r>
            <a:r>
              <a:rPr lang="en-GB" altLang="ru-RU" sz="2400" dirty="0" err="1" smtClean="0"/>
              <a:t>включая</a:t>
            </a:r>
            <a:r>
              <a:rPr lang="en-GB" altLang="ru-RU" sz="2400" dirty="0" smtClean="0"/>
              <a:t> </a:t>
            </a:r>
            <a:r>
              <a:rPr lang="en-GB" altLang="ru-RU" sz="2400" dirty="0" err="1" smtClean="0"/>
              <a:t>фибромы</a:t>
            </a:r>
            <a:r>
              <a:rPr lang="en-GB" altLang="ru-RU" sz="2400" dirty="0" smtClean="0"/>
              <a:t> и </a:t>
            </a:r>
            <a:r>
              <a:rPr lang="en-GB" altLang="ru-RU" sz="2400" dirty="0" err="1" smtClean="0"/>
              <a:t>полипы</a:t>
            </a:r>
            <a:r>
              <a:rPr lang="en-GB" altLang="ru-RU" sz="2400" dirty="0" smtClean="0"/>
              <a:t> </a:t>
            </a:r>
            <a:r>
              <a:rPr lang="en-GB" altLang="ru-RU" sz="2400" dirty="0" err="1" smtClean="0"/>
              <a:t>матки</a:t>
            </a:r>
            <a:endParaRPr lang="en-GB" altLang="ru-RU" sz="2400" dirty="0" smtClean="0"/>
          </a:p>
          <a:p>
            <a:pPr>
              <a:lnSpc>
                <a:spcPct val="89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400" dirty="0" smtClean="0"/>
              <a:t> </a:t>
            </a:r>
            <a:r>
              <a:rPr lang="en-GB" altLang="ru-RU" sz="2400" dirty="0" err="1" smtClean="0"/>
              <a:t>Снижение</a:t>
            </a:r>
            <a:r>
              <a:rPr lang="en-GB" altLang="ru-RU" sz="2400" dirty="0" smtClean="0"/>
              <a:t> </a:t>
            </a:r>
            <a:r>
              <a:rPr lang="en-GB" altLang="ru-RU" sz="2400" dirty="0" err="1" smtClean="0"/>
              <a:t>либидо</a:t>
            </a:r>
            <a:endParaRPr lang="en-GB" altLang="ru-RU" sz="2400" dirty="0" smtClean="0"/>
          </a:p>
          <a:p>
            <a:pPr>
              <a:lnSpc>
                <a:spcPct val="89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400" dirty="0" smtClean="0"/>
              <a:t> </a:t>
            </a:r>
            <a:r>
              <a:rPr lang="en-GB" altLang="ru-RU" sz="2400" dirty="0" err="1" smtClean="0"/>
              <a:t>Нарушение</a:t>
            </a:r>
            <a:r>
              <a:rPr lang="en-GB" altLang="ru-RU" sz="2400" dirty="0" smtClean="0"/>
              <a:t> </a:t>
            </a:r>
            <a:r>
              <a:rPr lang="en-GB" altLang="ru-RU" sz="2400" dirty="0" err="1" smtClean="0"/>
              <a:t>имплантации</a:t>
            </a:r>
            <a:r>
              <a:rPr lang="en-GB" altLang="ru-RU" sz="2400" dirty="0" smtClean="0"/>
              <a:t> </a:t>
            </a:r>
            <a:r>
              <a:rPr lang="ru-RU" altLang="ru-RU" sz="2400" dirty="0" smtClean="0"/>
              <a:t>эмбриона </a:t>
            </a:r>
            <a:r>
              <a:rPr lang="en-GB" altLang="ru-RU" sz="2400" dirty="0" smtClean="0"/>
              <a:t>и </a:t>
            </a:r>
            <a:r>
              <a:rPr lang="en-GB" altLang="ru-RU" sz="2400" dirty="0" err="1" smtClean="0"/>
              <a:t>доклинические</a:t>
            </a:r>
            <a:r>
              <a:rPr lang="en-GB" altLang="ru-RU" sz="2400" dirty="0" smtClean="0"/>
              <a:t> </a:t>
            </a:r>
            <a:r>
              <a:rPr lang="en-GB" altLang="ru-RU" sz="2400" dirty="0" err="1" smtClean="0"/>
              <a:t>потери</a:t>
            </a:r>
            <a:r>
              <a:rPr lang="en-GB" altLang="ru-RU" sz="2400" dirty="0" smtClean="0"/>
              <a:t> </a:t>
            </a:r>
            <a:r>
              <a:rPr lang="en-GB" altLang="ru-RU" sz="2400" dirty="0" err="1" smtClean="0"/>
              <a:t>беременности</a:t>
            </a:r>
            <a:endParaRPr lang="en-GB" altLang="ru-RU" sz="2400" dirty="0" smtClean="0"/>
          </a:p>
          <a:p>
            <a:pPr>
              <a:lnSpc>
                <a:spcPct val="89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 dirty="0" smtClean="0"/>
              <a:t>Высокий риск </a:t>
            </a:r>
            <a:r>
              <a:rPr lang="ru-RU" altLang="ru-RU" sz="2400" dirty="0" err="1" smtClean="0"/>
              <a:t>невынашивания</a:t>
            </a:r>
            <a:r>
              <a:rPr lang="ru-RU" altLang="ru-RU" sz="2400" dirty="0" smtClean="0"/>
              <a:t> беременности</a:t>
            </a:r>
            <a:endParaRPr lang="en-GB" altLang="ru-RU" sz="2400" dirty="0" smtClean="0"/>
          </a:p>
          <a:p>
            <a:pPr>
              <a:lnSpc>
                <a:spcPct val="89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 dirty="0" smtClean="0"/>
              <a:t>Высокая частота  </a:t>
            </a:r>
            <a:r>
              <a:rPr lang="ru-RU" altLang="ru-RU" sz="2400" dirty="0" err="1" smtClean="0"/>
              <a:t>экстрагенитальной</a:t>
            </a:r>
            <a:r>
              <a:rPr lang="ru-RU" altLang="ru-RU" sz="2400" dirty="0" smtClean="0"/>
              <a:t> патологии </a:t>
            </a:r>
            <a:r>
              <a:rPr lang="en-GB" altLang="ru-RU" sz="2400" dirty="0" smtClean="0"/>
              <a:t>(</a:t>
            </a:r>
            <a:r>
              <a:rPr lang="en-GB" altLang="ru-RU" sz="2400" dirty="0" err="1" smtClean="0"/>
              <a:t>сахарный</a:t>
            </a:r>
            <a:r>
              <a:rPr lang="en-GB" altLang="ru-RU" sz="2400" dirty="0" smtClean="0"/>
              <a:t> </a:t>
            </a:r>
            <a:r>
              <a:rPr lang="en-GB" altLang="ru-RU" sz="2400" dirty="0" err="1" smtClean="0"/>
              <a:t>диабет</a:t>
            </a:r>
            <a:r>
              <a:rPr lang="en-GB" altLang="ru-RU" sz="2400" dirty="0" smtClean="0"/>
              <a:t> 2 </a:t>
            </a:r>
            <a:r>
              <a:rPr lang="en-GB" altLang="ru-RU" sz="2400" dirty="0" err="1" smtClean="0"/>
              <a:t>типа</a:t>
            </a:r>
            <a:r>
              <a:rPr lang="en-GB" altLang="ru-RU" sz="2400" dirty="0" smtClean="0"/>
              <a:t>, </a:t>
            </a:r>
            <a:r>
              <a:rPr lang="en-GB" altLang="ru-RU" sz="2400" dirty="0" err="1" smtClean="0"/>
              <a:t>гипертензия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и.т.д</a:t>
            </a:r>
            <a:r>
              <a:rPr lang="ru-RU" altLang="ru-RU" sz="2400" dirty="0" smtClean="0"/>
              <a:t>.</a:t>
            </a:r>
            <a:r>
              <a:rPr lang="en-GB" altLang="ru-RU" sz="2400" dirty="0" smtClean="0"/>
              <a:t>)</a:t>
            </a:r>
            <a:r>
              <a:rPr lang="ar-SA" altLang="ru-RU" sz="2400" dirty="0" smtClean="0">
                <a:cs typeface="Arial" charset="0"/>
              </a:rPr>
              <a:t>‏</a:t>
            </a:r>
            <a:endParaRPr lang="en-GB" altLang="ru-RU" sz="2400" dirty="0" smtClean="0"/>
          </a:p>
          <a:p>
            <a:pPr>
              <a:lnSpc>
                <a:spcPct val="89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400" dirty="0" err="1" smtClean="0"/>
              <a:t>Высокая</a:t>
            </a:r>
            <a:r>
              <a:rPr lang="en-GB" altLang="ru-RU" sz="2400" dirty="0" smtClean="0"/>
              <a:t> </a:t>
            </a:r>
            <a:r>
              <a:rPr lang="en-GB" altLang="ru-RU" sz="2400" dirty="0" err="1" smtClean="0"/>
              <a:t>частота</a:t>
            </a:r>
            <a:r>
              <a:rPr lang="en-GB" altLang="ru-RU" sz="2400" dirty="0" smtClean="0"/>
              <a:t> </a:t>
            </a:r>
            <a:r>
              <a:rPr lang="en-GB" altLang="ru-RU" sz="2400" dirty="0" err="1" smtClean="0"/>
              <a:t>встречаемости</a:t>
            </a:r>
            <a:r>
              <a:rPr lang="en-GB" altLang="ru-RU" sz="2400" dirty="0" smtClean="0"/>
              <a:t> </a:t>
            </a:r>
            <a:r>
              <a:rPr lang="en-GB" altLang="ru-RU" sz="2400" dirty="0" err="1" smtClean="0"/>
              <a:t>акушерских</a:t>
            </a:r>
            <a:r>
              <a:rPr lang="en-GB" altLang="ru-RU" sz="2400" dirty="0" smtClean="0"/>
              <a:t> </a:t>
            </a:r>
            <a:r>
              <a:rPr lang="en-GB" altLang="ru-RU" sz="2400" dirty="0" err="1" smtClean="0"/>
              <a:t>осл</a:t>
            </a:r>
            <a:r>
              <a:rPr lang="en-GB" altLang="ru-RU" sz="2000" dirty="0" err="1" smtClean="0"/>
              <a:t>ожнений</a:t>
            </a:r>
            <a:r>
              <a:rPr lang="en-GB" altLang="ru-RU" sz="2000" dirty="0" smtClean="0"/>
              <a:t> и </a:t>
            </a:r>
            <a:r>
              <a:rPr lang="en-GB" altLang="ru-RU" sz="2000" dirty="0" err="1" smtClean="0"/>
              <a:t>неблагоприятных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исходов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беременности</a:t>
            </a:r>
            <a:endParaRPr lang="en-GB" altLang="ru-RU" sz="2000" dirty="0" smtClean="0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69875" y="6367463"/>
            <a:ext cx="815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ru-RU" sz="1000" b="1" dirty="0" smtClean="0">
                <a:cs typeface="Arial" charset="0"/>
              </a:rPr>
              <a:t>Pal</a:t>
            </a:r>
            <a:r>
              <a:rPr lang="en-GB" altLang="ru-RU" sz="1000" b="1" i="1" dirty="0" smtClean="0">
                <a:cs typeface="Arial" charset="0"/>
              </a:rPr>
              <a:t>. </a:t>
            </a:r>
            <a:r>
              <a:rPr lang="en-GB" altLang="ru-RU" sz="1000" b="1" i="1" dirty="0" err="1" smtClean="0">
                <a:cs typeface="Arial" charset="0"/>
              </a:rPr>
              <a:t>Endocrinol</a:t>
            </a:r>
            <a:r>
              <a:rPr lang="en-GB" altLang="ru-RU" sz="1000" b="1" i="1" dirty="0" smtClean="0">
                <a:cs typeface="Arial" charset="0"/>
              </a:rPr>
              <a:t> </a:t>
            </a:r>
            <a:r>
              <a:rPr lang="en-GB" altLang="ru-RU" sz="1000" b="1" i="1" dirty="0" err="1" smtClean="0">
                <a:cs typeface="Arial" charset="0"/>
              </a:rPr>
              <a:t>Metab</a:t>
            </a:r>
            <a:r>
              <a:rPr lang="en-GB" altLang="ru-RU" sz="1000" b="1" i="1" dirty="0" smtClean="0">
                <a:cs typeface="Arial" charset="0"/>
              </a:rPr>
              <a:t> </a:t>
            </a:r>
            <a:r>
              <a:rPr lang="en-GB" altLang="ru-RU" sz="1000" b="1" i="1" dirty="0" err="1" smtClean="0">
                <a:cs typeface="Arial" charset="0"/>
              </a:rPr>
              <a:t>Clin</a:t>
            </a:r>
            <a:r>
              <a:rPr lang="en-GB" altLang="ru-RU" sz="1000" b="1" i="1" dirty="0" smtClean="0">
                <a:cs typeface="Arial" charset="0"/>
              </a:rPr>
              <a:t> North Am</a:t>
            </a:r>
            <a:r>
              <a:rPr lang="en-GB" altLang="ru-RU" sz="1000" b="1" dirty="0" smtClean="0">
                <a:cs typeface="Arial" charset="0"/>
              </a:rPr>
              <a:t>. 2003;32:669.</a:t>
            </a:r>
          </a:p>
        </p:txBody>
      </p:sp>
    </p:spTree>
    <p:extLst>
      <p:ext uri="{BB962C8B-B14F-4D97-AF65-F5344CB8AC3E}">
        <p14:creationId xmlns:p14="http://schemas.microsoft.com/office/powerpoint/2010/main" val="984792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9533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Обратить внимание: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1357322"/>
          </a:xfrm>
        </p:spPr>
        <p:txBody>
          <a:bodyPr/>
          <a:lstStyle/>
          <a:p>
            <a:pPr marL="180000" indent="-1800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Причина бесплодия </a:t>
            </a:r>
          </a:p>
          <a:p>
            <a:pPr marL="180000" indent="-1800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Длительность бесплодия</a:t>
            </a:r>
          </a:p>
          <a:p>
            <a:pPr marL="180000" indent="-1800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Длительность и методы лечения</a:t>
            </a:r>
          </a:p>
          <a:p>
            <a:pPr marL="180000" indent="-1800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Эндокринный статус (НМЦ, ИМТ, ФСГ)</a:t>
            </a:r>
          </a:p>
          <a:p>
            <a:pPr marL="180000" indent="-1800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Инфекционный статус</a:t>
            </a:r>
          </a:p>
          <a:p>
            <a:pPr marL="180000" indent="-1800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Вредные привычки</a:t>
            </a:r>
          </a:p>
          <a:p>
            <a:pPr marL="0" indent="0" algn="just">
              <a:spcBef>
                <a:spcPts val="0"/>
              </a:spcBef>
              <a:buClr>
                <a:srgbClr val="96216B"/>
              </a:buClr>
            </a:pP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4357694"/>
            <a:ext cx="5072098" cy="192882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fontAlgn="base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Возраст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КАФ при УЗИ обоих яичников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АМГ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15074" y="4357694"/>
            <a:ext cx="2571768" cy="192882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Овариальный резерв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5072066" y="4848240"/>
            <a:ext cx="1500198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 l="21240" t="25390" r="23096" b="50196"/>
          <a:stretch>
            <a:fillRect/>
          </a:stretch>
        </p:blipFill>
        <p:spPr bwMode="auto">
          <a:xfrm>
            <a:off x="4714876" y="2857496"/>
            <a:ext cx="4357686" cy="14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72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71472" y="-24"/>
            <a:ext cx="8186737" cy="7953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Сегодня: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85720" y="1857388"/>
            <a:ext cx="4286280" cy="4214818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Возраст  женщины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</a:pP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Количество </a:t>
            </a:r>
            <a:r>
              <a:rPr lang="ru-RU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антральных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фолликулов (КАФ)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ru-RU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Антимюллеров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гормон</a:t>
            </a:r>
          </a:p>
          <a:p>
            <a:pPr algn="r">
              <a:buClr>
                <a:schemeClr val="bg1"/>
              </a:buClr>
              <a:buFont typeface="Wingdings 2" pitchFamily="18" charset="2"/>
              <a:buNone/>
            </a:pP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Clr>
                <a:schemeClr val="bg1"/>
              </a:buClr>
              <a:buFont typeface="Wingdings 2" pitchFamily="18" charset="2"/>
              <a:buNone/>
            </a:pP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Clr>
                <a:schemeClr val="bg1"/>
              </a:buClr>
              <a:buFont typeface="Wingdings 2" pitchFamily="18" charset="2"/>
              <a:buNone/>
            </a:pP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Clr>
                <a:schemeClr val="bg1"/>
              </a:buClr>
              <a:buFont typeface="Wingdings 2" pitchFamily="18" charset="2"/>
              <a:buNone/>
            </a:pP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5072066" y="1714512"/>
            <a:ext cx="378621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algn="just" eaLnBrk="0" fontAlgn="base" hangingPunct="0">
              <a:spcAft>
                <a:spcPct val="0"/>
              </a:spcAft>
              <a:buClr>
                <a:srgbClr val="96216B"/>
              </a:buClr>
              <a:buSzPct val="95000"/>
              <a:defRPr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Маркер фертильности</a:t>
            </a: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4572000" y="3143272"/>
            <a:ext cx="428628" cy="2143140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5357818" y="3071834"/>
            <a:ext cx="37862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algn="just" eaLnBrk="0" fontAlgn="base" hangingPunct="0">
              <a:spcAft>
                <a:spcPct val="0"/>
              </a:spcAft>
              <a:buClr>
                <a:srgbClr val="96216B"/>
              </a:buClr>
              <a:buSzPct val="95000"/>
              <a:defRPr/>
            </a:pP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Aft>
                <a:spcPct val="0"/>
              </a:spcAft>
              <a:buClr>
                <a:srgbClr val="96216B"/>
              </a:buClr>
              <a:buSzPct val="95000"/>
              <a:defRPr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Маркеры </a:t>
            </a:r>
          </a:p>
          <a:p>
            <a:pPr algn="just" eaLnBrk="0" fontAlgn="base" hangingPunct="0">
              <a:spcAft>
                <a:spcPct val="0"/>
              </a:spcAft>
              <a:buClr>
                <a:srgbClr val="96216B"/>
              </a:buClr>
              <a:buSzPct val="95000"/>
              <a:defRPr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овариального резерва</a:t>
            </a:r>
          </a:p>
          <a:p>
            <a:pPr marL="273050" indent="-27305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4500562" y="5929330"/>
            <a:ext cx="46434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algn="just" eaLnBrk="0" fontAlgn="base" hangingPunct="0">
              <a:spcAft>
                <a:spcPct val="0"/>
              </a:spcAft>
              <a:buClr>
                <a:srgbClr val="96216B"/>
              </a:buClr>
              <a:buSzPct val="95000"/>
              <a:defRPr/>
            </a:pP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Broer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et all., 2009; La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Marka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all., 2010</a:t>
            </a: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Pierre Lehmann et all., 2014</a:t>
            </a: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8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79533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Негативные последствия бедного ответа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86512" y="2857496"/>
            <a:ext cx="2357454" cy="1643074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Снижение ЧНБ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596" y="1500174"/>
            <a:ext cx="4786346" cy="8572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Увеличение дозы ФСГ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6" y="2714620"/>
            <a:ext cx="4786346" cy="8572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Снижение количества и качества ооцитов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596" y="3929066"/>
            <a:ext cx="4786346" cy="8572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Малое количество эмбрионов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5143512"/>
            <a:ext cx="4786346" cy="8572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Повышение вероятности отмены переноса эмбрионов</a:t>
            </a:r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5357818" y="1571612"/>
            <a:ext cx="714380" cy="4429156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85720" y="404664"/>
            <a:ext cx="8572560" cy="5572124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Уровень АМГ – надежный маркер фолликулярного запаса, а возраст – маркер фертильности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Наступление беременности возможно при любых показателях АМГ, но с разной вероятностью в зависимости от возраста женщины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женщин в возрасте до 35 лет и уровнем АМГ менее 1,0 возможно планирование беременности с собственными ооцитами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женщин с «бедным» ответом в возрасте 43 лет и старше – прямые показания к донорству ооцитов</a:t>
            </a:r>
          </a:p>
        </p:txBody>
      </p:sp>
    </p:spTree>
    <p:extLst>
      <p:ext uri="{BB962C8B-B14F-4D97-AF65-F5344CB8AC3E}">
        <p14:creationId xmlns:p14="http://schemas.microsoft.com/office/powerpoint/2010/main" val="23649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3438" y="5143488"/>
            <a:ext cx="2638932" cy="17145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43042" y="300037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F497D">
                    <a:lumMod val="75000"/>
                  </a:srgbClr>
                </a:solidFill>
              </a:rPr>
              <a:t>яичник</a:t>
            </a:r>
            <a:endParaRPr lang="ru-RU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335756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F497D">
                    <a:lumMod val="75000"/>
                  </a:srgbClr>
                </a:solidFill>
              </a:rPr>
              <a:t>Овуляция</a:t>
            </a:r>
          </a:p>
          <a:p>
            <a:pPr algn="ctr"/>
            <a:r>
              <a:rPr lang="ru-RU" b="1" dirty="0" smtClean="0">
                <a:solidFill>
                  <a:srgbClr val="1F497D">
                    <a:lumMod val="75000"/>
                  </a:srgbClr>
                </a:solidFill>
              </a:rPr>
              <a:t> (качественный ооцит)</a:t>
            </a:r>
            <a:endParaRPr lang="ru-RU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2132" y="928670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F497D">
                    <a:lumMod val="75000"/>
                  </a:srgbClr>
                </a:solidFill>
              </a:rPr>
              <a:t>Функциональные маточные трубы</a:t>
            </a:r>
            <a:endParaRPr lang="ru-RU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192880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Здоровая матка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3570" y="3929066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F497D">
                    <a:lumMod val="75000"/>
                  </a:srgbClr>
                </a:solidFill>
              </a:rPr>
              <a:t>Достаточное количество прогрессивно-подвижных сперматозоидов с нормальной морфологией</a:t>
            </a:r>
            <a:endParaRPr lang="ru-RU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ДЛЯ НАСТУПЛЕНИЯ БЕРЕМЕННОСТИ НЕОБХОДИМО</a:t>
            </a:r>
            <a:endParaRPr lang="ru-RU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252000" y="458293"/>
            <a:ext cx="8640000" cy="49308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800" b="1" dirty="0" smtClean="0">
                <a:solidFill>
                  <a:srgbClr val="FFFFFF"/>
                </a:solidFill>
              </a:rPr>
              <a:t>ПОКАЗАНИЯ К ПГД</a:t>
            </a:r>
            <a:endParaRPr lang="ru-RU" sz="2800" b="1" dirty="0">
              <a:solidFill>
                <a:srgbClr val="FFFFFF"/>
              </a:solidFill>
            </a:endParaRPr>
          </a:p>
        </p:txBody>
      </p:sp>
      <p:sp>
        <p:nvSpPr>
          <p:cNvPr id="27652" name="Прямоугольник 3"/>
          <p:cNvSpPr>
            <a:spLocks noChangeArrowheads="1"/>
          </p:cNvSpPr>
          <p:nvPr/>
        </p:nvSpPr>
        <p:spPr bwMode="auto">
          <a:xfrm>
            <a:off x="468313" y="1829619"/>
            <a:ext cx="8207375" cy="361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0" indent="-360000" algn="just" defTabSz="449263" fontAlgn="base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Pct val="150000"/>
              <a:buFont typeface="Arial" charset="0"/>
              <a:buChar char="•"/>
            </a:pPr>
            <a:r>
              <a:rPr lang="ru-RU" sz="2400" dirty="0" smtClean="0">
                <a:solidFill>
                  <a:srgbClr val="FFFFFF"/>
                </a:solidFill>
              </a:rPr>
              <a:t>Неоднократные безуспешные попыток лечения методом ЭКО/ИКСИ;</a:t>
            </a:r>
          </a:p>
          <a:p>
            <a:pPr marL="360000" indent="-360000" algn="just" defTabSz="449263" fontAlgn="base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Pct val="150000"/>
              <a:buFont typeface="Arial" charset="0"/>
              <a:buChar char="•"/>
            </a:pPr>
            <a:r>
              <a:rPr lang="ru-RU" sz="2400" dirty="0" smtClean="0">
                <a:solidFill>
                  <a:srgbClr val="FFFFFF"/>
                </a:solidFill>
              </a:rPr>
              <a:t>Возраст старше 35 лет у пациентов, планирующих лечение методами ВРТ ;</a:t>
            </a:r>
          </a:p>
          <a:p>
            <a:pPr marL="360000" indent="-360000" algn="just" defTabSz="449263" fontAlgn="base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Pct val="150000"/>
              <a:buFont typeface="Arial" charset="0"/>
              <a:buChar char="•"/>
            </a:pPr>
            <a:r>
              <a:rPr lang="ru-RU" sz="2400" dirty="0" smtClean="0">
                <a:solidFill>
                  <a:srgbClr val="FFFFFF"/>
                </a:solidFill>
              </a:rPr>
              <a:t>Прерывание беременности в ранние сроки, в т.ч. после ЭКО/ИКСИ;</a:t>
            </a:r>
          </a:p>
          <a:p>
            <a:pPr marL="360000" indent="-360000" algn="just" defTabSz="449263" fontAlgn="base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Pct val="150000"/>
              <a:buFont typeface="Arial" charset="0"/>
              <a:buChar char="•"/>
            </a:pPr>
            <a:r>
              <a:rPr lang="ru-RU" sz="2400" dirty="0" smtClean="0">
                <a:solidFill>
                  <a:srgbClr val="FFFFFF"/>
                </a:solidFill>
              </a:rPr>
              <a:t> Тяжелая </a:t>
            </a:r>
            <a:r>
              <a:rPr lang="ru-RU" sz="2400" dirty="0" err="1" smtClean="0">
                <a:solidFill>
                  <a:srgbClr val="FFFFFF"/>
                </a:solidFill>
              </a:rPr>
              <a:t>патоспермия</a:t>
            </a:r>
            <a:r>
              <a:rPr lang="ru-RU" sz="2400" dirty="0" smtClean="0">
                <a:solidFill>
                  <a:srgbClr val="FFFFFF"/>
                </a:solidFill>
              </a:rPr>
              <a:t>, </a:t>
            </a:r>
            <a:r>
              <a:rPr lang="ru-RU" sz="2400" dirty="0" err="1" smtClean="0">
                <a:solidFill>
                  <a:srgbClr val="FFFFFF"/>
                </a:solidFill>
              </a:rPr>
              <a:t>тератозооспермия</a:t>
            </a:r>
            <a:r>
              <a:rPr lang="ru-RU" sz="2400" dirty="0" smtClean="0">
                <a:solidFill>
                  <a:srgbClr val="FFFFFF"/>
                </a:solidFill>
              </a:rPr>
              <a:t>.</a:t>
            </a:r>
            <a:endParaRPr lang="ru-RU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52000" y="288032"/>
            <a:ext cx="8640000" cy="1080000"/>
          </a:xfrm>
        </p:spPr>
        <p:txBody>
          <a:bodyPr/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ЧАСТОТА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 ВСТРЕЧАЕМОСТИ 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СТРУКТУРНЫХ </a:t>
            </a:r>
            <a:br>
              <a:rPr lang="en-GB" sz="2800" b="1" dirty="0" smtClean="0">
                <a:solidFill>
                  <a:schemeClr val="bg1"/>
                </a:solidFill>
              </a:rPr>
            </a:br>
            <a:r>
              <a:rPr lang="en-GB" sz="2800" b="1" dirty="0" smtClean="0">
                <a:solidFill>
                  <a:schemeClr val="bg1"/>
                </a:solidFill>
              </a:rPr>
              <a:t>АНОМАЛИЙ 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КАРИОТИПА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92488"/>
          </a:xfrm>
        </p:spPr>
        <p:txBody>
          <a:bodyPr/>
          <a:lstStyle/>
          <a:p>
            <a:pPr marL="360000" indent="-360000" defTabSz="449263" fontAlgn="auto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dirty="0" smtClean="0">
                <a:solidFill>
                  <a:schemeClr val="bg1"/>
                </a:solidFill>
              </a:rPr>
              <a:t>В </a:t>
            </a:r>
            <a:r>
              <a:rPr lang="en-GB" sz="2400" dirty="0" err="1" smtClean="0">
                <a:solidFill>
                  <a:schemeClr val="bg1"/>
                </a:solidFill>
              </a:rPr>
              <a:t>популяции</a:t>
            </a:r>
            <a:r>
              <a:rPr lang="en-GB" sz="2400" dirty="0" smtClean="0">
                <a:solidFill>
                  <a:schemeClr val="bg1"/>
                </a:solidFill>
              </a:rPr>
              <a:t> - </a:t>
            </a:r>
            <a:r>
              <a:rPr lang="en-GB" sz="2400" b="1" dirty="0" smtClean="0">
                <a:solidFill>
                  <a:schemeClr val="bg1"/>
                </a:solidFill>
              </a:rPr>
              <a:t>0,2 </a:t>
            </a:r>
            <a:r>
              <a:rPr lang="ru-RU" sz="2400" b="1" dirty="0" smtClean="0">
                <a:solidFill>
                  <a:schemeClr val="bg1"/>
                </a:solidFill>
              </a:rPr>
              <a:t>-0,5 </a:t>
            </a:r>
            <a:r>
              <a:rPr lang="en-GB" sz="2400" dirty="0" smtClean="0">
                <a:solidFill>
                  <a:schemeClr val="bg1"/>
                </a:solidFill>
              </a:rPr>
              <a:t>%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 marL="360000" indent="-360000" defTabSz="449263" fontAlgn="auto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У супружеских пар с бесплодием </a:t>
            </a:r>
            <a:r>
              <a:rPr lang="en-GB" sz="2400" dirty="0" smtClean="0">
                <a:solidFill>
                  <a:schemeClr val="bg1"/>
                </a:solidFill>
              </a:rPr>
              <a:t>- </a:t>
            </a:r>
            <a:r>
              <a:rPr lang="en-GB" sz="2400" b="1" dirty="0" smtClean="0">
                <a:solidFill>
                  <a:schemeClr val="bg1"/>
                </a:solidFill>
              </a:rPr>
              <a:t>0,6-1,3</a:t>
            </a:r>
            <a:r>
              <a:rPr lang="en-GB" sz="2400" dirty="0" smtClean="0">
                <a:solidFill>
                  <a:schemeClr val="bg1"/>
                </a:solidFill>
              </a:rPr>
              <a:t> %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    (</a:t>
            </a:r>
            <a:r>
              <a:rPr lang="en-GB" sz="1400" i="1" dirty="0" smtClean="0">
                <a:solidFill>
                  <a:schemeClr val="bg1"/>
                </a:solidFill>
              </a:rPr>
              <a:t>Hook and </a:t>
            </a:r>
            <a:r>
              <a:rPr lang="en-GB" sz="1400" i="1" dirty="0" err="1" smtClean="0">
                <a:solidFill>
                  <a:schemeClr val="bg1"/>
                </a:solidFill>
              </a:rPr>
              <a:t>Hamerton</a:t>
            </a:r>
            <a:r>
              <a:rPr lang="en-GB" sz="1400" i="1" dirty="0" smtClean="0">
                <a:solidFill>
                  <a:schemeClr val="bg1"/>
                </a:solidFill>
              </a:rPr>
              <a:t>, 1977, </a:t>
            </a:r>
            <a:r>
              <a:rPr lang="en-GB" sz="1400" i="1" dirty="0" err="1" smtClean="0">
                <a:solidFill>
                  <a:schemeClr val="bg1"/>
                </a:solidFill>
              </a:rPr>
              <a:t>Clementini</a:t>
            </a:r>
            <a:r>
              <a:rPr lang="en-GB" sz="1400" i="1" dirty="0" smtClean="0">
                <a:solidFill>
                  <a:schemeClr val="bg1"/>
                </a:solidFill>
              </a:rPr>
              <a:t> et al., 2005</a:t>
            </a:r>
            <a:r>
              <a:rPr lang="en-GB" sz="2400" dirty="0" smtClean="0">
                <a:solidFill>
                  <a:schemeClr val="bg1"/>
                </a:solidFill>
              </a:rPr>
              <a:t>)</a:t>
            </a:r>
            <a:endParaRPr lang="ru-RU" sz="2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60000" indent="-360000" defTabSz="449263" fontAlgn="auto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dirty="0" smtClean="0">
                <a:solidFill>
                  <a:schemeClr val="bg1"/>
                </a:solidFill>
              </a:rPr>
              <a:t>У </a:t>
            </a:r>
            <a:r>
              <a:rPr lang="en-GB" sz="2400" dirty="0" err="1" smtClean="0">
                <a:solidFill>
                  <a:schemeClr val="bg1"/>
                </a:solidFill>
              </a:rPr>
              <a:t>супружеских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пар</a:t>
            </a:r>
            <a:r>
              <a:rPr lang="en-GB" sz="2400" dirty="0" smtClean="0">
                <a:solidFill>
                  <a:schemeClr val="bg1"/>
                </a:solidFill>
              </a:rPr>
              <a:t> с </a:t>
            </a:r>
            <a:r>
              <a:rPr lang="en-GB" sz="2400" dirty="0" err="1" smtClean="0">
                <a:solidFill>
                  <a:schemeClr val="bg1"/>
                </a:solidFill>
              </a:rPr>
              <a:t>повторяющимся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отсутствием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60000" indent="-360000" defTabSz="449263" fontAlgn="auto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5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  </a:t>
            </a:r>
            <a:r>
              <a:rPr lang="en-GB" sz="2400" dirty="0" err="1" smtClean="0">
                <a:solidFill>
                  <a:schemeClr val="bg1"/>
                </a:solidFill>
              </a:rPr>
              <a:t>имплантации</a:t>
            </a:r>
            <a:r>
              <a:rPr lang="en-GB" sz="2400" dirty="0" smtClean="0">
                <a:solidFill>
                  <a:schemeClr val="bg1"/>
                </a:solidFill>
              </a:rPr>
              <a:t> в </a:t>
            </a:r>
            <a:r>
              <a:rPr lang="en-GB" sz="2400" dirty="0" err="1" smtClean="0">
                <a:solidFill>
                  <a:schemeClr val="bg1"/>
                </a:solidFill>
              </a:rPr>
              <a:t>циклах</a:t>
            </a:r>
            <a:r>
              <a:rPr lang="en-GB" sz="2400" dirty="0" smtClean="0">
                <a:solidFill>
                  <a:schemeClr val="bg1"/>
                </a:solidFill>
              </a:rPr>
              <a:t>  ЭКО  </a:t>
            </a:r>
            <a:r>
              <a:rPr lang="en-GB" sz="2400" b="1" dirty="0" smtClean="0">
                <a:solidFill>
                  <a:schemeClr val="bg1"/>
                </a:solidFill>
              </a:rPr>
              <a:t>- 3,2 </a:t>
            </a:r>
            <a:r>
              <a:rPr lang="en-GB" sz="2400" dirty="0" smtClean="0">
                <a:solidFill>
                  <a:schemeClr val="bg1"/>
                </a:solidFill>
              </a:rPr>
              <a:t>%</a:t>
            </a:r>
          </a:p>
          <a:p>
            <a:pPr marL="360000" indent="-360000" defTabSz="449263" fontAlgn="auto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Привычное </a:t>
            </a:r>
            <a:r>
              <a:rPr lang="ru-RU" sz="2400" dirty="0" err="1" smtClean="0">
                <a:solidFill>
                  <a:schemeClr val="bg1"/>
                </a:solidFill>
              </a:rPr>
              <a:t>невынашивание</a:t>
            </a:r>
            <a:r>
              <a:rPr lang="ru-RU" sz="2400" dirty="0" smtClean="0">
                <a:solidFill>
                  <a:schemeClr val="bg1"/>
                </a:solidFill>
              </a:rPr>
              <a:t> беременности</a:t>
            </a:r>
            <a:r>
              <a:rPr lang="en-GB" sz="2400" dirty="0" smtClean="0">
                <a:solidFill>
                  <a:schemeClr val="bg1"/>
                </a:solidFill>
              </a:rPr>
              <a:t>- </a:t>
            </a:r>
            <a:r>
              <a:rPr lang="en-GB" sz="2400" b="1" dirty="0" smtClean="0">
                <a:solidFill>
                  <a:schemeClr val="bg1"/>
                </a:solidFill>
              </a:rPr>
              <a:t> 4,7- 9,2 %   </a:t>
            </a:r>
            <a:r>
              <a:rPr lang="en-GB" sz="2400" dirty="0" smtClean="0">
                <a:solidFill>
                  <a:schemeClr val="bg1"/>
                </a:solidFill>
              </a:rPr>
              <a:t>(</a:t>
            </a:r>
            <a:r>
              <a:rPr lang="en-GB" sz="1400" i="1" dirty="0" smtClean="0">
                <a:solidFill>
                  <a:schemeClr val="bg1"/>
                </a:solidFill>
              </a:rPr>
              <a:t>Stern et al., 1999; </a:t>
            </a:r>
            <a:r>
              <a:rPr lang="en-GB" sz="1400" i="1" dirty="0" err="1" smtClean="0">
                <a:solidFill>
                  <a:schemeClr val="bg1"/>
                </a:solidFill>
              </a:rPr>
              <a:t>Sugira</a:t>
            </a:r>
            <a:r>
              <a:rPr lang="en-GB" sz="1400" i="1" dirty="0" smtClean="0">
                <a:solidFill>
                  <a:schemeClr val="bg1"/>
                </a:solidFill>
              </a:rPr>
              <a:t>-Ogasawara and </a:t>
            </a:r>
            <a:r>
              <a:rPr lang="en-GB" sz="1400" i="1" dirty="0" err="1" smtClean="0">
                <a:solidFill>
                  <a:schemeClr val="bg1"/>
                </a:solidFill>
              </a:rPr>
              <a:t>Suzumori</a:t>
            </a:r>
            <a:r>
              <a:rPr lang="en-GB" sz="1400" i="1" dirty="0" smtClean="0">
                <a:solidFill>
                  <a:schemeClr val="bg1"/>
                </a:solidFill>
              </a:rPr>
              <a:t>, 2005</a:t>
            </a:r>
            <a:r>
              <a:rPr lang="en-GB" sz="2400" dirty="0" smtClean="0">
                <a:solidFill>
                  <a:schemeClr val="bg1"/>
                </a:solidFill>
              </a:rPr>
              <a:t>)</a:t>
            </a:r>
            <a:r>
              <a:rPr lang="ar-SA" sz="2400" dirty="0" smtClean="0">
                <a:solidFill>
                  <a:schemeClr val="bg1"/>
                </a:solidFill>
                <a:cs typeface="Times New Roman" pitchFamily="18" charset="0"/>
              </a:rPr>
              <a:t>‏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</a:p>
          <a:p>
            <a:pPr marL="360000" indent="-360000" defTabSz="449263" fontAlgn="auto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dirty="0" smtClean="0">
                <a:solidFill>
                  <a:schemeClr val="bg1"/>
                </a:solidFill>
              </a:rPr>
              <a:t>У </a:t>
            </a:r>
            <a:r>
              <a:rPr lang="en-GB" sz="2400" dirty="0" err="1" smtClean="0">
                <a:solidFill>
                  <a:schemeClr val="bg1"/>
                </a:solidFill>
              </a:rPr>
              <a:t>мужчин</a:t>
            </a:r>
            <a:r>
              <a:rPr lang="en-GB" sz="2400" dirty="0" smtClean="0">
                <a:solidFill>
                  <a:schemeClr val="bg1"/>
                </a:solidFill>
              </a:rPr>
              <a:t> с </a:t>
            </a:r>
            <a:r>
              <a:rPr lang="en-GB" sz="2400" dirty="0" err="1" smtClean="0">
                <a:solidFill>
                  <a:schemeClr val="bg1"/>
                </a:solidFill>
              </a:rPr>
              <a:t>нарушениями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сперматогенеза</a:t>
            </a:r>
            <a:r>
              <a:rPr lang="en-GB" sz="2400" dirty="0" smtClean="0">
                <a:solidFill>
                  <a:schemeClr val="bg1"/>
                </a:solidFill>
              </a:rPr>
              <a:t> - </a:t>
            </a:r>
            <a:r>
              <a:rPr lang="en-GB" sz="2400" b="1" dirty="0" smtClean="0">
                <a:solidFill>
                  <a:schemeClr val="bg1"/>
                </a:solidFill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</a:rPr>
              <a:t>-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</a:rPr>
              <a:t>3,2</a:t>
            </a:r>
            <a:r>
              <a:rPr lang="en-GB" sz="2400" dirty="0" smtClean="0">
                <a:solidFill>
                  <a:schemeClr val="bg1"/>
                </a:solidFill>
              </a:rPr>
              <a:t>%</a:t>
            </a:r>
          </a:p>
          <a:p>
            <a:pPr marL="360000" indent="-360000" defTabSz="449263" fontAlgn="auto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5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dirty="0" smtClean="0">
                <a:solidFill>
                  <a:schemeClr val="bg1"/>
                </a:solidFill>
              </a:rPr>
              <a:t>   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(</a:t>
            </a:r>
            <a:r>
              <a:rPr lang="en-GB" sz="1400" i="1" dirty="0" err="1" smtClean="0">
                <a:solidFill>
                  <a:schemeClr val="bg1"/>
                </a:solidFill>
              </a:rPr>
              <a:t>Testar</a:t>
            </a:r>
            <a:r>
              <a:rPr lang="en-GB" sz="1400" i="1" dirty="0" smtClean="0">
                <a:solidFill>
                  <a:schemeClr val="bg1"/>
                </a:solidFill>
              </a:rPr>
              <a:t> et al.,1996, </a:t>
            </a:r>
            <a:r>
              <a:rPr lang="en-GB" sz="1400" i="1" dirty="0" err="1" smtClean="0">
                <a:solidFill>
                  <a:schemeClr val="bg1"/>
                </a:solidFill>
              </a:rPr>
              <a:t>Meschede</a:t>
            </a:r>
            <a:r>
              <a:rPr lang="en-GB" sz="1400" i="1" dirty="0" smtClean="0">
                <a:solidFill>
                  <a:schemeClr val="bg1"/>
                </a:solidFill>
              </a:rPr>
              <a:t> et al., 1998,    Van </a:t>
            </a:r>
            <a:r>
              <a:rPr lang="en-GB" sz="1400" i="1" dirty="0" err="1" smtClean="0">
                <a:solidFill>
                  <a:schemeClr val="bg1"/>
                </a:solidFill>
              </a:rPr>
              <a:t>der</a:t>
            </a:r>
            <a:r>
              <a:rPr lang="en-GB" sz="1400" i="1" dirty="0" smtClean="0">
                <a:solidFill>
                  <a:schemeClr val="bg1"/>
                </a:solidFill>
              </a:rPr>
              <a:t> </a:t>
            </a:r>
            <a:r>
              <a:rPr lang="en-GB" sz="1400" i="1" dirty="0" err="1" smtClean="0">
                <a:solidFill>
                  <a:schemeClr val="bg1"/>
                </a:solidFill>
              </a:rPr>
              <a:t>Ven</a:t>
            </a:r>
            <a:r>
              <a:rPr lang="en-GB" sz="1400" i="1" dirty="0" smtClean="0">
                <a:solidFill>
                  <a:schemeClr val="bg1"/>
                </a:solidFill>
              </a:rPr>
              <a:t> et al.,1998</a:t>
            </a:r>
            <a:r>
              <a:rPr lang="en-GB" sz="2400" dirty="0" smtClean="0">
                <a:solidFill>
                  <a:schemeClr val="bg1"/>
                </a:solidFill>
              </a:rPr>
              <a:t>)</a:t>
            </a:r>
            <a:r>
              <a:rPr lang="ar-SA" sz="2400" dirty="0" smtClean="0">
                <a:solidFill>
                  <a:schemeClr val="bg1"/>
                </a:solidFill>
                <a:cs typeface="Times New Roman" pitchFamily="18" charset="0"/>
              </a:rPr>
              <a:t>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252000" y="578000"/>
            <a:ext cx="8640000" cy="1122808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ПГД – КАЧЕСТВЕННО НОВЫЙ ПОДХОД К ПЛАНИРОВАНИЮ БЕРЕМЕННОСТИ В ПРОГРАММАХ ВСПОМОГАТЕЛЬНОЙ РЕПРОДУКЦИИ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27652" name="Прямоугольник 3"/>
          <p:cNvSpPr>
            <a:spLocks noChangeArrowheads="1"/>
          </p:cNvSpPr>
          <p:nvPr/>
        </p:nvSpPr>
        <p:spPr bwMode="auto">
          <a:xfrm>
            <a:off x="468313" y="1988840"/>
            <a:ext cx="8207375" cy="498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0" indent="-360000" algn="just" defTabSz="449263" fontAlgn="base">
              <a:lnSpc>
                <a:spcPct val="93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Pct val="150000"/>
              <a:buFont typeface="Arial" pitchFamily="34" charset="0"/>
              <a:buNone/>
            </a:pPr>
            <a:r>
              <a:rPr lang="ru-RU" sz="2800" dirty="0" smtClean="0">
                <a:solidFill>
                  <a:srgbClr val="FFFFFF"/>
                </a:solidFill>
              </a:rPr>
              <a:t>Использование ПГД позволяет:</a:t>
            </a:r>
          </a:p>
          <a:p>
            <a:pPr marL="360000" indent="-360000" algn="just" defTabSz="449263" fontAlgn="base">
              <a:lnSpc>
                <a:spcPct val="93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Pct val="150000"/>
              <a:buFont typeface="Arial" charset="0"/>
              <a:buChar char="•"/>
            </a:pPr>
            <a:r>
              <a:rPr lang="ru-RU" sz="2400" dirty="0" smtClean="0">
                <a:solidFill>
                  <a:srgbClr val="FFFFFF"/>
                </a:solidFill>
              </a:rPr>
              <a:t>Проводить отбор лучших эмбрионов для переноса, опираясь не только на морфологический критерии, но и на хромосомный спектр;</a:t>
            </a:r>
          </a:p>
          <a:p>
            <a:pPr marL="360000" indent="-360000" algn="just" defTabSz="449263" fontAlgn="base">
              <a:lnSpc>
                <a:spcPct val="93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Pct val="150000"/>
              <a:buFont typeface="Arial" charset="0"/>
              <a:buChar char="•"/>
            </a:pPr>
            <a:r>
              <a:rPr lang="ru-RU" sz="2400" dirty="0" smtClean="0">
                <a:solidFill>
                  <a:srgbClr val="FFFFFF"/>
                </a:solidFill>
              </a:rPr>
              <a:t>Мотивировать женщин старшей возрастной группы на необходимость использования донорский гамет, опираясь на объективные критерии;</a:t>
            </a:r>
          </a:p>
          <a:p>
            <a:pPr marL="360000" indent="-360000" algn="just" defTabSz="449263" fontAlgn="base">
              <a:lnSpc>
                <a:spcPct val="93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Pct val="150000"/>
              <a:buFont typeface="Arial" charset="0"/>
              <a:buChar char="•"/>
            </a:pPr>
            <a:r>
              <a:rPr lang="ru-RU" sz="2400" dirty="0" smtClean="0">
                <a:solidFill>
                  <a:srgbClr val="FFFFFF"/>
                </a:solidFill>
              </a:rPr>
              <a:t>Снизить риск самопроизвольного прерывания беременности;</a:t>
            </a:r>
          </a:p>
          <a:p>
            <a:pPr marL="360000" indent="-360000" algn="just" defTabSz="449263" fontAlgn="base">
              <a:lnSpc>
                <a:spcPct val="93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Pct val="150000"/>
              <a:buFont typeface="Arial" charset="0"/>
              <a:buChar char="•"/>
            </a:pPr>
            <a:r>
              <a:rPr lang="ru-RU" sz="2400" dirty="0" smtClean="0">
                <a:solidFill>
                  <a:srgbClr val="FFFFFF"/>
                </a:solidFill>
              </a:rPr>
              <a:t>Снизить риск рождения ребенка с хромосомным заболеванием.</a:t>
            </a:r>
            <a:endParaRPr lang="ru-RU" sz="2400" dirty="0">
              <a:solidFill>
                <a:srgbClr val="FFFFFF"/>
              </a:solidFill>
            </a:endParaRPr>
          </a:p>
          <a:p>
            <a:pPr marL="360000" indent="-360000" algn="just" defTabSz="449263" fontAlgn="base">
              <a:lnSpc>
                <a:spcPct val="93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150000"/>
              <a:buFont typeface="Arial" pitchFamily="34" charset="0"/>
              <a:buNone/>
            </a:pPr>
            <a:endParaRPr lang="ru-R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252000" y="432048"/>
            <a:ext cx="864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FFFF"/>
                </a:solidFill>
              </a:rPr>
              <a:t>ПАТОГЕНЕТИЧЕСКИЕ ЭФФЕКТЫ </a:t>
            </a:r>
          </a:p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FFFF"/>
                </a:solidFill>
              </a:rPr>
              <a:t>ХРОМОСОМНЫХ  АНОМАЛИЙ</a:t>
            </a:r>
            <a:endParaRPr lang="ru-RU" sz="2800" b="1" dirty="0">
              <a:solidFill>
                <a:srgbClr val="FFFFFF"/>
              </a:solidFill>
            </a:endParaRPr>
          </a:p>
        </p:txBody>
      </p:sp>
      <p:sp>
        <p:nvSpPr>
          <p:cNvPr id="21528" name="Text Box 137"/>
          <p:cNvSpPr txBox="1">
            <a:spLocks noChangeArrowheads="1"/>
          </p:cNvSpPr>
          <p:nvPr/>
        </p:nvSpPr>
        <p:spPr bwMode="auto">
          <a:xfrm>
            <a:off x="395936" y="2925064"/>
            <a:ext cx="3600000" cy="1080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000" b="1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Гибель до диагностируемой беременности</a:t>
            </a:r>
            <a:endParaRPr lang="ru-RU" sz="320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1531" name="Text Box 140"/>
          <p:cNvSpPr txBox="1">
            <a:spLocks noChangeArrowheads="1"/>
          </p:cNvSpPr>
          <p:nvPr/>
        </p:nvSpPr>
        <p:spPr bwMode="auto">
          <a:xfrm>
            <a:off x="2807804" y="1556792"/>
            <a:ext cx="3600000" cy="1080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000" b="1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Остановка развития, нарушение развития</a:t>
            </a:r>
            <a:endParaRPr lang="ru-RU" sz="320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1532" name="Text Box 141"/>
          <p:cNvSpPr txBox="1">
            <a:spLocks noChangeArrowheads="1"/>
          </p:cNvSpPr>
          <p:nvPr/>
        </p:nvSpPr>
        <p:spPr bwMode="auto">
          <a:xfrm>
            <a:off x="5003525" y="3717152"/>
            <a:ext cx="3600000" cy="1080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000" b="1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Спонтанный аборт, мертворождение</a:t>
            </a:r>
            <a:endParaRPr lang="ru-RU" sz="320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1533" name="Text Box 142"/>
          <p:cNvSpPr txBox="1">
            <a:spLocks noChangeArrowheads="1"/>
          </p:cNvSpPr>
          <p:nvPr/>
        </p:nvSpPr>
        <p:spPr bwMode="auto">
          <a:xfrm>
            <a:off x="5003525" y="5085304"/>
            <a:ext cx="3600000" cy="1080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000" b="1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Хромосомная болезнь</a:t>
            </a:r>
            <a:endParaRPr lang="ru-RU" sz="320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cxnSp>
        <p:nvCxnSpPr>
          <p:cNvPr id="151" name="Shape 150"/>
          <p:cNvCxnSpPr>
            <a:stCxn id="21531" idx="2"/>
            <a:endCxn id="21533" idx="1"/>
          </p:cNvCxnSpPr>
          <p:nvPr/>
        </p:nvCxnSpPr>
        <p:spPr bwMode="auto">
          <a:xfrm rot="16200000" flipH="1">
            <a:off x="3311408" y="3933187"/>
            <a:ext cx="2988512" cy="395721"/>
          </a:xfrm>
          <a:prstGeom prst="bentConnector2">
            <a:avLst/>
          </a:prstGeom>
          <a:solidFill>
            <a:srgbClr val="00B8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Прямая соединительная линия 156"/>
          <p:cNvCxnSpPr/>
          <p:nvPr/>
        </p:nvCxnSpPr>
        <p:spPr bwMode="auto">
          <a:xfrm>
            <a:off x="3779912" y="3429000"/>
            <a:ext cx="86409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Прямая соединительная линия 158"/>
          <p:cNvCxnSpPr/>
          <p:nvPr/>
        </p:nvCxnSpPr>
        <p:spPr bwMode="auto">
          <a:xfrm>
            <a:off x="4572000" y="4221088"/>
            <a:ext cx="86409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535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373616" cy="720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ЗАКЛЮЧЕНИЕ</a:t>
            </a:r>
          </a:p>
        </p:txBody>
      </p:sp>
      <p:sp>
        <p:nvSpPr>
          <p:cNvPr id="8" name="Текст 5"/>
          <p:cNvSpPr txBox="1">
            <a:spLocks/>
          </p:cNvSpPr>
          <p:nvPr/>
        </p:nvSpPr>
        <p:spPr bwMode="auto">
          <a:xfrm>
            <a:off x="958302" y="766884"/>
            <a:ext cx="7358114" cy="56864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algn="just" defTabSz="449263" eaLnBrk="0" fontAlgn="base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200" b="1" kern="0" dirty="0" smtClean="0">
                <a:solidFill>
                  <a:srgbClr val="FFC000"/>
                </a:solidFill>
              </a:rPr>
              <a:t>Очень </a:t>
            </a:r>
            <a:r>
              <a:rPr lang="ru-RU" sz="2200" b="1" dirty="0" smtClean="0">
                <a:solidFill>
                  <a:srgbClr val="FFC000"/>
                </a:solidFill>
              </a:rPr>
              <a:t>важно эффективное взаимодействие врачей женских консультаций и клиник</a:t>
            </a:r>
            <a:r>
              <a:rPr lang="ru-RU" sz="2200" b="1" kern="0" dirty="0" smtClean="0">
                <a:solidFill>
                  <a:srgbClr val="FFC000"/>
                </a:solidFill>
              </a:rPr>
              <a:t> ВРТ. </a:t>
            </a:r>
            <a:r>
              <a:rPr lang="ru-RU" sz="2000" dirty="0">
                <a:solidFill>
                  <a:schemeClr val="bg1"/>
                </a:solidFill>
              </a:rPr>
              <a:t>Существенными моментами, содействующими успеху, особенно в отношении конечного результата – рождения ребенка, </a:t>
            </a:r>
            <a:r>
              <a:rPr lang="ru-RU" sz="2000" dirty="0" smtClean="0">
                <a:solidFill>
                  <a:schemeClr val="bg1"/>
                </a:solidFill>
              </a:rPr>
              <a:t>являются:</a:t>
            </a:r>
            <a:endParaRPr lang="ru-RU" sz="2200" b="1" kern="0" dirty="0" smtClean="0">
              <a:solidFill>
                <a:srgbClr val="FFFFFF"/>
              </a:solidFill>
            </a:endParaRPr>
          </a:p>
          <a:p>
            <a:pPr marL="360000" lvl="1" indent="-360000" algn="just" defTabSz="449263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FFFF"/>
                </a:solidFill>
              </a:rPr>
              <a:t>соблюдение </a:t>
            </a:r>
            <a:r>
              <a:rPr lang="ru-RU" sz="2000" dirty="0">
                <a:solidFill>
                  <a:srgbClr val="FFFFFF"/>
                </a:solidFill>
              </a:rPr>
              <a:t>сроков обследования и лечения при бесплодии (потеря репродуктивных возможностей)   </a:t>
            </a:r>
          </a:p>
          <a:p>
            <a:pPr marL="360000" lvl="1" indent="-360000" algn="just" defTabSz="449263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ru-RU" sz="2000" kern="0" dirty="0" smtClean="0">
                <a:solidFill>
                  <a:srgbClr val="FFFFFF"/>
                </a:solidFill>
              </a:rPr>
              <a:t>проведение </a:t>
            </a:r>
            <a:r>
              <a:rPr lang="ru-RU" sz="2000" kern="0" dirty="0" err="1" smtClean="0">
                <a:solidFill>
                  <a:srgbClr val="FFFFFF"/>
                </a:solidFill>
              </a:rPr>
              <a:t>прегравидарной</a:t>
            </a:r>
            <a:r>
              <a:rPr lang="ru-RU" sz="2000" kern="0" dirty="0" smtClean="0">
                <a:solidFill>
                  <a:srgbClr val="FFFFFF"/>
                </a:solidFill>
              </a:rPr>
              <a:t> подготовки перед программами ВРТ</a:t>
            </a:r>
          </a:p>
          <a:p>
            <a:pPr marL="360000" lvl="1" indent="-360000" algn="just" defTabSz="449263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ru-RU" sz="2000" kern="0" dirty="0" smtClean="0">
                <a:solidFill>
                  <a:srgbClr val="FFFFFF"/>
                </a:solidFill>
              </a:rPr>
              <a:t>повышение эффективности лечения бесплодия в программах ВРТ </a:t>
            </a:r>
          </a:p>
          <a:p>
            <a:pPr marL="360000" lvl="1" indent="-360000" algn="just" defTabSz="449263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мероприятия по сохранению наступившей беременности.</a:t>
            </a:r>
          </a:p>
          <a:p>
            <a:pPr marL="360000" lvl="1" indent="-360000" algn="just" defTabSz="449263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</a:pPr>
            <a:endParaRPr lang="ru-RU" sz="2200" kern="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7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996952"/>
            <a:ext cx="8373616" cy="720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ru-RU" sz="48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4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18" y="3925798"/>
            <a:ext cx="2921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085786" y="1214422"/>
            <a:ext cx="3384376" cy="954108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497D">
                    <a:lumMod val="75000"/>
                  </a:srgbClr>
                </a:solidFill>
              </a:rPr>
              <a:t>БЕСПЛОДИЕ</a:t>
            </a:r>
            <a:endParaRPr lang="ru-RU" sz="32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522" y="1214423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white"/>
                </a:solidFill>
              </a:rPr>
              <a:t>Естественное зачатие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0958" y="121442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prstClr val="white"/>
                </a:solidFill>
              </a:rPr>
              <a:t>ВРТ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29802" y="2357430"/>
            <a:ext cx="3240360" cy="17859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F497D">
                    <a:lumMod val="75000"/>
                  </a:srgbClr>
                </a:solidFill>
              </a:rPr>
              <a:t>ВЫЯВЛЕНИЕ ПРИЧИНЫ БЕСПЛОДИЯ </a:t>
            </a:r>
          </a:p>
          <a:p>
            <a:pPr algn="ctr"/>
            <a:endParaRPr lang="ru-RU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algn="ctr"/>
            <a:r>
              <a:rPr lang="ru-RU" b="1" dirty="0" smtClean="0">
                <a:solidFill>
                  <a:srgbClr val="1F497D">
                    <a:lumMod val="75000"/>
                  </a:srgbClr>
                </a:solidFill>
              </a:rPr>
              <a:t>обследование </a:t>
            </a:r>
          </a:p>
          <a:p>
            <a:pPr algn="ctr"/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</a:rPr>
              <a:t>не более 6 месяцев</a:t>
            </a:r>
            <a:endParaRPr lang="ru-RU" sz="20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65606" y="4501862"/>
            <a:ext cx="2952328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F497D">
                    <a:lumMod val="75000"/>
                  </a:srgbClr>
                </a:solidFill>
              </a:rPr>
              <a:t>Восстановление естественной фертильности</a:t>
            </a:r>
            <a:endParaRPr lang="ru-RU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65254" y="4537866"/>
            <a:ext cx="3168352" cy="5400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F497D">
                    <a:lumMod val="50000"/>
                  </a:srgbClr>
                </a:solidFill>
              </a:rPr>
              <a:t>Показания к ВРТ</a:t>
            </a:r>
            <a:endParaRPr lang="ru-RU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 flipV="1">
            <a:off x="3710248" y="3925798"/>
            <a:ext cx="288032" cy="548392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4071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ОБСЛЕДОВАНИЕ  МУЖЧИН И ЖЕНЩИН ДЛЯ ОКАЗАНИЯ МЕДИЦИНСКОЙ ПОМОЩИ С ИСПОЛЬЗОВАНИЕМ ВРТ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628" y="5214950"/>
            <a:ext cx="3143272" cy="12144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F497D">
                    <a:lumMod val="75000"/>
                  </a:srgbClr>
                </a:solidFill>
              </a:rPr>
              <a:t>Выявление относительных и абсолютных противопоказаний к ВРТ</a:t>
            </a:r>
            <a:endParaRPr lang="ru-RU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16" y="1000108"/>
            <a:ext cx="642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prstClr val="white"/>
                </a:solidFill>
              </a:rPr>
              <a:t>=</a:t>
            </a:r>
            <a:endParaRPr lang="ru-RU" sz="6600" dirty="0">
              <a:solidFill>
                <a:prstClr val="white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6822297" y="1393017"/>
            <a:ext cx="642942" cy="42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70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1876"/>
            <a:ext cx="2921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187888" y="1214422"/>
            <a:ext cx="3384376" cy="954108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497D">
                    <a:lumMod val="75000"/>
                  </a:srgbClr>
                </a:solidFill>
              </a:rPr>
              <a:t>БЕСПЛОДИЕ</a:t>
            </a:r>
            <a:endParaRPr lang="ru-RU" sz="32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522" y="1214423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white"/>
                </a:solidFill>
              </a:rPr>
              <a:t>Естественное зачатие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0958" y="121442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prstClr val="white"/>
                </a:solidFill>
              </a:rPr>
              <a:t>ВРТ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29802" y="2357430"/>
            <a:ext cx="3240360" cy="128588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F497D">
                    <a:lumMod val="75000"/>
                  </a:srgbClr>
                </a:solidFill>
              </a:rPr>
              <a:t>ВЫЯВЛЕНИЕ ПРИЧИНЫ БЕСПЛОДИЯ </a:t>
            </a:r>
          </a:p>
          <a:p>
            <a:pPr algn="ctr"/>
            <a:endParaRPr lang="ru-RU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00364" y="4214818"/>
            <a:ext cx="3786214" cy="934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F497D">
                    <a:lumMod val="50000"/>
                  </a:srgbClr>
                </a:solidFill>
              </a:rPr>
              <a:t>Обследование перед программой ВРТ</a:t>
            </a:r>
            <a:endParaRPr lang="ru-RU" sz="28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4071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ОБСЛЕДОВАНИЕ  МУЖЧИН И ЖЕНЩИН ДЛЯ ОКАЗАНИЯ МЕДИЦИНСКОЙ ПОМОЩИ С ИСПОЛЬЗОВАНИЕМ ВРТ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92928" y="5286388"/>
            <a:ext cx="3143272" cy="12144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F497D">
                    <a:lumMod val="75000"/>
                  </a:srgbClr>
                </a:solidFill>
              </a:rPr>
              <a:t>Выявление относительных и абсолютных противопоказаний к ВРТ</a:t>
            </a:r>
            <a:endParaRPr lang="ru-RU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16" y="1000108"/>
            <a:ext cx="642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prstClr val="white"/>
                </a:solidFill>
              </a:rPr>
              <a:t>=</a:t>
            </a:r>
            <a:endParaRPr lang="ru-RU" sz="6600" dirty="0">
              <a:solidFill>
                <a:prstClr val="white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28662" y="1071546"/>
            <a:ext cx="1785950" cy="13573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3786182" y="2357431"/>
            <a:ext cx="2571771" cy="1428762"/>
          </a:xfrm>
          <a:prstGeom prst="line">
            <a:avLst/>
          </a:prstGeom>
          <a:ln w="38100">
            <a:solidFill>
              <a:srgbClr val="9621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786446" y="1785926"/>
            <a:ext cx="3000396" cy="0"/>
          </a:xfrm>
          <a:prstGeom prst="line">
            <a:avLst/>
          </a:prstGeom>
          <a:ln w="38100">
            <a:solidFill>
              <a:srgbClr val="9621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00" y="620808"/>
            <a:ext cx="8640000" cy="1080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ОБСЛЕДОВАНИЕ СУПРУЖЕСКОЙ ПАРЫ С БЕСПЛОДИЕМ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(Приказ МЗ РФ 107н от 30.08.2012 г.)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404268"/>
              </p:ext>
            </p:extLst>
          </p:nvPr>
        </p:nvGraphicFramePr>
        <p:xfrm>
          <a:off x="457200" y="2348880"/>
          <a:ext cx="83058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</a:t>
                      </a: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3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этап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84666"/>
              </p:ext>
            </p:extLst>
          </p:nvPr>
        </p:nvGraphicFramePr>
        <p:xfrm>
          <a:off x="457200" y="2958480"/>
          <a:ext cx="83058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0"/>
              </a:tblGrid>
              <a:tr h="609600">
                <a:tc>
                  <a:txBody>
                    <a:bodyPr/>
                    <a:lstStyle/>
                    <a:p>
                      <a:r>
                        <a:rPr lang="ru-RU" sz="3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Выявление причины бесплодия (диагноз) для</a:t>
                      </a:r>
                      <a:r>
                        <a:rPr lang="ru-RU" sz="3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определения тактики</a:t>
                      </a:r>
                      <a:endParaRPr lang="ru-RU" sz="3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34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147553"/>
              </p:ext>
            </p:extLst>
          </p:nvPr>
        </p:nvGraphicFramePr>
        <p:xfrm>
          <a:off x="457200" y="4514056"/>
          <a:ext cx="83058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II</a:t>
                      </a: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этап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174232"/>
              </p:ext>
            </p:extLst>
          </p:nvPr>
        </p:nvGraphicFramePr>
        <p:xfrm>
          <a:off x="457200" y="5123656"/>
          <a:ext cx="83058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0"/>
              </a:tblGrid>
              <a:tr h="609600">
                <a:tc>
                  <a:txBody>
                    <a:bodyPr/>
                    <a:lstStyle/>
                    <a:p>
                      <a:r>
                        <a:rPr lang="ru-RU" sz="3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Выявление противопоказаний перед ЭКО</a:t>
                      </a:r>
                      <a:endParaRPr lang="ru-RU" sz="3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462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8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9004" y="0"/>
            <a:ext cx="8305992" cy="850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800" b="1" dirty="0" smtClean="0">
                <a:solidFill>
                  <a:srgbClr val="FFFFFF"/>
                </a:solidFill>
              </a:rPr>
              <a:t>ЭКСТРАКОРПОРАЛЬНОЕ ОПЛОДОТВОРЕНИЕ</a:t>
            </a:r>
          </a:p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500" dirty="0" smtClean="0">
                <a:solidFill>
                  <a:srgbClr val="FFFFFF"/>
                </a:solidFill>
              </a:rPr>
              <a:t>(Приказ МЗ РФ 107н от 30.08.2012 г.)</a:t>
            </a:r>
            <a:endParaRPr lang="ru-RU" sz="25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80728"/>
            <a:ext cx="8610600" cy="5783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49263" fontAlgn="base">
              <a:lnSpc>
                <a:spcPct val="93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Рекомендуемая длительность обследования для установления причин бесплодия составляет 3-6 месяцев.</a:t>
            </a:r>
          </a:p>
          <a:p>
            <a:pPr algn="just" defTabSz="449263" fontAlgn="base">
              <a:lnSpc>
                <a:spcPct val="93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ru-RU" sz="2400" dirty="0" smtClean="0">
                <a:solidFill>
                  <a:srgbClr val="FFFFFF"/>
                </a:solidFill>
              </a:rPr>
              <a:t>Если после установления причины бесплодия проведенное лечение, включая </a:t>
            </a:r>
            <a:r>
              <a:rPr lang="ru-RU" sz="2400" dirty="0" err="1" smtClean="0">
                <a:solidFill>
                  <a:srgbClr val="FFFFFF"/>
                </a:solidFill>
              </a:rPr>
              <a:t>лапароскопическую</a:t>
            </a:r>
            <a:r>
              <a:rPr lang="ru-RU" sz="2400" dirty="0" smtClean="0">
                <a:solidFill>
                  <a:srgbClr val="FFFFFF"/>
                </a:solidFill>
              </a:rPr>
              <a:t> и </a:t>
            </a:r>
            <a:r>
              <a:rPr lang="ru-RU" sz="2400" dirty="0" err="1" smtClean="0">
                <a:solidFill>
                  <a:srgbClr val="FFFFFF"/>
                </a:solidFill>
              </a:rPr>
              <a:t>гистероскопическую</a:t>
            </a:r>
            <a:r>
              <a:rPr lang="ru-RU" sz="2400" dirty="0" smtClean="0">
                <a:solidFill>
                  <a:srgbClr val="FFFFFF"/>
                </a:solidFill>
              </a:rPr>
              <a:t> коррекцию, стимуляцию овуляции и терапию мужского фактора бесплодия, признано неэффективным </a:t>
            </a:r>
            <a:r>
              <a:rPr lang="ru-RU" sz="2400" b="1" dirty="0" smtClean="0">
                <a:solidFill>
                  <a:srgbClr val="FFFFFF"/>
                </a:solidFill>
              </a:rPr>
              <a:t>(отсутствие беременности в течение 9-12 месяцев)</a:t>
            </a:r>
            <a:r>
              <a:rPr lang="ru-RU" sz="2400" dirty="0" smtClean="0">
                <a:solidFill>
                  <a:srgbClr val="FFFFFF"/>
                </a:solidFill>
              </a:rPr>
              <a:t>, пациенты направляются на лечение с использованием ВРТ. </a:t>
            </a:r>
          </a:p>
          <a:p>
            <a:pPr algn="just" defTabSz="449263" fontAlgn="base">
              <a:lnSpc>
                <a:spcPct val="93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ru-RU" sz="2400" b="1" dirty="0" smtClean="0">
                <a:solidFill>
                  <a:srgbClr val="FFFFFF"/>
                </a:solidFill>
              </a:rPr>
              <a:t>Женщины старше 35 лет </a:t>
            </a:r>
            <a:r>
              <a:rPr lang="ru-RU" sz="2400" dirty="0" smtClean="0">
                <a:solidFill>
                  <a:srgbClr val="FFFFFF"/>
                </a:solidFill>
              </a:rPr>
              <a:t>по решению консилиума врачей направляются на лечение с использование ВРТ до истечения указанного срока </a:t>
            </a:r>
          </a:p>
          <a:p>
            <a:pPr algn="just" defTabSz="449263" fontAlgn="base">
              <a:lnSpc>
                <a:spcPct val="93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ru-RU" sz="2400" b="1" dirty="0" smtClean="0">
                <a:solidFill>
                  <a:srgbClr val="FFFFFF"/>
                </a:solidFill>
              </a:rPr>
              <a:t>При отсутствии противопоказаний ЭКО может проводиться ПРИ ЛЮБОЙ ФОРМЕ БЕСПЛОДИЯ.</a:t>
            </a:r>
          </a:p>
        </p:txBody>
      </p:sp>
    </p:spTree>
    <p:extLst>
      <p:ext uri="{BB962C8B-B14F-4D97-AF65-F5344CB8AC3E}">
        <p14:creationId xmlns:p14="http://schemas.microsoft.com/office/powerpoint/2010/main" val="26806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00" y="-24"/>
            <a:ext cx="8640000" cy="1080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ОБЪЕМ ОБСЛЕДОВАНИЯ СУПРУЖЕСКОЙ ПАРЫ С БЕСПЛОДИЕМ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12066" y="1156094"/>
            <a:ext cx="8319868" cy="4505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algn="just" defTabSz="4492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1850" b="1" u="sng" dirty="0" smtClean="0">
                <a:solidFill>
                  <a:srgbClr val="FFFFFF"/>
                </a:solidFill>
              </a:rPr>
              <a:t>Для определения показаний к применению ВРТ и установления причин бесплодия осуществляется:</a:t>
            </a:r>
          </a:p>
          <a:p>
            <a:pPr algn="just" defTabSz="4492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1850" b="1" i="1" dirty="0" smtClean="0">
                <a:solidFill>
                  <a:srgbClr val="FFFFFF"/>
                </a:solidFill>
              </a:rPr>
              <a:t>оценка эндокринного и </a:t>
            </a:r>
            <a:r>
              <a:rPr lang="ru-RU" sz="1850" b="1" i="1" dirty="0" err="1" smtClean="0">
                <a:solidFill>
                  <a:srgbClr val="FFFFFF"/>
                </a:solidFill>
              </a:rPr>
              <a:t>овуляторного</a:t>
            </a:r>
            <a:r>
              <a:rPr lang="ru-RU" sz="1850" b="1" i="1" dirty="0" smtClean="0">
                <a:solidFill>
                  <a:srgbClr val="FFFFFF"/>
                </a:solidFill>
              </a:rPr>
              <a:t> статуса:</a:t>
            </a:r>
          </a:p>
          <a:p>
            <a:pPr marL="360000" indent="360000" algn="just" defTabSz="4492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sz="1850" dirty="0" smtClean="0">
                <a:solidFill>
                  <a:srgbClr val="FFFFFF"/>
                </a:solidFill>
              </a:rPr>
              <a:t>определение уровня пролактина, </a:t>
            </a:r>
          </a:p>
          <a:p>
            <a:pPr marL="360000" indent="360000" algn="just" defTabSz="4492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sz="1850" dirty="0" smtClean="0">
                <a:solidFill>
                  <a:srgbClr val="FFFFFF"/>
                </a:solidFill>
              </a:rPr>
              <a:t>гонадотропинов (ЛГ, ФСГ),</a:t>
            </a:r>
          </a:p>
          <a:p>
            <a:pPr marL="360000" indent="360000" algn="just" defTabSz="4492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sz="1850" dirty="0" err="1" smtClean="0">
                <a:solidFill>
                  <a:srgbClr val="FFFFFF"/>
                </a:solidFill>
              </a:rPr>
              <a:t>стероидных</a:t>
            </a:r>
            <a:r>
              <a:rPr lang="ru-RU" sz="1850" dirty="0" smtClean="0">
                <a:solidFill>
                  <a:srgbClr val="FFFFFF"/>
                </a:solidFill>
              </a:rPr>
              <a:t> гормонов в крови (</a:t>
            </a:r>
            <a:r>
              <a:rPr lang="ru-RU" sz="1850" dirty="0" err="1" smtClean="0">
                <a:solidFill>
                  <a:srgbClr val="FFFFFF"/>
                </a:solidFill>
              </a:rPr>
              <a:t>эстрадиол</a:t>
            </a:r>
            <a:r>
              <a:rPr lang="ru-RU" sz="1850" dirty="0" smtClean="0">
                <a:solidFill>
                  <a:srgbClr val="FFFFFF"/>
                </a:solidFill>
              </a:rPr>
              <a:t>, тестостерон, ДЭА</a:t>
            </a:r>
            <a:r>
              <a:rPr lang="en-US" sz="1850" dirty="0" smtClean="0">
                <a:solidFill>
                  <a:srgbClr val="FFFFFF"/>
                </a:solidFill>
              </a:rPr>
              <a:t>S</a:t>
            </a:r>
            <a:r>
              <a:rPr lang="ru-RU" sz="1850" dirty="0" smtClean="0">
                <a:solidFill>
                  <a:srgbClr val="FFFFFF"/>
                </a:solidFill>
              </a:rPr>
              <a:t>, </a:t>
            </a:r>
            <a:r>
              <a:rPr lang="ru-RU" sz="1850" dirty="0" err="1" smtClean="0">
                <a:solidFill>
                  <a:srgbClr val="FFFFFF"/>
                </a:solidFill>
              </a:rPr>
              <a:t>андростендион</a:t>
            </a:r>
            <a:r>
              <a:rPr lang="ru-RU" sz="1850" dirty="0" smtClean="0">
                <a:solidFill>
                  <a:srgbClr val="FFFFFF"/>
                </a:solidFill>
              </a:rPr>
              <a:t>, 17ОН-прогестерон, </a:t>
            </a:r>
            <a:r>
              <a:rPr lang="ru-RU" sz="1850" b="1" dirty="0" smtClean="0">
                <a:solidFill>
                  <a:srgbClr val="FFFFFF"/>
                </a:solidFill>
              </a:rPr>
              <a:t>АМГ</a:t>
            </a:r>
            <a:r>
              <a:rPr lang="ru-RU" sz="1850" dirty="0" smtClean="0">
                <a:solidFill>
                  <a:srgbClr val="FFFFFF"/>
                </a:solidFill>
              </a:rPr>
              <a:t>) , </a:t>
            </a:r>
          </a:p>
          <a:p>
            <a:pPr marL="360000" indent="360000" algn="just" defTabSz="4492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sz="1850" dirty="0" smtClean="0">
                <a:solidFill>
                  <a:srgbClr val="FFFFFF"/>
                </a:solidFill>
              </a:rPr>
              <a:t>оценка функции щитовидной железы (ТТГ, </a:t>
            </a:r>
            <a:r>
              <a:rPr lang="ru-RU" sz="1850" dirty="0" err="1" smtClean="0">
                <a:solidFill>
                  <a:srgbClr val="FFFFFF"/>
                </a:solidFill>
              </a:rPr>
              <a:t>св</a:t>
            </a:r>
            <a:r>
              <a:rPr lang="ru-RU" sz="1850" dirty="0" smtClean="0">
                <a:solidFill>
                  <a:srgbClr val="FFFFFF"/>
                </a:solidFill>
              </a:rPr>
              <a:t> Т4, антитела к ТПО),</a:t>
            </a:r>
          </a:p>
          <a:p>
            <a:pPr marL="360000" indent="360000" algn="just" defTabSz="4492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sz="1850" dirty="0" smtClean="0">
                <a:solidFill>
                  <a:srgbClr val="FFFFFF"/>
                </a:solidFill>
              </a:rPr>
              <a:t>ультразвуковое трансвагинальное исследование матки и придатков,</a:t>
            </a:r>
          </a:p>
          <a:p>
            <a:pPr marL="360000" indent="360000" algn="just" defTabSz="4492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150000"/>
              <a:buFont typeface="Arial" pitchFamily="34" charset="0"/>
              <a:buChar char="•"/>
            </a:pPr>
            <a:r>
              <a:rPr lang="ru-RU" sz="1850" dirty="0" smtClean="0">
                <a:solidFill>
                  <a:srgbClr val="FFFFFF"/>
                </a:solidFill>
              </a:rPr>
              <a:t>ультразвуковое </a:t>
            </a:r>
            <a:r>
              <a:rPr lang="ru-RU" sz="1850" dirty="0" err="1" smtClean="0">
                <a:solidFill>
                  <a:srgbClr val="FFFFFF"/>
                </a:solidFill>
              </a:rPr>
              <a:t>иссследование</a:t>
            </a:r>
            <a:r>
              <a:rPr lang="ru-RU" sz="1850" dirty="0" smtClean="0">
                <a:solidFill>
                  <a:srgbClr val="FFFFFF"/>
                </a:solidFill>
              </a:rPr>
              <a:t> щитовидной железы.</a:t>
            </a:r>
          </a:p>
          <a:p>
            <a:pPr algn="just" defTabSz="44926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150000"/>
              <a:buFont typeface="Arial" pitchFamily="34" charset="0"/>
              <a:buNone/>
            </a:pPr>
            <a:r>
              <a:rPr lang="ru-RU" sz="1850" dirty="0" smtClean="0">
                <a:solidFill>
                  <a:srgbClr val="FFFFFF"/>
                </a:solidFill>
              </a:rPr>
              <a:t>При выявлении эндокринных нарушений назначается осмотр (консультация) врача-эндокринолога, проводится ультразвуковое исследование щитовидной железы и паращитовидных желез, почек и надпочечников.</a:t>
            </a:r>
            <a:endParaRPr lang="ru-RU" sz="18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1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2299</Words>
  <Application>Microsoft Office PowerPoint</Application>
  <PresentationFormat>Экран (4:3)</PresentationFormat>
  <Paragraphs>371</Paragraphs>
  <Slides>45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45</vt:i4>
      </vt:variant>
    </vt:vector>
  </HeadingPairs>
  <TitlesOfParts>
    <vt:vector size="58" baseType="lpstr">
      <vt:lpstr>Тема Office</vt:lpstr>
      <vt:lpstr>Оформление по умолчанию</vt:lpstr>
      <vt:lpstr>1_Тема Office</vt:lpstr>
      <vt:lpstr>2_Тема Office</vt:lpstr>
      <vt:lpstr>3_Тема Office</vt:lpstr>
      <vt:lpstr>4_Тема Office</vt:lpstr>
      <vt:lpstr>2_Поток</vt:lpstr>
      <vt:lpstr>3_Поток</vt:lpstr>
      <vt:lpstr>5_Поток</vt:lpstr>
      <vt:lpstr>6_Поток</vt:lpstr>
      <vt:lpstr>8_Поток</vt:lpstr>
      <vt:lpstr>9_Поток</vt:lpstr>
      <vt:lpstr>5_Тема Office</vt:lpstr>
      <vt:lpstr>Презентация PowerPoint</vt:lpstr>
      <vt:lpstr>Что такое бесплодие?</vt:lpstr>
      <vt:lpstr>Презентация PowerPoint</vt:lpstr>
      <vt:lpstr>ДЛЯ НАСТУПЛЕНИЯ БЕРЕМЕННОСТИ НЕОБХОДИМО</vt:lpstr>
      <vt:lpstr>Презентация PowerPoint</vt:lpstr>
      <vt:lpstr>Презентация PowerPoint</vt:lpstr>
      <vt:lpstr>ОБСЛЕДОВАНИЕ СУПРУЖЕСКОЙ ПАРЫ С БЕСПЛОДИЕМ (Приказ МЗ РФ 107н от 30.08.2012 г.)</vt:lpstr>
      <vt:lpstr>Презентация PowerPoint</vt:lpstr>
      <vt:lpstr>ОБЪЕМ ОБСЛЕДОВАНИЯ СУПРУЖЕСКОЙ ПАРЫ С БЕСПЛОДИЕМ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ПРОТИВОПОКАЗАНИЙ К ПРОВЕДЕНИЮ БАЗОВОЙ ПРОГРАММЫ ВСПОМОГАТЕЛЬНЫХ РЕПРОДУКТИВНЫХ ТЕХНОЛОГИЙ</vt:lpstr>
      <vt:lpstr>ПЕРЕЧЕНЬ ПРОТИВОПОКАЗАНИЙ К ПРОВЕДЕНИЮ БАЗОВОЙ ПРОГРАММЫ ВСПОМОГАТЕЛЬНЫХ РЕПРОДУКТИВНЫХ ТЕХНОЛОГИЙ</vt:lpstr>
      <vt:lpstr>ПЕРЕЧЕНЬ ПРОТИВОПОКАЗАНИЙ К ПРОВЕДЕНИЮ БАЗОВОЙ ПРОГРАММЫ ВСПОМОГАТЕЛЬНЫХ РЕПРОДУКТИВНЫХ ТЕХНОЛОГИЙ</vt:lpstr>
      <vt:lpstr>Презентация PowerPoint</vt:lpstr>
      <vt:lpstr>ЭТАПЫ ЭКО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98 ЖЕНЩИН С ТРУБНО-ПЕРИТОНЕАЛЬНЫМ ФАКТОРОМ БЕСПЛОДИЯ (ТПФ)</vt:lpstr>
      <vt:lpstr>Эволюция репродуктивного поведения</vt:lpstr>
      <vt:lpstr>Возрастная структура пациенток программ ВРТ  (по данным ООО «Красноярский центр репродуктивной медицины»)</vt:lpstr>
      <vt:lpstr>КОЛИЧЕСТВО ФОЛЛИКУЛОВ И  КОЛИЧЕСТВО ЯЙЦЕКЛЕТОК  ЗАВИСЯТ ОТ ВОЗРАСТА</vt:lpstr>
      <vt:lpstr>Презентация PowerPoint</vt:lpstr>
      <vt:lpstr>Основные факторы снижения фертильности, связанные с увеличением возраста женщины</vt:lpstr>
      <vt:lpstr>Основные факторы снижения фертильности, связанные с увеличением возраста женщины</vt:lpstr>
      <vt:lpstr>Обратить внимание:</vt:lpstr>
      <vt:lpstr>Сегодня:</vt:lpstr>
      <vt:lpstr>Негативные последствия бедного ответа</vt:lpstr>
      <vt:lpstr>Презентация PowerPoint</vt:lpstr>
      <vt:lpstr>Презентация PowerPoint</vt:lpstr>
      <vt:lpstr>ЧАСТОТА  ВСТРЕЧАЕМОСТИ  СТРУКТУРНЫХ  АНОМАЛИЙ  КАРИОТИПА</vt:lpstr>
      <vt:lpstr>Презентация PowerPoint</vt:lpstr>
      <vt:lpstr>Презентация PowerPoint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бесплодие?</dc:title>
  <dc:creator>Александр Махалов</dc:creator>
  <cp:lastModifiedBy>Александр Махалов</cp:lastModifiedBy>
  <cp:revision>37</cp:revision>
  <dcterms:created xsi:type="dcterms:W3CDTF">2018-03-18T05:08:25Z</dcterms:created>
  <dcterms:modified xsi:type="dcterms:W3CDTF">2018-03-20T06:13:42Z</dcterms:modified>
</cp:coreProperties>
</file>