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70" r:id="rId3"/>
    <p:sldId id="262" r:id="rId4"/>
    <p:sldId id="272" r:id="rId5"/>
    <p:sldId id="271" r:id="rId6"/>
    <p:sldId id="273" r:id="rId7"/>
    <p:sldId id="274" r:id="rId8"/>
    <p:sldId id="275" r:id="rId9"/>
    <p:sldId id="263" r:id="rId10"/>
    <p:sldId id="295" r:id="rId11"/>
    <p:sldId id="296" r:id="rId12"/>
    <p:sldId id="290" r:id="rId13"/>
    <p:sldId id="294" r:id="rId14"/>
    <p:sldId id="278" r:id="rId15"/>
    <p:sldId id="279" r:id="rId16"/>
    <p:sldId id="264" r:id="rId17"/>
    <p:sldId id="276" r:id="rId18"/>
    <p:sldId id="286" r:id="rId19"/>
    <p:sldId id="288" r:id="rId20"/>
    <p:sldId id="289" r:id="rId21"/>
    <p:sldId id="287" r:id="rId22"/>
    <p:sldId id="282" r:id="rId23"/>
    <p:sldId id="292" r:id="rId24"/>
    <p:sldId id="283" r:id="rId25"/>
    <p:sldId id="284" r:id="rId26"/>
    <p:sldId id="285" r:id="rId27"/>
    <p:sldId id="291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9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8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1D70-CBA0-414B-9CE2-BD78229F555C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7E20-DE33-4699-BD61-CF5093A3A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9248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Мужской фактор бесплодия – диагностика,</a:t>
            </a:r>
            <a:r>
              <a:rPr lang="ru-RU" dirty="0" smtClean="0"/>
              <a:t> </a:t>
            </a:r>
            <a:r>
              <a:rPr lang="ru-RU" dirty="0" smtClean="0"/>
              <a:t>подготовка мужчин к ВРТ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324600"/>
            <a:ext cx="7854696" cy="381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Красноярск 2017г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343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Рендашкин</a:t>
            </a:r>
            <a:r>
              <a:rPr lang="ru-RU" dirty="0" smtClean="0"/>
              <a:t> Иван Викторович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1875" r="20000" b="57813"/>
          <a:stretch>
            <a:fillRect/>
          </a:stretch>
        </p:blipFill>
        <p:spPr bwMode="auto">
          <a:xfrm>
            <a:off x="685800" y="914400"/>
            <a:ext cx="746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26563" r="20000" b="56250"/>
          <a:stretch>
            <a:fillRect/>
          </a:stretch>
        </p:blipFill>
        <p:spPr bwMode="auto">
          <a:xfrm>
            <a:off x="609600" y="3352800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8750" t="14062" r="20000" b="39844"/>
          <a:stretch>
            <a:fillRect/>
          </a:stretch>
        </p:blipFill>
        <p:spPr bwMode="auto">
          <a:xfrm>
            <a:off x="685800" y="22098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1875" r="20000" b="57813"/>
          <a:stretch>
            <a:fillRect/>
          </a:stretch>
        </p:blipFill>
        <p:spPr bwMode="auto">
          <a:xfrm>
            <a:off x="685800" y="0"/>
            <a:ext cx="746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Комплексное исследование </a:t>
            </a:r>
            <a:r>
              <a:rPr lang="ru-RU" sz="3200" dirty="0" err="1" smtClean="0"/>
              <a:t>спермограммы</a:t>
            </a:r>
            <a:r>
              <a:rPr lang="ru-RU" sz="3200" dirty="0" smtClean="0"/>
              <a:t> – оправданная необходимость 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625" t="13281" r="23125" b="64844"/>
          <a:stretch>
            <a:fillRect/>
          </a:stretch>
        </p:blipFill>
        <p:spPr bwMode="auto">
          <a:xfrm>
            <a:off x="1371600" y="41148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23438" r="23750" b="57031"/>
          <a:stretch>
            <a:fillRect/>
          </a:stretch>
        </p:blipFill>
        <p:spPr bwMode="auto">
          <a:xfrm>
            <a:off x="1447800" y="2057400"/>
            <a:ext cx="624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53000" y="59436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47800" y="6172200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Нормативные критерии и их значение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Концентрация - 15 </a:t>
            </a:r>
            <a:r>
              <a:rPr lang="ru-RU" dirty="0" err="1" smtClean="0"/>
              <a:t>млн</a:t>
            </a:r>
            <a:r>
              <a:rPr lang="ru-RU" dirty="0" smtClean="0"/>
              <a:t>/мл и более (вероятность зачатия)</a:t>
            </a:r>
          </a:p>
          <a:p>
            <a:r>
              <a:rPr lang="ru-RU" dirty="0" err="1" smtClean="0"/>
              <a:t>Прогрессивная-подвижность</a:t>
            </a:r>
            <a:r>
              <a:rPr lang="ru-RU" dirty="0" smtClean="0"/>
              <a:t> – 32% и более (вероятность зачатия)</a:t>
            </a:r>
          </a:p>
          <a:p>
            <a:r>
              <a:rPr lang="ru-RU" dirty="0" smtClean="0"/>
              <a:t>Строгая морфология – 4 %(вероятность зачатия, риск </a:t>
            </a:r>
            <a:r>
              <a:rPr lang="ru-RU" dirty="0" err="1" smtClean="0"/>
              <a:t>невынашивания</a:t>
            </a:r>
            <a:r>
              <a:rPr lang="ru-RU" dirty="0" smtClean="0"/>
              <a:t> при    менее 2.5%)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тератозооспермии</a:t>
            </a:r>
            <a:r>
              <a:rPr lang="ru-RU" dirty="0" smtClean="0"/>
              <a:t> – не более 1.6 (риск </a:t>
            </a:r>
            <a:r>
              <a:rPr lang="ru-RU" dirty="0" err="1" smtClean="0"/>
              <a:t>невынашивания</a:t>
            </a:r>
            <a:r>
              <a:rPr lang="ru-RU" dirty="0" smtClean="0"/>
              <a:t>)</a:t>
            </a:r>
          </a:p>
          <a:p>
            <a:r>
              <a:rPr lang="en-US" dirty="0" smtClean="0"/>
              <a:t>MAR  </a:t>
            </a:r>
            <a:r>
              <a:rPr lang="ru-RU" dirty="0" smtClean="0"/>
              <a:t>тест – не более 50% (вероятность зачатия, повреждение ДНК </a:t>
            </a:r>
            <a:r>
              <a:rPr lang="ru-RU" dirty="0" err="1" smtClean="0"/>
              <a:t>сперматозойдов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Фрагментация ДНК </a:t>
            </a:r>
            <a:r>
              <a:rPr lang="ru-RU" dirty="0" err="1" smtClean="0"/>
              <a:t>сперматозойдов</a:t>
            </a:r>
            <a:r>
              <a:rPr lang="ru-RU" dirty="0" smtClean="0"/>
              <a:t> не более 15% (риск </a:t>
            </a:r>
            <a:r>
              <a:rPr lang="ru-RU" dirty="0" err="1" smtClean="0"/>
              <a:t>невынашивания</a:t>
            </a:r>
            <a:r>
              <a:rPr lang="ru-RU" dirty="0" smtClean="0"/>
              <a:t>, низкие показатели оплодотворения/дробления в циклах ВРТ)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658394" y="3428206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4016"/>
            <a:ext cx="8229600" cy="7647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Диагностика: </a:t>
            </a:r>
            <a:r>
              <a:rPr lang="ru-RU" sz="3600" dirty="0" err="1" smtClean="0">
                <a:effectLst/>
              </a:rPr>
              <a:t>спермограмма</a:t>
            </a:r>
            <a:endParaRPr lang="ru-RU" sz="3600" dirty="0" smtClean="0">
              <a:effectLst/>
            </a:endParaRPr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3284538"/>
            <a:ext cx="9163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8"/>
          <p:cNvSpPr>
            <a:spLocks noChangeArrowheads="1"/>
          </p:cNvSpPr>
          <p:nvPr/>
        </p:nvSpPr>
        <p:spPr bwMode="auto">
          <a:xfrm>
            <a:off x="3995738" y="4149725"/>
            <a:ext cx="1223962" cy="2087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349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1686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838200"/>
            <a:ext cx="1757638" cy="22431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00800" y="4191000"/>
            <a:ext cx="533400" cy="2057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5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039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Диагностика: </a:t>
            </a:r>
            <a:r>
              <a:rPr lang="ru-RU" sz="3600" dirty="0" err="1" smtClean="0">
                <a:effectLst/>
              </a:rPr>
              <a:t>спермограмма</a:t>
            </a:r>
            <a:endParaRPr lang="ru-RU" sz="3600" dirty="0" smtClean="0">
              <a:effectLst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320118" cy="545436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Определяет вероятность зачатия со стороны мужчины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Значения ниже </a:t>
            </a:r>
            <a:r>
              <a:rPr lang="ru-RU" sz="2000" dirty="0" err="1" smtClean="0"/>
              <a:t>референтных</a:t>
            </a:r>
            <a:r>
              <a:rPr lang="ru-RU" sz="2000" dirty="0" smtClean="0"/>
              <a:t> интервалов </a:t>
            </a:r>
            <a:r>
              <a:rPr lang="ru-RU" sz="2000" dirty="0" smtClean="0">
                <a:solidFill>
                  <a:srgbClr val="FF0000"/>
                </a:solidFill>
              </a:rPr>
              <a:t>не означают невозможности </a:t>
            </a:r>
            <a:r>
              <a:rPr lang="ru-RU" sz="2000" dirty="0" smtClean="0"/>
              <a:t>зачатия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Значения в пределах </a:t>
            </a:r>
            <a:r>
              <a:rPr lang="ru-RU" sz="2000" dirty="0" err="1" smtClean="0"/>
              <a:t>референтных</a:t>
            </a:r>
            <a:r>
              <a:rPr lang="ru-RU" sz="2000" dirty="0" smtClean="0"/>
              <a:t> интервалов </a:t>
            </a:r>
            <a:r>
              <a:rPr lang="ru-RU" sz="2000" dirty="0" smtClean="0">
                <a:solidFill>
                  <a:srgbClr val="FF0000"/>
                </a:solidFill>
              </a:rPr>
              <a:t>не гарантируют</a:t>
            </a:r>
            <a:r>
              <a:rPr lang="ru-RU" sz="2000" dirty="0" smtClean="0"/>
              <a:t> зачатие </a:t>
            </a:r>
            <a:endParaRPr lang="en-US" sz="2000" dirty="0" smtClean="0"/>
          </a:p>
          <a:p>
            <a:endParaRPr lang="ru-RU" sz="2000" dirty="0" smtClean="0"/>
          </a:p>
          <a:p>
            <a:pPr lvl="8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Корнеев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5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4400552" cy="2071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+mn-lt"/>
              </a:rPr>
              <a:t>Исследование </a:t>
            </a:r>
            <a:r>
              <a:rPr lang="ru-RU" sz="2400" dirty="0" err="1" smtClean="0">
                <a:latin typeface="+mn-lt"/>
              </a:rPr>
              <a:t>эякулята</a:t>
            </a:r>
            <a:r>
              <a:rPr lang="ru-RU" sz="2400" dirty="0" smtClean="0">
                <a:latin typeface="+mn-lt"/>
              </a:rPr>
              <a:t> должно проводится в соответствии с руководством ВОЗ по исследованию и обработке </a:t>
            </a:r>
            <a:r>
              <a:rPr lang="ru-RU" sz="2400" dirty="0" err="1" smtClean="0">
                <a:latin typeface="+mn-lt"/>
              </a:rPr>
              <a:t>эякулята</a:t>
            </a:r>
            <a:r>
              <a:rPr lang="ru-RU" sz="2400" dirty="0" smtClean="0">
                <a:latin typeface="+mn-lt"/>
              </a:rPr>
              <a:t> человека, пятое издание 2010г.</a:t>
            </a:r>
            <a:endParaRPr lang="ru-RU" sz="2400" dirty="0">
              <a:latin typeface="+mn-lt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411983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10200" y="0"/>
            <a:ext cx="3733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362200" cy="30146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62600" cy="19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329"/>
          <a:stretch>
            <a:fillRect/>
          </a:stretch>
        </p:blipFill>
        <p:spPr bwMode="auto">
          <a:xfrm>
            <a:off x="0" y="1901480"/>
            <a:ext cx="5657850" cy="49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66800" y="19050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19200" y="21336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95600" y="31242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48000" y="34290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1000" y="25908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76600" y="5943600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352800" y="3657600"/>
            <a:ext cx="16764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l="1190" r="2381"/>
          <a:stretch>
            <a:fillRect/>
          </a:stretch>
        </p:blipFill>
        <p:spPr bwMode="auto">
          <a:xfrm>
            <a:off x="152400" y="4038600"/>
            <a:ext cx="86410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57912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Божедомов</a:t>
            </a:r>
            <a:r>
              <a:rPr lang="ru-RU" sz="1400" dirty="0" smtClean="0"/>
              <a:t> В.А., Николаева М.А., </a:t>
            </a:r>
            <a:r>
              <a:rPr lang="ru-RU" sz="1400" dirty="0" err="1" smtClean="0"/>
              <a:t>Спориш</a:t>
            </a:r>
            <a:r>
              <a:rPr lang="ru-RU" sz="1400" dirty="0" smtClean="0"/>
              <a:t> Е.А., </a:t>
            </a:r>
            <a:r>
              <a:rPr lang="ru-RU" sz="1400" dirty="0" err="1" smtClean="0"/>
              <a:t>Рохликов</a:t>
            </a:r>
            <a:r>
              <a:rPr lang="ru-RU" sz="1400" dirty="0" smtClean="0"/>
              <a:t> И.М., Липатова Н.А., Ушакова И.В., Логинова Н.С., Сухих Г.Т. </a:t>
            </a:r>
            <a:r>
              <a:rPr lang="ru-RU" sz="1400" dirty="0" err="1" smtClean="0"/>
              <a:t>Этиопатогенез</a:t>
            </a:r>
            <a:r>
              <a:rPr lang="ru-RU" sz="1400" dirty="0" smtClean="0"/>
              <a:t> аутоиммунных реакций против сперматозоидов. </a:t>
            </a:r>
            <a:r>
              <a:rPr lang="ru-RU" sz="1400" i="1" dirty="0" smtClean="0"/>
              <a:t>Андрология и генитальная хирургия</a:t>
            </a:r>
            <a:r>
              <a:rPr lang="ru-RU" sz="1400" dirty="0" smtClean="0"/>
              <a:t>. 2012;13(4):45-53. 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0668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Патогенез развития аутоиммунных реакций против сперматозоидов связан с ОС на фоне </a:t>
            </a:r>
            <a:r>
              <a:rPr lang="ru-RU" dirty="0" err="1" smtClean="0"/>
              <a:t>гиперпродукции</a:t>
            </a:r>
            <a:r>
              <a:rPr lang="ru-RU" dirty="0" smtClean="0"/>
              <a:t> АФК, что сопровождается </a:t>
            </a:r>
            <a:r>
              <a:rPr lang="ru-RU" dirty="0" smtClean="0"/>
              <a:t>повреждением </a:t>
            </a:r>
            <a:r>
              <a:rPr lang="ru-RU" dirty="0" smtClean="0"/>
              <a:t>(фрагментацией) ДНК.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4375" t="29688" r="50000" b="27344"/>
          <a:stretch>
            <a:fillRect/>
          </a:stretch>
        </p:blipFill>
        <p:spPr bwMode="auto">
          <a:xfrm>
            <a:off x="6781800" y="3200400"/>
            <a:ext cx="1828800" cy="245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41406" r="28125" b="29688"/>
          <a:stretch>
            <a:fillRect/>
          </a:stretch>
        </p:blipFill>
        <p:spPr bwMode="auto">
          <a:xfrm>
            <a:off x="533400" y="2286000"/>
            <a:ext cx="533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6858000" cy="130303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Повышение фрагментация ДНК – причина мужского фактор </a:t>
            </a:r>
            <a:r>
              <a:rPr lang="ru-RU" sz="2800" dirty="0" err="1" smtClean="0"/>
              <a:t>невынашивания</a:t>
            </a:r>
            <a:r>
              <a:rPr lang="ru-RU" sz="2800" dirty="0" smtClean="0"/>
              <a:t> беременности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75" t="16406" r="88750" b="67969"/>
          <a:stretch>
            <a:fillRect/>
          </a:stretch>
        </p:blipFill>
        <p:spPr bwMode="auto">
          <a:xfrm>
            <a:off x="7010400" y="8382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23622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Мета-анализ 16 исследований, 2969 пар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Риск выкидыша значительно повышается при высоком показателе фрагментации ДНК (отношение рисков 2.16 (1.54, 3.03), </a:t>
            </a:r>
            <a:r>
              <a:rPr lang="en-US" dirty="0" smtClean="0"/>
              <a:t>P&lt;0,00001)</a:t>
            </a: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В исследованиях риск </a:t>
            </a:r>
            <a:r>
              <a:rPr lang="ru-RU" dirty="0" err="1" smtClean="0"/>
              <a:t>невынашивания</a:t>
            </a:r>
            <a:r>
              <a:rPr lang="ru-RU" dirty="0" smtClean="0"/>
              <a:t> беременности повышался от 2 до 4.5 раз при фрагментации ДНК </a:t>
            </a:r>
            <a:r>
              <a:rPr lang="ru-RU" dirty="0" err="1" smtClean="0"/>
              <a:t>сперматозойдов</a:t>
            </a:r>
            <a:r>
              <a:rPr lang="ru-RU" dirty="0" smtClean="0"/>
              <a:t> выше 20%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60960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Lynne Robinson</a:t>
            </a:r>
            <a:r>
              <a:rPr lang="ru-RU" sz="1400" dirty="0" smtClean="0"/>
              <a:t> </a:t>
            </a:r>
            <a:r>
              <a:rPr lang="en-US" sz="1400" dirty="0" smtClean="0"/>
              <a:t>et al. The effect of sperm DNA fragmentation on miscarriage rates: a systematic review and meta-analysis</a:t>
            </a:r>
            <a:r>
              <a:rPr lang="en-US" sz="1400" b="1" dirty="0" smtClean="0"/>
              <a:t> </a:t>
            </a:r>
            <a:r>
              <a:rPr lang="en-US" sz="1400" i="1" dirty="0" smtClean="0"/>
              <a:t>Human Reproduction</a:t>
            </a:r>
            <a:r>
              <a:rPr lang="en-US" sz="1400" dirty="0" smtClean="0"/>
              <a:t>, Volume 27, Issue 10, 1 October 2012, Pages 2908–2917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609600"/>
            <a:ext cx="8774771" cy="571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dirty="0" smtClean="0"/>
              <a:t>Бесплодие – это неспособность сексуально активной, не предохраняющейся от зачатия пары, получить беременность в течение года                                  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ru-RU" sz="2400" i="1" dirty="0" smtClean="0"/>
              <a:t>									       ВОЗ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  <a:defRPr/>
            </a:pPr>
            <a:endParaRPr lang="ru-RU" sz="2400" i="1" dirty="0" smtClean="0"/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i="1" dirty="0" smtClean="0"/>
              <a:t>Бесплодие в браке проблема не одного из супругов, а супружеской пары</a:t>
            </a:r>
          </a:p>
          <a:p>
            <a:pPr marL="800100" lvl="1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dirty="0" smtClean="0"/>
              <a:t>15% в мире пар бесплодны</a:t>
            </a:r>
          </a:p>
          <a:p>
            <a:pPr marL="800100" lvl="1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dirty="0" smtClean="0"/>
              <a:t>В 50% бесплодных пар имеется мужской фактор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ctr">
              <a:defRPr/>
            </a:pPr>
            <a:endParaRPr lang="ru-RU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6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838200"/>
            <a:ext cx="7162800" cy="4648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Индекс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фрагментации ДНК (ИФД) 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смерматозоидов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мужчин с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нормозооспермией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Из </a:t>
            </a:r>
            <a:r>
              <a:rPr lang="ru-RU" dirty="0" smtClean="0"/>
              <a:t>4345 обследованных  </a:t>
            </a:r>
            <a:r>
              <a:rPr lang="ru-RU" dirty="0" smtClean="0"/>
              <a:t>мужчин </a:t>
            </a:r>
            <a:r>
              <a:rPr lang="ru-RU" dirty="0" smtClean="0"/>
              <a:t>с бесплодием в браке </a:t>
            </a:r>
            <a:r>
              <a:rPr lang="ru-RU" dirty="0" smtClean="0"/>
              <a:t>у 1974 </a:t>
            </a:r>
            <a:r>
              <a:rPr lang="ru-RU" dirty="0" smtClean="0"/>
              <a:t>была </a:t>
            </a:r>
            <a:r>
              <a:rPr lang="ru-RU" dirty="0" err="1" smtClean="0"/>
              <a:t>нормозооспермия</a:t>
            </a: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ИФД был достоверно ниже при нормальных показателях спермы </a:t>
            </a:r>
            <a:r>
              <a:rPr lang="en-US" dirty="0" smtClean="0"/>
              <a:t>(17.6% ± 10.1% </a:t>
            </a:r>
            <a:r>
              <a:rPr lang="ru-RU" dirty="0" smtClean="0"/>
              <a:t>против</a:t>
            </a:r>
            <a:r>
              <a:rPr lang="en-US" dirty="0" smtClean="0"/>
              <a:t> 20.7% ± 12.4% </a:t>
            </a:r>
            <a:r>
              <a:rPr lang="ru-RU" dirty="0" smtClean="0"/>
              <a:t>и</a:t>
            </a:r>
            <a:r>
              <a:rPr lang="en-US" dirty="0" smtClean="0"/>
              <a:t> 11% vs. 20%, </a:t>
            </a:r>
            <a:r>
              <a:rPr lang="ru-RU" dirty="0" smtClean="0"/>
              <a:t>ретроспективно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ИФД положительно </a:t>
            </a:r>
            <a:r>
              <a:rPr lang="ru-RU" dirty="0" err="1" smtClean="0"/>
              <a:t>коррелировал</a:t>
            </a:r>
            <a:r>
              <a:rPr lang="ru-RU" dirty="0" smtClean="0"/>
              <a:t> с возрастом и отрицательно с прогрессивной подвижностью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4844" r="31250" b="17188"/>
          <a:stretch>
            <a:fillRect/>
          </a:stretch>
        </p:blipFill>
        <p:spPr bwMode="auto">
          <a:xfrm>
            <a:off x="6934200" y="838200"/>
            <a:ext cx="18463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8600" y="60960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Stephanie Belloc</a:t>
            </a:r>
            <a:r>
              <a:rPr lang="ru-RU" sz="1400" dirty="0" smtClean="0"/>
              <a:t> </a:t>
            </a:r>
            <a:r>
              <a:rPr lang="en-US" sz="1400" dirty="0" smtClean="0"/>
              <a:t>et al. Sperm deoxyribonucleic acid damage in </a:t>
            </a:r>
            <a:r>
              <a:rPr lang="en-US" sz="1400" dirty="0" err="1" smtClean="0"/>
              <a:t>normozoospermic</a:t>
            </a:r>
            <a:r>
              <a:rPr lang="en-US" sz="1400" dirty="0" smtClean="0"/>
              <a:t> men is related to age and sperm progressive motility.</a:t>
            </a:r>
            <a:r>
              <a:rPr lang="en-US" sz="1400" b="1" dirty="0" smtClean="0"/>
              <a:t> </a:t>
            </a:r>
            <a:r>
              <a:rPr lang="en-US" sz="1400" i="1" dirty="0" smtClean="0"/>
              <a:t>Fertility and Sterility</a:t>
            </a:r>
            <a:r>
              <a:rPr lang="en-US" sz="1400" dirty="0" smtClean="0"/>
              <a:t>, </a:t>
            </a:r>
            <a:r>
              <a:rPr lang="fr-FR" sz="1400" dirty="0" smtClean="0"/>
              <a:t>June 201</a:t>
            </a:r>
            <a:r>
              <a:rPr lang="ru-RU" sz="1400" dirty="0" smtClean="0"/>
              <a:t>4 </a:t>
            </a:r>
            <a:r>
              <a:rPr lang="fr-FR" sz="1400" dirty="0" smtClean="0"/>
              <a:t>Volume 101, Issue 6, Pages 1588–1593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95400"/>
            <a:ext cx="8786813" cy="52768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Число сперматозоидов с фрагментированной ДНК в 2 раза выше у мужчин старше 45 лет в сравнении с мужчинами моложе 30 лет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					    	         (</a:t>
            </a:r>
            <a:r>
              <a:rPr lang="en-US" sz="2400" dirty="0" err="1" smtClean="0">
                <a:solidFill>
                  <a:schemeClr val="tx2"/>
                </a:solidFill>
              </a:rPr>
              <a:t>Moskovtsky</a:t>
            </a:r>
            <a:r>
              <a:rPr lang="en-US" sz="2400" dirty="0" smtClean="0">
                <a:solidFill>
                  <a:schemeClr val="tx2"/>
                </a:solidFill>
              </a:rPr>
              <a:t> et al., 2009</a:t>
            </a:r>
            <a:r>
              <a:rPr lang="ru-RU" sz="2400" dirty="0" smtClean="0">
                <a:solidFill>
                  <a:schemeClr val="tx2"/>
                </a:solidFill>
              </a:rPr>
              <a:t>) </a:t>
            </a:r>
          </a:p>
          <a:p>
            <a:pPr eaLnBrk="1" hangingPunct="1"/>
            <a:endParaRPr lang="ru-RU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dirty="0" smtClean="0"/>
              <a:t>С 35 лет снижается подвижность сперматозоидов, растет </a:t>
            </a:r>
            <a:r>
              <a:rPr lang="en-US" sz="2400" dirty="0" smtClean="0"/>
              <a:t>% </a:t>
            </a:r>
            <a:r>
              <a:rPr lang="ru-RU" sz="2400" dirty="0" err="1" smtClean="0"/>
              <a:t>апоптоза</a:t>
            </a:r>
            <a:r>
              <a:rPr lang="en-US" sz="24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							  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Siddinghi</a:t>
            </a:r>
            <a:r>
              <a:rPr lang="en-US" sz="2400" dirty="0" smtClean="0">
                <a:solidFill>
                  <a:schemeClr val="tx2"/>
                </a:solidFill>
              </a:rPr>
              <a:t> et al.</a:t>
            </a:r>
            <a:r>
              <a:rPr lang="ru-RU" sz="2400" dirty="0" smtClean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2011)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С увеличением возраста увеличивается фрагментация ДНК, уменьшается объем спермы</a:t>
            </a:r>
            <a:endParaRPr lang="ru-RU" sz="32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							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Plastira</a:t>
            </a:r>
            <a:r>
              <a:rPr lang="en-US" sz="2400" dirty="0" smtClean="0">
                <a:solidFill>
                  <a:schemeClr val="tx2"/>
                </a:solidFill>
              </a:rPr>
              <a:t> K. et al., 2007)</a:t>
            </a:r>
          </a:p>
          <a:p>
            <a:pPr eaLnBrk="1" hangingPunct="1">
              <a:buFont typeface="Wingdings" pitchFamily="2" charset="2"/>
              <a:buNone/>
            </a:pPr>
            <a:endParaRPr lang="ru-RU" sz="32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1512167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Эмпирическое лечение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при </a:t>
            </a:r>
            <a:r>
              <a:rPr lang="ru-RU" sz="3600" dirty="0" err="1" smtClean="0"/>
              <a:t>идиопатическом</a:t>
            </a:r>
            <a:r>
              <a:rPr lang="ru-RU" sz="3600" dirty="0" smtClean="0"/>
              <a:t> бесплодии</a:t>
            </a:r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359024" y="2514600"/>
            <a:ext cx="87849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</a:pPr>
            <a:r>
              <a:rPr lang="ru-RU" u="sng" dirty="0" smtClean="0"/>
              <a:t>Не эффективно при </a:t>
            </a:r>
            <a:r>
              <a:rPr lang="ru-RU" u="sng" dirty="0" err="1" smtClean="0"/>
              <a:t>идиопатической</a:t>
            </a:r>
            <a:r>
              <a:rPr lang="ru-RU" u="sng" dirty="0" smtClean="0"/>
              <a:t> </a:t>
            </a:r>
            <a:r>
              <a:rPr lang="ru-RU" u="sng" dirty="0" err="1" smtClean="0"/>
              <a:t>патоспермии</a:t>
            </a:r>
            <a:r>
              <a:rPr lang="ru-RU" dirty="0" smtClean="0"/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</a:pPr>
            <a:r>
              <a:rPr lang="ru-RU" dirty="0" smtClean="0"/>
              <a:t>	Андрогены, Гонадотропин, </a:t>
            </a:r>
            <a:r>
              <a:rPr lang="ru-RU" dirty="0" err="1" smtClean="0"/>
              <a:t>Бромокриптин</a:t>
            </a:r>
            <a:r>
              <a:rPr lang="ru-RU" dirty="0" smtClean="0"/>
              <a:t>, </a:t>
            </a:r>
            <a:r>
              <a:rPr lang="ru-RU" dirty="0" err="1" smtClean="0"/>
              <a:t>Альфа-блокаторы</a:t>
            </a:r>
            <a:r>
              <a:rPr lang="ru-RU" dirty="0" smtClean="0"/>
              <a:t>, системно КС, препараты магния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</a:pPr>
            <a:r>
              <a:rPr lang="ru-RU" dirty="0" smtClean="0"/>
              <a:t>Доказано, что антиоксиданты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/>
              <a:t>(pooled OR = 4.85</a:t>
            </a:r>
            <a:r>
              <a:rPr lang="en-US" dirty="0" smtClean="0"/>
              <a:t>; </a:t>
            </a:r>
            <a:r>
              <a:rPr lang="it-IT" dirty="0" smtClean="0"/>
              <a:t>95</a:t>
            </a:r>
            <a:r>
              <a:rPr lang="it-IT" dirty="0"/>
              <a:t>% CI: 1.92-12.24; P = 0.0008; I(2) = 0</a:t>
            </a:r>
            <a:r>
              <a:rPr lang="it-IT" dirty="0" smtClean="0"/>
              <a:t>%)</a:t>
            </a:r>
            <a:r>
              <a:rPr lang="en-US" dirty="0" smtClean="0"/>
              <a:t> </a:t>
            </a:r>
            <a:r>
              <a:rPr lang="ru-RU" dirty="0" smtClean="0"/>
              <a:t>увеличивают число родившихся (</a:t>
            </a:r>
            <a:r>
              <a:rPr lang="en-US" dirty="0" smtClean="0"/>
              <a:t>live birth) </a:t>
            </a:r>
            <a:r>
              <a:rPr lang="ru-RU" dirty="0" smtClean="0"/>
              <a:t>и вероятность наступления беременности в циклах ВРТ.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610600" cy="8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528763" cy="2087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9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Препараты в лечении мужского бесплодия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Комплексные антиоксиданты (</a:t>
            </a:r>
            <a:r>
              <a:rPr lang="ru-RU" dirty="0" err="1" smtClean="0"/>
              <a:t>Андродоз</a:t>
            </a:r>
            <a:r>
              <a:rPr lang="ru-RU" dirty="0" smtClean="0"/>
              <a:t>, </a:t>
            </a:r>
            <a:r>
              <a:rPr lang="ru-RU" dirty="0" err="1" smtClean="0"/>
              <a:t>Спермактин</a:t>
            </a:r>
            <a:r>
              <a:rPr lang="ru-RU" dirty="0" smtClean="0"/>
              <a:t>, </a:t>
            </a:r>
            <a:r>
              <a:rPr lang="ru-RU" dirty="0" err="1" smtClean="0"/>
              <a:t>Профертил</a:t>
            </a:r>
            <a:r>
              <a:rPr lang="ru-RU" dirty="0" smtClean="0"/>
              <a:t>, </a:t>
            </a:r>
            <a:r>
              <a:rPr lang="ru-RU" dirty="0" err="1" smtClean="0"/>
              <a:t>Сперотон</a:t>
            </a:r>
            <a:r>
              <a:rPr lang="ru-RU" dirty="0" smtClean="0"/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Метаболические препараты (</a:t>
            </a:r>
            <a:r>
              <a:rPr lang="el-GR" dirty="0" smtClean="0"/>
              <a:t>α</a:t>
            </a:r>
            <a:r>
              <a:rPr lang="ru-RU" dirty="0" smtClean="0"/>
              <a:t>-</a:t>
            </a:r>
            <a:r>
              <a:rPr lang="ru-RU" dirty="0" err="1" smtClean="0"/>
              <a:t>липоевая</a:t>
            </a:r>
            <a:r>
              <a:rPr lang="ru-RU" dirty="0" smtClean="0"/>
              <a:t> кислота, омега жирные кислоты, </a:t>
            </a:r>
            <a:r>
              <a:rPr lang="ru-RU" dirty="0" err="1" smtClean="0"/>
              <a:t>рибоксин</a:t>
            </a:r>
            <a:r>
              <a:rPr lang="ru-RU" dirty="0" smtClean="0"/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Сосудистые (</a:t>
            </a:r>
            <a:r>
              <a:rPr lang="ru-RU" dirty="0" err="1" smtClean="0"/>
              <a:t>пентоксифиллин</a:t>
            </a:r>
            <a:r>
              <a:rPr lang="ru-RU" dirty="0" smtClean="0"/>
              <a:t>, </a:t>
            </a:r>
            <a:r>
              <a:rPr lang="ru-RU" dirty="0" err="1" smtClean="0"/>
              <a:t>сермион</a:t>
            </a:r>
            <a:r>
              <a:rPr lang="ru-RU" dirty="0" smtClean="0"/>
              <a:t>, </a:t>
            </a:r>
            <a:r>
              <a:rPr lang="ru-RU" dirty="0" err="1" smtClean="0"/>
              <a:t>детралекс</a:t>
            </a:r>
            <a:r>
              <a:rPr lang="ru-RU" dirty="0" smtClean="0"/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Антибактериальные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Ферментные (</a:t>
            </a:r>
            <a:r>
              <a:rPr lang="ru-RU" dirty="0" err="1" smtClean="0"/>
              <a:t>вобензим</a:t>
            </a:r>
            <a:r>
              <a:rPr lang="ru-RU" dirty="0" smtClean="0"/>
              <a:t>, </a:t>
            </a:r>
            <a:r>
              <a:rPr lang="ru-RU" dirty="0" err="1" smtClean="0"/>
              <a:t>лонгидаза</a:t>
            </a:r>
            <a:r>
              <a:rPr lang="ru-RU" dirty="0" smtClean="0"/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Гормональные (</a:t>
            </a:r>
            <a:r>
              <a:rPr lang="ru-RU" dirty="0" err="1" smtClean="0"/>
              <a:t>инигибиторы</a:t>
            </a:r>
            <a:r>
              <a:rPr lang="ru-RU" dirty="0" smtClean="0"/>
              <a:t> </a:t>
            </a:r>
            <a:r>
              <a:rPr lang="ru-RU" dirty="0" err="1" smtClean="0"/>
              <a:t>ароматаз</a:t>
            </a:r>
            <a:r>
              <a:rPr lang="ru-RU" dirty="0" smtClean="0"/>
              <a:t>, </a:t>
            </a:r>
            <a:r>
              <a:rPr lang="ru-RU" dirty="0" err="1" smtClean="0"/>
              <a:t>антиэстрогены</a:t>
            </a:r>
            <a:r>
              <a:rPr lang="ru-RU" dirty="0" smtClean="0"/>
              <a:t>, ХГЧ)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Гормональная терапия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864396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528763" cy="2087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Использование препаратов ХГЧ показано у пациентов с </a:t>
            </a:r>
            <a:r>
              <a:rPr lang="ru-RU" dirty="0" err="1" smtClean="0"/>
              <a:t>гипогонадотропным</a:t>
            </a:r>
            <a:r>
              <a:rPr lang="ru-RU" dirty="0" smtClean="0"/>
              <a:t> </a:t>
            </a:r>
            <a:r>
              <a:rPr lang="ru-RU" dirty="0" err="1" smtClean="0"/>
              <a:t>гипогонадизмом</a:t>
            </a: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Заместительная </a:t>
            </a:r>
            <a:r>
              <a:rPr lang="ru-RU" dirty="0" err="1" smtClean="0"/>
              <a:t>гормонтерапия</a:t>
            </a:r>
            <a:r>
              <a:rPr lang="ru-RU" dirty="0" smtClean="0"/>
              <a:t> препаратами тестостерона возможна только у лиц, не планирующих отцовство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У пациентов с высоким ИМТ возможно назначение </a:t>
            </a:r>
            <a:r>
              <a:rPr lang="ru-RU" dirty="0" err="1" smtClean="0"/>
              <a:t>антиэстрогенов</a:t>
            </a:r>
            <a:r>
              <a:rPr lang="ru-RU" dirty="0" smtClean="0"/>
              <a:t> и ингибиторов </a:t>
            </a:r>
            <a:r>
              <a:rPr lang="ru-RU" dirty="0" err="1" smtClean="0"/>
              <a:t>ароматаз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14400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Пациент К.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Возраст 36 лет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Соматически здоров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Вредные факторы не выявлены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При осмотре НПО - </a:t>
            </a:r>
            <a:r>
              <a:rPr lang="en-US" dirty="0" smtClean="0"/>
              <a:t>N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256871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57245"/>
            <a:ext cx="3820516" cy="59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19200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Назначение Хорионического гонадотропина в дозе 1000 </a:t>
            </a:r>
            <a:r>
              <a:rPr lang="en-US" dirty="0" smtClean="0"/>
              <a:t>ED </a:t>
            </a:r>
            <a:r>
              <a:rPr lang="ru-RU" dirty="0" err="1" smtClean="0"/>
              <a:t>п</a:t>
            </a:r>
            <a:r>
              <a:rPr lang="ru-RU" dirty="0" smtClean="0"/>
              <a:t>/к 1 раз в 2 дня – курс 15 инъекций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Концентрация 99млн/мл -</a:t>
            </a:r>
            <a:r>
              <a:rPr lang="en-US" dirty="0" smtClean="0"/>
              <a:t>&gt;</a:t>
            </a:r>
            <a:r>
              <a:rPr lang="ru-RU" dirty="0" smtClean="0"/>
              <a:t> 20 </a:t>
            </a:r>
            <a:r>
              <a:rPr lang="ru-RU" dirty="0" err="1" smtClean="0"/>
              <a:t>млн</a:t>
            </a:r>
            <a:r>
              <a:rPr lang="ru-RU" dirty="0" smtClean="0"/>
              <a:t>/мл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Морфологически нормальных 12.2% -</a:t>
            </a:r>
            <a:r>
              <a:rPr lang="en-US" dirty="0" smtClean="0"/>
              <a:t>&gt;</a:t>
            </a:r>
            <a:r>
              <a:rPr lang="ru-RU" dirty="0" smtClean="0"/>
              <a:t> 6.4%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90600"/>
            <a:ext cx="381288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372" y="3357562"/>
            <a:ext cx="253097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6858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Метаанализ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Шансы на спонтанное зачатие в </a:t>
            </a:r>
            <a:r>
              <a:rPr lang="ru-RU" b="1" dirty="0" smtClean="0"/>
              <a:t>2,8</a:t>
            </a:r>
            <a:r>
              <a:rPr lang="ru-RU" dirty="0" smtClean="0"/>
              <a:t> раза выше у </a:t>
            </a:r>
            <a:r>
              <a:rPr lang="ru-RU" dirty="0" err="1" smtClean="0"/>
              <a:t>б-х</a:t>
            </a:r>
            <a:r>
              <a:rPr lang="ru-RU" dirty="0" smtClean="0"/>
              <a:t> после </a:t>
            </a:r>
            <a:r>
              <a:rPr lang="ru-RU" dirty="0" err="1" smtClean="0"/>
              <a:t>варикоцелэктомии</a:t>
            </a:r>
            <a:r>
              <a:rPr lang="ru-RU" dirty="0" smtClean="0"/>
              <a:t> по сравнении с группой </a:t>
            </a:r>
            <a:r>
              <a:rPr lang="en-US" dirty="0" smtClean="0"/>
              <a:t>“</a:t>
            </a:r>
            <a:r>
              <a:rPr lang="ru-RU" dirty="0" smtClean="0"/>
              <a:t>никакого лечения</a:t>
            </a:r>
            <a:r>
              <a:rPr lang="en-US" dirty="0" smtClean="0"/>
              <a:t>”</a:t>
            </a:r>
            <a:r>
              <a:rPr lang="ru-RU" dirty="0" smtClean="0"/>
              <a:t> и группой </a:t>
            </a:r>
            <a:r>
              <a:rPr lang="en-US" dirty="0" smtClean="0"/>
              <a:t>“</a:t>
            </a:r>
            <a:r>
              <a:rPr lang="ru-RU" dirty="0" smtClean="0"/>
              <a:t>медикаментозная терапия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Лечение </a:t>
            </a:r>
            <a:r>
              <a:rPr lang="ru-RU" sz="2800" dirty="0" err="1" smtClean="0">
                <a:solidFill>
                  <a:srgbClr val="C00000"/>
                </a:solidFill>
              </a:rPr>
              <a:t>варикоцеле</a:t>
            </a:r>
            <a:r>
              <a:rPr lang="ru-RU" sz="2800" dirty="0" smtClean="0">
                <a:solidFill>
                  <a:srgbClr val="C00000"/>
                </a:solidFill>
              </a:rPr>
              <a:t> улучшает эффективность ВРТ.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Вероятность беременности увеличивается на 69%, если </a:t>
            </a:r>
            <a:r>
              <a:rPr lang="ru-RU" dirty="0" err="1" smtClean="0"/>
              <a:t>варикоцеле</a:t>
            </a:r>
            <a:r>
              <a:rPr lang="ru-RU" dirty="0" smtClean="0"/>
              <a:t> лечили перед ВРТ. </a:t>
            </a:r>
            <a:r>
              <a:rPr lang="en-US" dirty="0" smtClean="0"/>
              <a:t>(</a:t>
            </a:r>
            <a:r>
              <a:rPr lang="en-US" dirty="0" err="1" smtClean="0"/>
              <a:t>Esteves</a:t>
            </a:r>
            <a:r>
              <a:rPr lang="en-US" dirty="0" smtClean="0"/>
              <a:t> et al., 2010)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Вероятность выкидыша после ИКСИ уменьшается в </a:t>
            </a:r>
            <a:r>
              <a:rPr lang="ru-RU" b="1" dirty="0" smtClean="0"/>
              <a:t>2,5</a:t>
            </a:r>
            <a:r>
              <a:rPr lang="ru-RU" dirty="0" smtClean="0"/>
              <a:t> раза, если </a:t>
            </a:r>
            <a:r>
              <a:rPr lang="ru-RU" dirty="0" err="1" smtClean="0"/>
              <a:t>варикоцеле</a:t>
            </a:r>
            <a:r>
              <a:rPr lang="ru-RU" dirty="0" smtClean="0"/>
              <a:t> лечили.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1719" r="31250" b="21094"/>
          <a:stretch>
            <a:fillRect/>
          </a:stretch>
        </p:blipFill>
        <p:spPr bwMode="auto">
          <a:xfrm>
            <a:off x="6781800" y="914400"/>
            <a:ext cx="19227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" y="60960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Joel L. </a:t>
            </a:r>
            <a:r>
              <a:rPr lang="en-US" sz="1400" dirty="0" err="1" smtClean="0"/>
              <a:t>Marmar</a:t>
            </a:r>
            <a:r>
              <a:rPr lang="en-US" sz="1400" dirty="0" smtClean="0"/>
              <a:t> et al. Reassessing the value of </a:t>
            </a:r>
            <a:r>
              <a:rPr lang="en-US" sz="1400" dirty="0" err="1" smtClean="0"/>
              <a:t>varicocelectomy</a:t>
            </a:r>
            <a:r>
              <a:rPr lang="en-US" sz="1400" dirty="0" smtClean="0"/>
              <a:t> as a treatment for male </a:t>
            </a:r>
            <a:r>
              <a:rPr lang="en-US" sz="1400" dirty="0" err="1" smtClean="0"/>
              <a:t>subfertility</a:t>
            </a:r>
            <a:r>
              <a:rPr lang="en-US" sz="1400" dirty="0" smtClean="0"/>
              <a:t> with a new meta-analysis.</a:t>
            </a:r>
            <a:r>
              <a:rPr lang="en-US" sz="1400" b="1" dirty="0" smtClean="0"/>
              <a:t> </a:t>
            </a:r>
            <a:r>
              <a:rPr lang="en-US" sz="1400" i="1" dirty="0" smtClean="0"/>
              <a:t>Fertility and Sterility</a:t>
            </a:r>
            <a:r>
              <a:rPr lang="en-US" sz="1400" dirty="0" smtClean="0"/>
              <a:t>, 2007 Sep;88(3):639-48.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362200" cy="780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Обследование и подготовка мужчины крайне важны при планировании программ ВРТ</a:t>
            </a:r>
          </a:p>
          <a:p>
            <a:endParaRPr lang="ru-RU" dirty="0" smtClean="0"/>
          </a:p>
          <a:p>
            <a:r>
              <a:rPr lang="ru-RU" dirty="0" smtClean="0"/>
              <a:t>Комплексный анализ </a:t>
            </a:r>
            <a:r>
              <a:rPr lang="ru-RU" dirty="0" err="1" smtClean="0"/>
              <a:t>эякулята</a:t>
            </a:r>
            <a:r>
              <a:rPr lang="ru-RU" dirty="0" smtClean="0"/>
              <a:t> – ключевое звено в обследовании мужской фертильности</a:t>
            </a:r>
          </a:p>
          <a:p>
            <a:endParaRPr lang="ru-RU" dirty="0" smtClean="0"/>
          </a:p>
          <a:p>
            <a:r>
              <a:rPr lang="ru-RU" dirty="0" smtClean="0"/>
              <a:t>Риск </a:t>
            </a:r>
            <a:r>
              <a:rPr lang="ru-RU" dirty="0" err="1" smtClean="0"/>
              <a:t>невынашивания</a:t>
            </a:r>
            <a:r>
              <a:rPr lang="ru-RU" dirty="0" smtClean="0"/>
              <a:t> беременности по мужскому фактору должен быть оценен и </a:t>
            </a:r>
            <a:r>
              <a:rPr lang="ru-RU" dirty="0" err="1" smtClean="0"/>
              <a:t>скоректирован</a:t>
            </a:r>
            <a:r>
              <a:rPr lang="ru-RU" dirty="0" smtClean="0"/>
              <a:t> перед протоколом ВРТ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14414" y="714356"/>
          <a:ext cx="6643734" cy="5852448"/>
        </p:xfrm>
        <a:graphic>
          <a:graphicData uri="http://schemas.openxmlformats.org/drawingml/2006/table">
            <a:tbl>
              <a:tblPr/>
              <a:tblGrid>
                <a:gridCol w="3510786"/>
                <a:gridCol w="1546837"/>
                <a:gridCol w="1586111"/>
              </a:tblGrid>
              <a:tr h="454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Diagnosis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Unselected patiens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(n = 12,945)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Azoospermic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patiens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(n = 1,446)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ru-RU" sz="14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11.2%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Infertility of known (possible) cause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42.6%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42.6%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Maldescended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testes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8.4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17.2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Varicocele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14.8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10.9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Sperm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autoantibodies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Testicular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tumour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Others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Idiopathic infertility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30.0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13.3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Hypogonadism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10.1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16.4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Klinefelter's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syndrome (47, XXY)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13.7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XX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Primary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hypogonadism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 of unknown cause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Secondary </a:t>
                      </a: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hypogonadism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Kallmann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syndrome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Idiopathic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hypogonadotrophic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hypogonadism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Others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Late-onset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hypogonadism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  Constitutional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delay of puberty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General/systemic disease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Cryopreservation due to malignant disease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7.8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12.5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Disturbance of erection/ejaculation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Obsruction</a:t>
                      </a:r>
                      <a:endParaRPr lang="ru-RU" sz="1400" i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10.3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96" marR="4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29586" y="635795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EAU 201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5г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329246" cy="70410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Этиология бесплодия</a:t>
            </a:r>
            <a:endParaRPr lang="ru-RU" sz="4400" dirty="0"/>
          </a:p>
        </p:txBody>
      </p:sp>
      <p:sp>
        <p:nvSpPr>
          <p:cNvPr id="5" name="Овал 4"/>
          <p:cNvSpPr/>
          <p:nvPr/>
        </p:nvSpPr>
        <p:spPr>
          <a:xfrm>
            <a:off x="4648200" y="28956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8200" y="14478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3429000"/>
            <a:ext cx="304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ru-RU" dirty="0" smtClean="0"/>
              <a:t>Сперматогенез</a:t>
            </a:r>
            <a:endParaRPr lang="ru-RU" dirty="0"/>
          </a:p>
        </p:txBody>
      </p:sp>
      <p:pic>
        <p:nvPicPr>
          <p:cNvPr id="4" name="Рисунок 3" descr="razvitie-spermatozoida.jpg"/>
          <p:cNvPicPr>
            <a:picLocks noChangeAspect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>
          <a:xfrm>
            <a:off x="609600" y="1676400"/>
            <a:ext cx="7467600" cy="437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направления в подготовке мужчин к ВРТ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Информирование о факторах, снижающих качество </a:t>
            </a:r>
            <a:r>
              <a:rPr lang="ru-RU" dirty="0" err="1" smtClean="0"/>
              <a:t>эякулята</a:t>
            </a:r>
            <a:r>
              <a:rPr lang="ru-RU" dirty="0" smtClean="0"/>
              <a:t> и возможностях их коррекции </a:t>
            </a:r>
            <a:r>
              <a:rPr lang="ru-RU" dirty="0" err="1" smtClean="0"/>
              <a:t>немедикаментозными</a:t>
            </a:r>
            <a:r>
              <a:rPr lang="ru-RU" dirty="0" smtClean="0"/>
              <a:t> методами</a:t>
            </a:r>
          </a:p>
          <a:p>
            <a:endParaRPr lang="ru-RU" dirty="0" smtClean="0"/>
          </a:p>
          <a:p>
            <a:r>
              <a:rPr lang="ru-RU" dirty="0" smtClean="0"/>
              <a:t>Обследование, определение фертильности</a:t>
            </a:r>
          </a:p>
          <a:p>
            <a:endParaRPr lang="ru-RU" dirty="0" smtClean="0"/>
          </a:p>
          <a:p>
            <a:r>
              <a:rPr lang="ru-RU" dirty="0" smtClean="0"/>
              <a:t>Медикаментозная или оперативная коррекция в соответствии с превалирующим патогенным фактором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5842992" cy="5364163"/>
          </a:xfrm>
        </p:spPr>
        <p:txBody>
          <a:bodyPr/>
          <a:lstStyle/>
          <a:p>
            <a:pPr>
              <a:buNone/>
            </a:pP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Возраст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мужчины</a:t>
            </a:r>
            <a:endParaRPr lang="ru-RU" altLang="ru-RU" sz="28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altLang="ru-RU" sz="2400" dirty="0" smtClean="0">
              <a:latin typeface="Arial" charset="0"/>
            </a:endParaRP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altLang="ru-RU" sz="2000" dirty="0" smtClean="0"/>
              <a:t>Подвижность и морфология сперматозоидов снижаются после 50-летнего возраста</a:t>
            </a: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</a:pPr>
            <a:endParaRPr lang="ru-RU" altLang="ru-RU" sz="2000" dirty="0" smtClean="0"/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altLang="ru-RU" sz="2000" dirty="0" smtClean="0"/>
              <a:t>Риск </a:t>
            </a:r>
            <a:r>
              <a:rPr lang="ru-RU" altLang="ru-RU" sz="2000" dirty="0" err="1" smtClean="0"/>
              <a:t>невынашивания</a:t>
            </a:r>
            <a:r>
              <a:rPr lang="ru-RU" altLang="ru-RU" sz="2000" dirty="0" smtClean="0"/>
              <a:t> беременности повышается</a:t>
            </a: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</a:pPr>
            <a:endParaRPr lang="ru-RU" altLang="ru-RU" sz="2000" dirty="0" smtClean="0"/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altLang="ru-RU" sz="2000" dirty="0" smtClean="0"/>
              <a:t>Накопление </a:t>
            </a:r>
            <a:r>
              <a:rPr lang="ru-RU" altLang="ru-RU" sz="2000" dirty="0" err="1" smtClean="0"/>
              <a:t>хромосомых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аббераций</a:t>
            </a:r>
            <a:r>
              <a:rPr lang="ru-RU" altLang="ru-RU" sz="2000" dirty="0" smtClean="0"/>
              <a:t>, больше риск развития заболеваний</a:t>
            </a:r>
          </a:p>
          <a:p>
            <a:endParaRPr lang="ru-RU" altLang="ru-RU" sz="1800" dirty="0" smtClean="0">
              <a:latin typeface="Arial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157788"/>
            <a:ext cx="8623300" cy="741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0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220" y="1773238"/>
            <a:ext cx="1631143" cy="2231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2"/>
          <p:cNvSpPr>
            <a:spLocks noGrp="1"/>
          </p:cNvSpPr>
          <p:nvPr>
            <p:ph type="title"/>
          </p:nvPr>
        </p:nvSpPr>
        <p:spPr>
          <a:xfrm>
            <a:off x="457200" y="365109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   Алкоголь, курение</a:t>
            </a:r>
          </a:p>
        </p:txBody>
      </p:sp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492896"/>
            <a:ext cx="2062163" cy="282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323528" y="1412776"/>
            <a:ext cx="6192688" cy="51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3-4 дозы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алкоголя/день не снижают показатели </a:t>
            </a:r>
            <a:r>
              <a:rPr kumimoji="0" lang="ru-RU" alt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эякулята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(1 доза – 30мл крепкого алкоголя)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000" noProof="0" dirty="0" smtClean="0"/>
              <a:t>Употребление более 1 </a:t>
            </a:r>
            <a:r>
              <a:rPr lang="ru-RU" altLang="ru-RU" sz="2000" noProof="0" dirty="0" smtClean="0"/>
              <a:t>дозы алкоголя </a:t>
            </a:r>
            <a:r>
              <a:rPr lang="ru-RU" altLang="ru-RU" sz="2000" noProof="0" dirty="0" smtClean="0"/>
              <a:t>в день снижает эффективность ВРТ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altLang="ru-RU" sz="20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20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000" dirty="0" smtClean="0"/>
              <a:t>У курящих мужчин показатели </a:t>
            </a:r>
            <a:r>
              <a:rPr lang="ru-RU" altLang="ru-RU" sz="2000" dirty="0" err="1" smtClean="0"/>
              <a:t>эякулята</a:t>
            </a:r>
            <a:r>
              <a:rPr lang="ru-RU" altLang="ru-RU" sz="2000" dirty="0" smtClean="0"/>
              <a:t> снижены, повышен риск </a:t>
            </a:r>
            <a:r>
              <a:rPr lang="ru-RU" altLang="ru-RU" sz="2000" dirty="0" err="1" smtClean="0"/>
              <a:t>невынашивания</a:t>
            </a:r>
            <a:endParaRPr lang="ru-RU" altLang="ru-R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altLang="ru-RU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Курение в не зависимости от дозы - снижает эффективность ВРТ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altLang="ru-RU" sz="2400" noProof="0" dirty="0" smtClean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3400" y="1066800"/>
            <a:ext cx="807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Неионизирующее электромагнитное излучение (СВЧ, мобильные телефоны)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Перегревание (бани, сауны, подогрев сидений в автомобиле)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Ионизирующее облучение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Психологические стрессы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Вибрация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Химическое загрязнение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тяжелые металлы (свинец, кадмий, ртуть)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синтетические эстрогены (</a:t>
            </a:r>
            <a:r>
              <a:rPr lang="ru-RU" dirty="0" err="1" smtClean="0"/>
              <a:t>пероральные</a:t>
            </a:r>
            <a:r>
              <a:rPr lang="ru-RU" dirty="0" smtClean="0"/>
              <a:t> </a:t>
            </a:r>
            <a:r>
              <a:rPr lang="ru-RU" dirty="0" err="1" smtClean="0"/>
              <a:t>контрацептивы</a:t>
            </a:r>
            <a:r>
              <a:rPr lang="ru-RU" dirty="0" smtClean="0"/>
              <a:t>)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эфиры гликолевой кислоты, входящие в состав лаков и красок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пестициды (</a:t>
            </a:r>
            <a:r>
              <a:rPr lang="ru-RU" dirty="0" err="1" smtClean="0"/>
              <a:t>дибромхлорпропан</a:t>
            </a:r>
            <a:r>
              <a:rPr lang="ru-RU" dirty="0" smtClean="0"/>
              <a:t>, </a:t>
            </a:r>
            <a:r>
              <a:rPr lang="ru-RU" dirty="0" err="1" smtClean="0"/>
              <a:t>этилендибромид</a:t>
            </a:r>
            <a:r>
              <a:rPr lang="ru-RU" dirty="0" smtClean="0"/>
              <a:t>)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растворители (дисульфид углерода) 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- хлорорганические соединения (</a:t>
            </a:r>
            <a:r>
              <a:rPr lang="ru-RU" dirty="0" err="1" smtClean="0"/>
              <a:t>диоксины</a:t>
            </a:r>
            <a:r>
              <a:rPr lang="ru-RU" dirty="0" smtClean="0"/>
              <a:t>, </a:t>
            </a:r>
            <a:r>
              <a:rPr lang="ru-RU" dirty="0" err="1" smtClean="0"/>
              <a:t>полихлорированные</a:t>
            </a:r>
            <a:r>
              <a:rPr lang="ru-RU" dirty="0" smtClean="0"/>
              <a:t> </a:t>
            </a:r>
            <a:r>
              <a:rPr lang="ru-RU" dirty="0" err="1" smtClean="0"/>
              <a:t>бифенилы</a:t>
            </a:r>
            <a:r>
              <a:rPr lang="ru-RU" dirty="0" smtClean="0"/>
              <a:t>)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Ятрогенные</a:t>
            </a: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Лекарственные средства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экзогенные гормоны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антиандрогены</a:t>
            </a:r>
            <a:endParaRPr lang="ru-RU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smtClean="0"/>
              <a:t> Хирургические вмешательства</a:t>
            </a:r>
            <a:endParaRPr lang="ru-RU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365109"/>
            <a:ext cx="8229600" cy="777875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/>
              <a:t>   Прочие факторы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6553200" y="6172200"/>
            <a:ext cx="25908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alt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Божедомов</a:t>
            </a:r>
            <a:r>
              <a:rPr kumimoji="0" lang="ru-RU" altLang="ru-RU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В.А</a:t>
            </a:r>
            <a:r>
              <a:rPr kumimoji="0" lang="ru-RU" alt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Обследование пациента с бесплодием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4831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Опрос и </a:t>
            </a:r>
            <a:r>
              <a:rPr lang="ru-RU" dirty="0" err="1" smtClean="0"/>
              <a:t>физикальное</a:t>
            </a:r>
            <a:r>
              <a:rPr lang="ru-RU" dirty="0" smtClean="0"/>
              <a:t> обследование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 err="1" smtClean="0"/>
              <a:t>спермограмм</a:t>
            </a:r>
            <a:r>
              <a:rPr lang="ru-RU" dirty="0" smtClean="0"/>
              <a:t> (общая + строгая морфология + </a:t>
            </a:r>
            <a:r>
              <a:rPr lang="en-US" dirty="0" smtClean="0"/>
              <a:t>MAR </a:t>
            </a:r>
            <a:r>
              <a:rPr lang="ru-RU" dirty="0" smtClean="0"/>
              <a:t>тест, исследование фрагментации ДНК </a:t>
            </a:r>
            <a:r>
              <a:rPr lang="ru-RU" dirty="0" err="1" smtClean="0"/>
              <a:t>сперматозойдов</a:t>
            </a:r>
            <a:r>
              <a:rPr lang="ru-RU" dirty="0" smtClean="0"/>
              <a:t>, бактериологический посев </a:t>
            </a:r>
            <a:r>
              <a:rPr lang="ru-RU" dirty="0" err="1" smtClean="0"/>
              <a:t>эякулята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Исследование инфекционного статуса (анализ крови на ВИЧ, сифилис, гепатиты В и С, уретральные мазки на ИППП)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УЗИ мошонки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Обследование состояния предстательной железы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Исследование уровня половых и </a:t>
            </a:r>
            <a:r>
              <a:rPr lang="ru-RU" dirty="0" err="1" smtClean="0"/>
              <a:t>тропных</a:t>
            </a:r>
            <a:r>
              <a:rPr lang="ru-RU" dirty="0" smtClean="0"/>
              <a:t> гормонов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Генетическое обследование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Вспомогательные диагностические тесты и консультации смежных специалистов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2127</TotalTime>
  <Words>1103</Words>
  <Application>Microsoft Office PowerPoint</Application>
  <PresentationFormat>Экран (4:3)</PresentationFormat>
  <Paragraphs>227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Мужской фактор бесплодия – диагностика, подготовка мужчин к ВРТ</vt:lpstr>
      <vt:lpstr>Слайд 2</vt:lpstr>
      <vt:lpstr>Этиология бесплодия</vt:lpstr>
      <vt:lpstr>Сперматогенез</vt:lpstr>
      <vt:lpstr>Основные направления в подготовке мужчин к ВРТ</vt:lpstr>
      <vt:lpstr>Слайд 6</vt:lpstr>
      <vt:lpstr>   Алкоголь, курение</vt:lpstr>
      <vt:lpstr>   Прочие факторы</vt:lpstr>
      <vt:lpstr>Обследование пациента с бесплодием</vt:lpstr>
      <vt:lpstr>Слайд 10</vt:lpstr>
      <vt:lpstr>Слайд 11</vt:lpstr>
      <vt:lpstr>Комплексное исследование спермограммы – оправданная необходимость  </vt:lpstr>
      <vt:lpstr>Нормативные критерии и их значение</vt:lpstr>
      <vt:lpstr>Диагностика: спермограмма</vt:lpstr>
      <vt:lpstr>Диагностика: спермограмма</vt:lpstr>
      <vt:lpstr>Исследование эякулята должно проводится в соответствии с руководством ВОЗ по исследованию и обработке эякулята человека, пятое издание 2010г.</vt:lpstr>
      <vt:lpstr>Слайд 17</vt:lpstr>
      <vt:lpstr>Слайд 18</vt:lpstr>
      <vt:lpstr>Повышение фрагментация ДНК – причина мужского фактор невынашивания беременности </vt:lpstr>
      <vt:lpstr>Слайд 20</vt:lpstr>
      <vt:lpstr>Слайд 21</vt:lpstr>
      <vt:lpstr>Эмпирическое лечение при идиопатическом бесплодии</vt:lpstr>
      <vt:lpstr>Препараты в лечении мужского бесплодия</vt:lpstr>
      <vt:lpstr>Гормональная терапия</vt:lpstr>
      <vt:lpstr>Слайд 25</vt:lpstr>
      <vt:lpstr>Слайд 26</vt:lpstr>
      <vt:lpstr>Слайд 27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мужчин к ВРТ</dc:title>
  <dc:creator>Ober</dc:creator>
  <cp:lastModifiedBy>Director</cp:lastModifiedBy>
  <cp:revision>142</cp:revision>
  <dcterms:created xsi:type="dcterms:W3CDTF">2017-07-30T07:41:01Z</dcterms:created>
  <dcterms:modified xsi:type="dcterms:W3CDTF">2017-08-08T06:21:06Z</dcterms:modified>
</cp:coreProperties>
</file>