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0"/>
  </p:notesMasterIdLst>
  <p:sldIdLst>
    <p:sldId id="256" r:id="rId2"/>
    <p:sldId id="258" r:id="rId3"/>
    <p:sldId id="341" r:id="rId4"/>
    <p:sldId id="259" r:id="rId5"/>
    <p:sldId id="325" r:id="rId6"/>
    <p:sldId id="262" r:id="rId7"/>
    <p:sldId id="261" r:id="rId8"/>
    <p:sldId id="343" r:id="rId9"/>
    <p:sldId id="327" r:id="rId10"/>
    <p:sldId id="342" r:id="rId11"/>
    <p:sldId id="329" r:id="rId12"/>
    <p:sldId id="344" r:id="rId13"/>
    <p:sldId id="347" r:id="rId14"/>
    <p:sldId id="348" r:id="rId15"/>
    <p:sldId id="349" r:id="rId16"/>
    <p:sldId id="350" r:id="rId17"/>
    <p:sldId id="355" r:id="rId18"/>
    <p:sldId id="351" r:id="rId19"/>
    <p:sldId id="352" r:id="rId20"/>
    <p:sldId id="353" r:id="rId21"/>
    <p:sldId id="354" r:id="rId22"/>
    <p:sldId id="330" r:id="rId23"/>
    <p:sldId id="345" r:id="rId24"/>
    <p:sldId id="346" r:id="rId25"/>
    <p:sldId id="332" r:id="rId26"/>
    <p:sldId id="340" r:id="rId27"/>
    <p:sldId id="302" r:id="rId28"/>
    <p:sldId id="303" r:id="rId29"/>
    <p:sldId id="304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288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273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216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6" autoAdjust="0"/>
    <p:restoredTop sz="97849" autoAdjust="0"/>
  </p:normalViewPr>
  <p:slideViewPr>
    <p:cSldViewPr>
      <p:cViewPr varScale="1">
        <p:scale>
          <a:sx n="71" d="100"/>
          <a:sy n="71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8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0.29716257668711682"/>
                  <c:y val="0.1371302984094597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до 29 лет </a:t>
                    </a:r>
                    <a:r>
                      <a:rPr lang="ru-RU" sz="16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1%</a:t>
                    </a:r>
                    <a:endParaRPr lang="ru-RU" sz="16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8064948553211004E-2"/>
                  <c:y val="0.19049192248625746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30-39 лет </a:t>
                    </a:r>
                    <a:r>
                      <a:rPr lang="ru-RU" b="1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 20%</a:t>
                    </a:r>
                    <a:endParaRPr lang="ru-RU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4976933481474587E-2"/>
                  <c:y val="-0.24631288766368023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40-49 лет</a:t>
                    </a:r>
                    <a:r>
                      <a:rPr lang="ru-RU" sz="2400" b="1" baseline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  <a:p>
                    <a:r>
                      <a:rPr lang="ru-RU" sz="24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62%</a:t>
                    </a:r>
                    <a:endParaRPr lang="ru-RU" sz="2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9406248490411247E-2"/>
                  <c:y val="0.14968096941018139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50-59 </a:t>
                    </a:r>
                    <a:r>
                      <a:rPr lang="ru-RU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лет </a:t>
                    </a:r>
                  </a:p>
                  <a:p>
                    <a:pPr>
                      <a:defRPr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16%</a:t>
                    </a:r>
                    <a:endParaRPr lang="ru-RU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2815010144437467"/>
                  <c:y val="6.8917987594762525E-4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60 лет и старше </a:t>
                    </a:r>
                    <a:endParaRPr lang="ru-RU" sz="16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6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1%</a:t>
                    </a:r>
                    <a:endParaRPr lang="ru-RU" sz="16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pPr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9050"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 29 лет </c:v>
                </c:pt>
                <c:pt idx="1">
                  <c:v>30-39 лет </c:v>
                </c:pt>
                <c:pt idx="2">
                  <c:v>40-49 лет </c:v>
                </c:pt>
                <c:pt idx="3">
                  <c:v>50-59 лет </c:v>
                </c:pt>
                <c:pt idx="4">
                  <c:v>60 лет и старше 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1.37</c:v>
                </c:pt>
                <c:pt idx="1">
                  <c:v>20.149999999999999</c:v>
                </c:pt>
                <c:pt idx="2">
                  <c:v>61.5</c:v>
                </c:pt>
                <c:pt idx="3">
                  <c:v>15.51</c:v>
                </c:pt>
                <c:pt idx="4">
                  <c:v>1.47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8A669F-6921-43B9-96B2-10EAFF3E89F9}" type="doc">
      <dgm:prSet loTypeId="urn:microsoft.com/office/officeart/2005/8/layout/equation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334426-6E3D-4D77-81F9-01BE3D4DEA0E}">
      <dgm:prSet custT="1"/>
      <dgm:spPr/>
      <dgm:t>
        <a:bodyPr/>
        <a:lstStyle/>
        <a:p>
          <a:pPr rtl="0"/>
          <a:r>
            <a:rPr lang="ru-RU" sz="1800" b="1" baseline="0" dirty="0" smtClean="0">
              <a:latin typeface="Arial" pitchFamily="34" charset="0"/>
              <a:cs typeface="Arial" pitchFamily="34" charset="0"/>
            </a:rPr>
            <a:t>Прогестерон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0A1A45F0-525A-46EE-BE00-1ACE0265DC6D}" type="parTrans" cxnId="{E978970C-191E-4AEF-8E08-024A2DBB18FD}">
      <dgm:prSet/>
      <dgm:spPr/>
      <dgm:t>
        <a:bodyPr/>
        <a:lstStyle/>
        <a:p>
          <a:endParaRPr lang="ru-RU"/>
        </a:p>
      </dgm:t>
    </dgm:pt>
    <dgm:pt modelId="{5B28D79E-7252-4FAD-B50B-0CEAFBE43248}" type="sibTrans" cxnId="{E978970C-191E-4AEF-8E08-024A2DBB18FD}">
      <dgm:prSet/>
      <dgm:spPr/>
      <dgm:t>
        <a:bodyPr/>
        <a:lstStyle/>
        <a:p>
          <a:endParaRPr lang="ru-RU"/>
        </a:p>
      </dgm:t>
    </dgm:pt>
    <dgm:pt modelId="{EE60A270-AD20-4B70-BA06-C2FFE861285B}">
      <dgm:prSet custT="1"/>
      <dgm:spPr/>
      <dgm:t>
        <a:bodyPr/>
        <a:lstStyle/>
        <a:p>
          <a:pPr rtl="0"/>
          <a:r>
            <a:rPr lang="ru-RU" sz="1800" b="1" baseline="0" dirty="0" smtClean="0">
              <a:latin typeface="Arial" pitchFamily="34" charset="0"/>
              <a:cs typeface="Arial" pitchFamily="34" charset="0"/>
            </a:rPr>
            <a:t>Эстроген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2C29A520-F8C2-4B15-A8A2-E9232BED06BF}" type="parTrans" cxnId="{840387EA-9DA5-4F40-9E0A-810A147769B1}">
      <dgm:prSet/>
      <dgm:spPr/>
      <dgm:t>
        <a:bodyPr/>
        <a:lstStyle/>
        <a:p>
          <a:endParaRPr lang="ru-RU"/>
        </a:p>
      </dgm:t>
    </dgm:pt>
    <dgm:pt modelId="{46A20400-FB95-4CC4-9088-7E8EA147CE54}" type="sibTrans" cxnId="{840387EA-9DA5-4F40-9E0A-810A147769B1}">
      <dgm:prSet/>
      <dgm:spPr/>
      <dgm:t>
        <a:bodyPr/>
        <a:lstStyle/>
        <a:p>
          <a:endParaRPr lang="ru-RU"/>
        </a:p>
      </dgm:t>
    </dgm:pt>
    <dgm:pt modelId="{C1B542EF-ED2B-47B0-84C9-38BA6820CEB1}">
      <dgm:prSet custT="1"/>
      <dgm:spPr/>
      <dgm:t>
        <a:bodyPr/>
        <a:lstStyle/>
        <a:p>
          <a:pPr rtl="0"/>
          <a:r>
            <a:rPr lang="ru-RU" sz="1800" b="1" baseline="0" dirty="0" smtClean="0">
              <a:latin typeface="Arial" pitchFamily="34" charset="0"/>
              <a:cs typeface="Arial" pitchFamily="34" charset="0"/>
            </a:rPr>
            <a:t>Стимуляция пролиферации</a:t>
          </a:r>
          <a:endParaRPr lang="ru-RU" sz="1800" b="1" baseline="0" dirty="0">
            <a:latin typeface="Arial" pitchFamily="34" charset="0"/>
            <a:cs typeface="Arial" pitchFamily="34" charset="0"/>
          </a:endParaRPr>
        </a:p>
      </dgm:t>
    </dgm:pt>
    <dgm:pt modelId="{268AB50D-B8F6-479F-8094-3065ADF95D79}" type="parTrans" cxnId="{F330FA01-AB2F-4B97-93D3-E6660D64AEF7}">
      <dgm:prSet/>
      <dgm:spPr/>
      <dgm:t>
        <a:bodyPr/>
        <a:lstStyle/>
        <a:p>
          <a:endParaRPr lang="ru-RU"/>
        </a:p>
      </dgm:t>
    </dgm:pt>
    <dgm:pt modelId="{8FE5D919-EC52-4350-9830-A003B95173BA}" type="sibTrans" cxnId="{F330FA01-AB2F-4B97-93D3-E6660D64AEF7}">
      <dgm:prSet/>
      <dgm:spPr/>
      <dgm:t>
        <a:bodyPr/>
        <a:lstStyle/>
        <a:p>
          <a:endParaRPr lang="ru-RU"/>
        </a:p>
      </dgm:t>
    </dgm:pt>
    <dgm:pt modelId="{9DEB14F5-025F-41F8-B224-89C29B52F9A8}" type="pres">
      <dgm:prSet presAssocID="{218A669F-6921-43B9-96B2-10EAFF3E89F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296E84-D340-479C-8E56-F17663241238}" type="pres">
      <dgm:prSet presAssocID="{E2334426-6E3D-4D77-81F9-01BE3D4DEA0E}" presName="node" presStyleLbl="node1" presStyleIdx="0" presStyleCnt="3" custScaleX="132352" custScaleY="120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CC7C7-257C-4696-8BA4-451CF134D542}" type="pres">
      <dgm:prSet presAssocID="{5B28D79E-7252-4FAD-B50B-0CEAFBE43248}" presName="spacerL" presStyleCnt="0"/>
      <dgm:spPr/>
    </dgm:pt>
    <dgm:pt modelId="{8D6DD389-2A8F-4717-AFE3-BBB9B52CDD8D}" type="pres">
      <dgm:prSet presAssocID="{5B28D79E-7252-4FAD-B50B-0CEAFBE43248}" presName="sibTrans" presStyleLbl="sibTrans2D1" presStyleIdx="0" presStyleCnt="2" custScaleX="54574" custScaleY="45554"/>
      <dgm:spPr/>
      <dgm:t>
        <a:bodyPr/>
        <a:lstStyle/>
        <a:p>
          <a:endParaRPr lang="ru-RU"/>
        </a:p>
      </dgm:t>
    </dgm:pt>
    <dgm:pt modelId="{80F42BB8-5FF0-4130-AD87-B12827D3BA4F}" type="pres">
      <dgm:prSet presAssocID="{5B28D79E-7252-4FAD-B50B-0CEAFBE43248}" presName="spacerR" presStyleCnt="0"/>
      <dgm:spPr/>
    </dgm:pt>
    <dgm:pt modelId="{82FDAC40-63F6-4F2F-9EB6-2F922EC1CE59}" type="pres">
      <dgm:prSet presAssocID="{EE60A270-AD20-4B70-BA06-C2FFE861285B}" presName="node" presStyleLbl="node1" presStyleIdx="1" presStyleCnt="3" custScaleX="115855" custScaleY="112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DAE56-19F9-417F-9742-23FBDEFA4C16}" type="pres">
      <dgm:prSet presAssocID="{46A20400-FB95-4CC4-9088-7E8EA147CE54}" presName="spacerL" presStyleCnt="0"/>
      <dgm:spPr/>
    </dgm:pt>
    <dgm:pt modelId="{5FFF0F8C-FDB5-419C-9EEE-262D2C2193CF}" type="pres">
      <dgm:prSet presAssocID="{46A20400-FB95-4CC4-9088-7E8EA147CE54}" presName="sibTrans" presStyleLbl="sibTrans2D1" presStyleIdx="1" presStyleCnt="2" custScaleX="59504" custScaleY="43476"/>
      <dgm:spPr/>
      <dgm:t>
        <a:bodyPr/>
        <a:lstStyle/>
        <a:p>
          <a:endParaRPr lang="ru-RU"/>
        </a:p>
      </dgm:t>
    </dgm:pt>
    <dgm:pt modelId="{E3985429-9A17-4D9B-AB31-E88059D34558}" type="pres">
      <dgm:prSet presAssocID="{46A20400-FB95-4CC4-9088-7E8EA147CE54}" presName="spacerR" presStyleCnt="0"/>
      <dgm:spPr/>
    </dgm:pt>
    <dgm:pt modelId="{F82BFC87-D15F-4505-B24A-3BB2E0EF875B}" type="pres">
      <dgm:prSet presAssocID="{C1B542EF-ED2B-47B0-84C9-38BA6820CEB1}" presName="node" presStyleLbl="node1" presStyleIdx="2" presStyleCnt="3" custScaleX="157268" custScaleY="144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E6DC9A-77FC-4F67-87FC-41E4B8B6EBE7}" type="presOf" srcId="{218A669F-6921-43B9-96B2-10EAFF3E89F9}" destId="{9DEB14F5-025F-41F8-B224-89C29B52F9A8}" srcOrd="0" destOrd="0" presId="urn:microsoft.com/office/officeart/2005/8/layout/equation1"/>
    <dgm:cxn modelId="{83D16944-A624-4341-9DE3-3CE36B93E17D}" type="presOf" srcId="{46A20400-FB95-4CC4-9088-7E8EA147CE54}" destId="{5FFF0F8C-FDB5-419C-9EEE-262D2C2193CF}" srcOrd="0" destOrd="0" presId="urn:microsoft.com/office/officeart/2005/8/layout/equation1"/>
    <dgm:cxn modelId="{E5AA4C4A-C092-4EE5-9203-85AC98A5442D}" type="presOf" srcId="{EE60A270-AD20-4B70-BA06-C2FFE861285B}" destId="{82FDAC40-63F6-4F2F-9EB6-2F922EC1CE59}" srcOrd="0" destOrd="0" presId="urn:microsoft.com/office/officeart/2005/8/layout/equation1"/>
    <dgm:cxn modelId="{4AAC67A2-AFF0-4818-A156-39C31A5C8028}" type="presOf" srcId="{C1B542EF-ED2B-47B0-84C9-38BA6820CEB1}" destId="{F82BFC87-D15F-4505-B24A-3BB2E0EF875B}" srcOrd="0" destOrd="0" presId="urn:microsoft.com/office/officeart/2005/8/layout/equation1"/>
    <dgm:cxn modelId="{F330FA01-AB2F-4B97-93D3-E6660D64AEF7}" srcId="{218A669F-6921-43B9-96B2-10EAFF3E89F9}" destId="{C1B542EF-ED2B-47B0-84C9-38BA6820CEB1}" srcOrd="2" destOrd="0" parTransId="{268AB50D-B8F6-479F-8094-3065ADF95D79}" sibTransId="{8FE5D919-EC52-4350-9830-A003B95173BA}"/>
    <dgm:cxn modelId="{E978970C-191E-4AEF-8E08-024A2DBB18FD}" srcId="{218A669F-6921-43B9-96B2-10EAFF3E89F9}" destId="{E2334426-6E3D-4D77-81F9-01BE3D4DEA0E}" srcOrd="0" destOrd="0" parTransId="{0A1A45F0-525A-46EE-BE00-1ACE0265DC6D}" sibTransId="{5B28D79E-7252-4FAD-B50B-0CEAFBE43248}"/>
    <dgm:cxn modelId="{89B108AF-AC57-4790-835A-1937F2479E88}" type="presOf" srcId="{E2334426-6E3D-4D77-81F9-01BE3D4DEA0E}" destId="{14296E84-D340-479C-8E56-F17663241238}" srcOrd="0" destOrd="0" presId="urn:microsoft.com/office/officeart/2005/8/layout/equation1"/>
    <dgm:cxn modelId="{622BBA9A-D413-4574-90B6-B39B5064CFAE}" type="presOf" srcId="{5B28D79E-7252-4FAD-B50B-0CEAFBE43248}" destId="{8D6DD389-2A8F-4717-AFE3-BBB9B52CDD8D}" srcOrd="0" destOrd="0" presId="urn:microsoft.com/office/officeart/2005/8/layout/equation1"/>
    <dgm:cxn modelId="{840387EA-9DA5-4F40-9E0A-810A147769B1}" srcId="{218A669F-6921-43B9-96B2-10EAFF3E89F9}" destId="{EE60A270-AD20-4B70-BA06-C2FFE861285B}" srcOrd="1" destOrd="0" parTransId="{2C29A520-F8C2-4B15-A8A2-E9232BED06BF}" sibTransId="{46A20400-FB95-4CC4-9088-7E8EA147CE54}"/>
    <dgm:cxn modelId="{66CB4EFA-8BB6-4B20-8AA8-8DCA857D0160}" type="presParOf" srcId="{9DEB14F5-025F-41F8-B224-89C29B52F9A8}" destId="{14296E84-D340-479C-8E56-F17663241238}" srcOrd="0" destOrd="0" presId="urn:microsoft.com/office/officeart/2005/8/layout/equation1"/>
    <dgm:cxn modelId="{6654C6B7-D51A-48E7-BB7E-AD134DE10EE7}" type="presParOf" srcId="{9DEB14F5-025F-41F8-B224-89C29B52F9A8}" destId="{9FBCC7C7-257C-4696-8BA4-451CF134D542}" srcOrd="1" destOrd="0" presId="urn:microsoft.com/office/officeart/2005/8/layout/equation1"/>
    <dgm:cxn modelId="{A69B05BB-28C9-4AAE-B481-ED0DAC686817}" type="presParOf" srcId="{9DEB14F5-025F-41F8-B224-89C29B52F9A8}" destId="{8D6DD389-2A8F-4717-AFE3-BBB9B52CDD8D}" srcOrd="2" destOrd="0" presId="urn:microsoft.com/office/officeart/2005/8/layout/equation1"/>
    <dgm:cxn modelId="{00ADE167-5757-4221-A880-F34CB6EC9677}" type="presParOf" srcId="{9DEB14F5-025F-41F8-B224-89C29B52F9A8}" destId="{80F42BB8-5FF0-4130-AD87-B12827D3BA4F}" srcOrd="3" destOrd="0" presId="urn:microsoft.com/office/officeart/2005/8/layout/equation1"/>
    <dgm:cxn modelId="{4FD31ACE-AD82-48C0-AB09-244603E79E02}" type="presParOf" srcId="{9DEB14F5-025F-41F8-B224-89C29B52F9A8}" destId="{82FDAC40-63F6-4F2F-9EB6-2F922EC1CE59}" srcOrd="4" destOrd="0" presId="urn:microsoft.com/office/officeart/2005/8/layout/equation1"/>
    <dgm:cxn modelId="{37F605DF-5B14-489A-8099-15F4EC28E172}" type="presParOf" srcId="{9DEB14F5-025F-41F8-B224-89C29B52F9A8}" destId="{3A8DAE56-19F9-417F-9742-23FBDEFA4C16}" srcOrd="5" destOrd="0" presId="urn:microsoft.com/office/officeart/2005/8/layout/equation1"/>
    <dgm:cxn modelId="{7ABFF13F-3DFF-408F-B383-53D28BF380B6}" type="presParOf" srcId="{9DEB14F5-025F-41F8-B224-89C29B52F9A8}" destId="{5FFF0F8C-FDB5-419C-9EEE-262D2C2193CF}" srcOrd="6" destOrd="0" presId="urn:microsoft.com/office/officeart/2005/8/layout/equation1"/>
    <dgm:cxn modelId="{063C69B4-AD3C-4D6E-B272-A27EF66024A0}" type="presParOf" srcId="{9DEB14F5-025F-41F8-B224-89C29B52F9A8}" destId="{E3985429-9A17-4D9B-AB31-E88059D34558}" srcOrd="7" destOrd="0" presId="urn:microsoft.com/office/officeart/2005/8/layout/equation1"/>
    <dgm:cxn modelId="{1FC25BED-C31B-43A2-BE91-5CE7402A4E41}" type="presParOf" srcId="{9DEB14F5-025F-41F8-B224-89C29B52F9A8}" destId="{F82BFC87-D15F-4505-B24A-3BB2E0EF875B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C24DA5-8A80-4955-8DD9-C22AF3F81DBB}" type="doc">
      <dgm:prSet loTypeId="urn:microsoft.com/office/officeart/2005/8/layout/default#6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A97C8C8F-D433-48CB-B126-D0AEA5A10769}">
      <dgm:prSet custT="1"/>
      <dgm:spPr/>
      <dgm:t>
        <a:bodyPr/>
        <a:lstStyle/>
        <a:p>
          <a:pPr rtl="0"/>
          <a:r>
            <a:rPr lang="ru-RU" sz="2000" b="0" i="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Женщины с </a:t>
          </a:r>
          <a:r>
            <a:rPr lang="ru-RU" sz="2000" b="1" i="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подслизистой миомой </a:t>
          </a:r>
          <a:r>
            <a:rPr lang="ru-RU" sz="2000" b="0" i="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типа 1 (деформирующей полость), которые хотели бы </a:t>
          </a:r>
          <a:r>
            <a:rPr lang="ru-RU" sz="2000" b="1" i="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отсрочить или избежать операции</a:t>
          </a:r>
          <a:endParaRPr lang="ru-RU" sz="2000" b="1" dirty="0">
            <a:solidFill>
              <a:schemeClr val="accent3"/>
            </a:solidFill>
            <a:latin typeface="Arial" pitchFamily="34" charset="0"/>
            <a:cs typeface="Arial" pitchFamily="34" charset="0"/>
          </a:endParaRPr>
        </a:p>
      </dgm:t>
    </dgm:pt>
    <dgm:pt modelId="{CCF105F4-D55A-4E41-814A-8D4F1F21614A}" type="parTrans" cxnId="{8577B1DA-36D9-40FD-8A58-FC9D34C45CD7}">
      <dgm:prSet/>
      <dgm:spPr/>
      <dgm:t>
        <a:bodyPr/>
        <a:lstStyle/>
        <a:p>
          <a:endParaRPr lang="ru-RU"/>
        </a:p>
      </dgm:t>
    </dgm:pt>
    <dgm:pt modelId="{9926EF43-C141-4964-A3FF-1F421737206F}" type="sibTrans" cxnId="{8577B1DA-36D9-40FD-8A58-FC9D34C45CD7}">
      <dgm:prSet/>
      <dgm:spPr/>
      <dgm:t>
        <a:bodyPr/>
        <a:lstStyle/>
        <a:p>
          <a:endParaRPr lang="ru-RU"/>
        </a:p>
      </dgm:t>
    </dgm:pt>
    <dgm:pt modelId="{11ED8DB3-4B23-4F7B-9E20-3C7D4834CC91}">
      <dgm:prSet custT="1"/>
      <dgm:spPr>
        <a:solidFill>
          <a:schemeClr val="accent3">
            <a:alpha val="16000"/>
          </a:schemeClr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ru-RU" sz="2000" b="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Женщины с </a:t>
          </a:r>
          <a:r>
            <a:rPr lang="ru-RU" sz="2000" b="0" i="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симптомной</a:t>
          </a:r>
          <a:r>
            <a:rPr lang="ru-RU" sz="2000" b="0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миомой и </a:t>
          </a:r>
          <a:r>
            <a:rPr lang="ru-RU" sz="2000" b="1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желающие забеременеть</a:t>
          </a:r>
          <a:endParaRPr lang="ru-RU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FC316FA-645E-4DDA-813E-57A61BE8E78C}" type="parTrans" cxnId="{7370AA1B-8D95-44DB-BC15-57F7DFB0B635}">
      <dgm:prSet/>
      <dgm:spPr/>
      <dgm:t>
        <a:bodyPr/>
        <a:lstStyle/>
        <a:p>
          <a:endParaRPr lang="ru-RU"/>
        </a:p>
      </dgm:t>
    </dgm:pt>
    <dgm:pt modelId="{9BF9A2F9-0DB1-4F1E-8595-E13F2D7AD83B}" type="sibTrans" cxnId="{7370AA1B-8D95-44DB-BC15-57F7DFB0B635}">
      <dgm:prSet/>
      <dgm:spPr/>
      <dgm:t>
        <a:bodyPr/>
        <a:lstStyle/>
        <a:p>
          <a:endParaRPr lang="ru-RU"/>
        </a:p>
      </dgm:t>
    </dgm:pt>
    <dgm:pt modelId="{60CE2CB3-671C-4972-AC09-3114688FC5C1}">
      <dgm:prSet custT="1"/>
      <dgm:spPr/>
      <dgm:t>
        <a:bodyPr/>
        <a:lstStyle/>
        <a:p>
          <a:pPr rtl="0"/>
          <a:r>
            <a:rPr lang="ru-RU" sz="2000" b="0" i="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Женщины с </a:t>
          </a:r>
          <a:r>
            <a:rPr lang="ru-RU" sz="2000" b="0" i="0" dirty="0" err="1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симптомной</a:t>
          </a:r>
          <a:r>
            <a:rPr lang="ru-RU" sz="2000" b="0" i="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миомой, желающие сохранить фертильность, но </a:t>
          </a:r>
          <a:r>
            <a:rPr lang="ru-RU" sz="2000" b="1" i="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не заинтересованные забеременеть </a:t>
          </a:r>
          <a:r>
            <a:rPr lang="ru-RU" sz="2000" b="0" i="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в ближайшем будущем</a:t>
          </a:r>
          <a:endParaRPr lang="ru-RU" sz="2000" b="1" dirty="0">
            <a:solidFill>
              <a:schemeClr val="accent3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307CFF8-D8F8-4D50-B0C8-F989D4B6DEBC}" type="parTrans" cxnId="{6DD84128-376B-4239-90AF-7084A95F481E}">
      <dgm:prSet/>
      <dgm:spPr/>
      <dgm:t>
        <a:bodyPr/>
        <a:lstStyle/>
        <a:p>
          <a:endParaRPr lang="ru-RU"/>
        </a:p>
      </dgm:t>
    </dgm:pt>
    <dgm:pt modelId="{7065F89C-43B4-4C7E-A482-DC0454862742}" type="sibTrans" cxnId="{6DD84128-376B-4239-90AF-7084A95F481E}">
      <dgm:prSet/>
      <dgm:spPr/>
      <dgm:t>
        <a:bodyPr/>
        <a:lstStyle/>
        <a:p>
          <a:endParaRPr lang="ru-RU"/>
        </a:p>
      </dgm:t>
    </dgm:pt>
    <dgm:pt modelId="{160905D6-A6AD-485A-866A-6A7C4E8768A3}">
      <dgm:prSet custT="1"/>
      <dgm:spPr/>
      <dgm:t>
        <a:bodyPr/>
        <a:lstStyle/>
        <a:p>
          <a:pPr algn="ctr" rtl="0"/>
          <a:endParaRPr lang="ru-RU" sz="1800" b="0" i="0" dirty="0" smtClean="0"/>
        </a:p>
        <a:p>
          <a:pPr algn="ctr" rtl="0"/>
          <a:endParaRPr lang="ru-RU" sz="1800" b="0" i="0" dirty="0" smtClean="0"/>
        </a:p>
        <a:p>
          <a:pPr algn="ctr" rtl="0"/>
          <a:endParaRPr lang="ru-RU" sz="1800" b="0" i="0" dirty="0" smtClean="0"/>
        </a:p>
        <a:p>
          <a:pPr algn="ctr" rtl="0"/>
          <a:r>
            <a:rPr lang="ru-RU" sz="2000" b="0" i="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Женщины с </a:t>
          </a:r>
          <a:r>
            <a:rPr lang="ru-RU" sz="2000" b="0" i="0" dirty="0" err="1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симптомной</a:t>
          </a:r>
          <a:r>
            <a:rPr lang="ru-RU" sz="2000" b="0" i="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миомой, </a:t>
          </a:r>
          <a:r>
            <a:rPr lang="ru-RU" sz="2000" b="1" i="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приближающиеся к менопаузе </a:t>
          </a:r>
          <a:r>
            <a:rPr lang="ru-RU" sz="2000" b="0" i="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желающие сохранить матку</a:t>
          </a:r>
          <a:endParaRPr lang="en-US" sz="2000" dirty="0" smtClean="0">
            <a:solidFill>
              <a:schemeClr val="accent3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>
          <a:pPr algn="ctr" rtl="0"/>
          <a:endParaRPr lang="en-US" sz="1800" dirty="0" smtClean="0"/>
        </a:p>
        <a:p>
          <a:pPr algn="ctr" rtl="0"/>
          <a:endParaRPr lang="en-US" sz="1800" dirty="0" smtClean="0"/>
        </a:p>
        <a:p>
          <a:pPr algn="r" rtl="0"/>
          <a:r>
            <a:rPr lang="en-US" sz="1200" dirty="0" smtClean="0"/>
            <a:t>5</a:t>
          </a:r>
          <a:endParaRPr lang="ru-RU" sz="1200" dirty="0"/>
        </a:p>
      </dgm:t>
    </dgm:pt>
    <dgm:pt modelId="{80236441-09CE-4BBE-B54A-7FFF79A52910}" type="parTrans" cxnId="{C959C0C7-989E-40FF-B707-058423692F6D}">
      <dgm:prSet/>
      <dgm:spPr/>
      <dgm:t>
        <a:bodyPr/>
        <a:lstStyle/>
        <a:p>
          <a:endParaRPr lang="ru-RU"/>
        </a:p>
      </dgm:t>
    </dgm:pt>
    <dgm:pt modelId="{6B17DF43-B412-4463-851F-6CBF0BDEC864}" type="sibTrans" cxnId="{C959C0C7-989E-40FF-B707-058423692F6D}">
      <dgm:prSet/>
      <dgm:spPr/>
      <dgm:t>
        <a:bodyPr/>
        <a:lstStyle/>
        <a:p>
          <a:endParaRPr lang="ru-RU"/>
        </a:p>
      </dgm:t>
    </dgm:pt>
    <dgm:pt modelId="{9517975F-6167-4889-8BF1-8BA69AE9C35A}" type="pres">
      <dgm:prSet presAssocID="{89C24DA5-8A80-4955-8DD9-C22AF3F81D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16FC25-1C54-41DB-BF4F-E292DF9C8B77}" type="pres">
      <dgm:prSet presAssocID="{A97C8C8F-D433-48CB-B126-D0AEA5A1076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0D755-9EDC-4442-91D5-3772492E782F}" type="pres">
      <dgm:prSet presAssocID="{9926EF43-C141-4964-A3FF-1F421737206F}" presName="sibTrans" presStyleCnt="0"/>
      <dgm:spPr/>
      <dgm:t>
        <a:bodyPr/>
        <a:lstStyle/>
        <a:p>
          <a:endParaRPr lang="ru-RU"/>
        </a:p>
      </dgm:t>
    </dgm:pt>
    <dgm:pt modelId="{5642643C-8DCB-42E3-B422-35A529FA8962}" type="pres">
      <dgm:prSet presAssocID="{11ED8DB3-4B23-4F7B-9E20-3C7D4834CC9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F344E-6446-4BB6-AB78-D4B4BA8C9991}" type="pres">
      <dgm:prSet presAssocID="{9BF9A2F9-0DB1-4F1E-8595-E13F2D7AD83B}" presName="sibTrans" presStyleCnt="0"/>
      <dgm:spPr/>
      <dgm:t>
        <a:bodyPr/>
        <a:lstStyle/>
        <a:p>
          <a:endParaRPr lang="ru-RU"/>
        </a:p>
      </dgm:t>
    </dgm:pt>
    <dgm:pt modelId="{84513FD2-0E20-4EAA-946D-A19A15C14DFA}" type="pres">
      <dgm:prSet presAssocID="{60CE2CB3-671C-4972-AC09-3114688FC5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92CC6-E3B8-4857-9218-51FCF85F6BDF}" type="pres">
      <dgm:prSet presAssocID="{7065F89C-43B4-4C7E-A482-DC0454862742}" presName="sibTrans" presStyleCnt="0"/>
      <dgm:spPr/>
      <dgm:t>
        <a:bodyPr/>
        <a:lstStyle/>
        <a:p>
          <a:endParaRPr lang="ru-RU"/>
        </a:p>
      </dgm:t>
    </dgm:pt>
    <dgm:pt modelId="{BDD9E0D8-2584-469C-9528-C2C2E7B00805}" type="pres">
      <dgm:prSet presAssocID="{160905D6-A6AD-485A-866A-6A7C4E8768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70AA1B-8D95-44DB-BC15-57F7DFB0B635}" srcId="{89C24DA5-8A80-4955-8DD9-C22AF3F81DBB}" destId="{11ED8DB3-4B23-4F7B-9E20-3C7D4834CC91}" srcOrd="1" destOrd="0" parTransId="{5FC316FA-645E-4DDA-813E-57A61BE8E78C}" sibTransId="{9BF9A2F9-0DB1-4F1E-8595-E13F2D7AD83B}"/>
    <dgm:cxn modelId="{8577B1DA-36D9-40FD-8A58-FC9D34C45CD7}" srcId="{89C24DA5-8A80-4955-8DD9-C22AF3F81DBB}" destId="{A97C8C8F-D433-48CB-B126-D0AEA5A10769}" srcOrd="0" destOrd="0" parTransId="{CCF105F4-D55A-4E41-814A-8D4F1F21614A}" sibTransId="{9926EF43-C141-4964-A3FF-1F421737206F}"/>
    <dgm:cxn modelId="{79CD25BC-FB36-4E94-8022-D6CDF49E5B5B}" type="presOf" srcId="{60CE2CB3-671C-4972-AC09-3114688FC5C1}" destId="{84513FD2-0E20-4EAA-946D-A19A15C14DFA}" srcOrd="0" destOrd="0" presId="urn:microsoft.com/office/officeart/2005/8/layout/default#6"/>
    <dgm:cxn modelId="{C959C0C7-989E-40FF-B707-058423692F6D}" srcId="{89C24DA5-8A80-4955-8DD9-C22AF3F81DBB}" destId="{160905D6-A6AD-485A-866A-6A7C4E8768A3}" srcOrd="3" destOrd="0" parTransId="{80236441-09CE-4BBE-B54A-7FFF79A52910}" sibTransId="{6B17DF43-B412-4463-851F-6CBF0BDEC864}"/>
    <dgm:cxn modelId="{08242A97-5214-44C7-A7DF-BC81783DF18B}" type="presOf" srcId="{11ED8DB3-4B23-4F7B-9E20-3C7D4834CC91}" destId="{5642643C-8DCB-42E3-B422-35A529FA8962}" srcOrd="0" destOrd="0" presId="urn:microsoft.com/office/officeart/2005/8/layout/default#6"/>
    <dgm:cxn modelId="{6DD84128-376B-4239-90AF-7084A95F481E}" srcId="{89C24DA5-8A80-4955-8DD9-C22AF3F81DBB}" destId="{60CE2CB3-671C-4972-AC09-3114688FC5C1}" srcOrd="2" destOrd="0" parTransId="{4307CFF8-D8F8-4D50-B0C8-F989D4B6DEBC}" sibTransId="{7065F89C-43B4-4C7E-A482-DC0454862742}"/>
    <dgm:cxn modelId="{682750E9-424F-4F62-990C-65188950BD77}" type="presOf" srcId="{160905D6-A6AD-485A-866A-6A7C4E8768A3}" destId="{BDD9E0D8-2584-469C-9528-C2C2E7B00805}" srcOrd="0" destOrd="0" presId="urn:microsoft.com/office/officeart/2005/8/layout/default#6"/>
    <dgm:cxn modelId="{4FA319A4-39AE-45D8-A5A6-49BC12874C89}" type="presOf" srcId="{A97C8C8F-D433-48CB-B126-D0AEA5A10769}" destId="{4716FC25-1C54-41DB-BF4F-E292DF9C8B77}" srcOrd="0" destOrd="0" presId="urn:microsoft.com/office/officeart/2005/8/layout/default#6"/>
    <dgm:cxn modelId="{259762F4-0DDC-4906-853D-B7780DD66810}" type="presOf" srcId="{89C24DA5-8A80-4955-8DD9-C22AF3F81DBB}" destId="{9517975F-6167-4889-8BF1-8BA69AE9C35A}" srcOrd="0" destOrd="0" presId="urn:microsoft.com/office/officeart/2005/8/layout/default#6"/>
    <dgm:cxn modelId="{C12D9A15-0B20-412C-AB1F-9EC564A6E6D4}" type="presParOf" srcId="{9517975F-6167-4889-8BF1-8BA69AE9C35A}" destId="{4716FC25-1C54-41DB-BF4F-E292DF9C8B77}" srcOrd="0" destOrd="0" presId="urn:microsoft.com/office/officeart/2005/8/layout/default#6"/>
    <dgm:cxn modelId="{5C805BC4-9D19-4F19-AE43-150E64087323}" type="presParOf" srcId="{9517975F-6167-4889-8BF1-8BA69AE9C35A}" destId="{FA20D755-9EDC-4442-91D5-3772492E782F}" srcOrd="1" destOrd="0" presId="urn:microsoft.com/office/officeart/2005/8/layout/default#6"/>
    <dgm:cxn modelId="{D51FAB15-0C25-44B1-A4B5-BB262C5FB421}" type="presParOf" srcId="{9517975F-6167-4889-8BF1-8BA69AE9C35A}" destId="{5642643C-8DCB-42E3-B422-35A529FA8962}" srcOrd="2" destOrd="0" presId="urn:microsoft.com/office/officeart/2005/8/layout/default#6"/>
    <dgm:cxn modelId="{F6AEF889-1842-4A84-AC3F-AB70B3014845}" type="presParOf" srcId="{9517975F-6167-4889-8BF1-8BA69AE9C35A}" destId="{CEDF344E-6446-4BB6-AB78-D4B4BA8C9991}" srcOrd="3" destOrd="0" presId="urn:microsoft.com/office/officeart/2005/8/layout/default#6"/>
    <dgm:cxn modelId="{7EF5469D-858A-4F84-BE50-2AEEE864F500}" type="presParOf" srcId="{9517975F-6167-4889-8BF1-8BA69AE9C35A}" destId="{84513FD2-0E20-4EAA-946D-A19A15C14DFA}" srcOrd="4" destOrd="0" presId="urn:microsoft.com/office/officeart/2005/8/layout/default#6"/>
    <dgm:cxn modelId="{919A6B98-2C24-4C85-95A3-8ABDF5158B39}" type="presParOf" srcId="{9517975F-6167-4889-8BF1-8BA69AE9C35A}" destId="{D5592CC6-E3B8-4857-9218-51FCF85F6BDF}" srcOrd="5" destOrd="0" presId="urn:microsoft.com/office/officeart/2005/8/layout/default#6"/>
    <dgm:cxn modelId="{DC021EB1-5DBE-497B-82D9-0FFF87681864}" type="presParOf" srcId="{9517975F-6167-4889-8BF1-8BA69AE9C35A}" destId="{BDD9E0D8-2584-469C-9528-C2C2E7B00805}" srcOrd="6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F4E87A-464D-4A80-B373-0C99C1A68441}" type="doc">
      <dgm:prSet loTypeId="urn:microsoft.com/office/officeart/2005/8/layout/default#7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C9387D08-DEFF-4483-8DD0-89BD9A004CCA}">
      <dgm:prSet custT="1"/>
      <dgm:spPr/>
      <dgm:t>
        <a:bodyPr/>
        <a:lstStyle/>
        <a:p>
          <a:r>
            <a:rPr lang="ru-RU" sz="2400" dirty="0" smtClean="0">
              <a:latin typeface="Arial" pitchFamily="34" charset="0"/>
              <a:cs typeface="Arial" pitchFamily="34" charset="0"/>
            </a:rPr>
            <a:t>Уменьшает длительность операции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E02CA140-88E4-465C-8BFA-128E4BC82D2A}" type="parTrans" cxnId="{6481B6E1-9EDF-4825-8219-55B858BC79C6}">
      <dgm:prSet/>
      <dgm:spPr/>
      <dgm:t>
        <a:bodyPr/>
        <a:lstStyle/>
        <a:p>
          <a:endParaRPr lang="ru-RU"/>
        </a:p>
      </dgm:t>
    </dgm:pt>
    <dgm:pt modelId="{FCE6BA49-C10C-4299-8E65-91BDF9D6C322}" type="sibTrans" cxnId="{6481B6E1-9EDF-4825-8219-55B858BC79C6}">
      <dgm:prSet/>
      <dgm:spPr/>
      <dgm:t>
        <a:bodyPr/>
        <a:lstStyle/>
        <a:p>
          <a:endParaRPr lang="ru-RU"/>
        </a:p>
      </dgm:t>
    </dgm:pt>
    <dgm:pt modelId="{9B970245-5F3A-4553-829B-D62C9C3689B1}">
      <dgm:prSet custT="1"/>
      <dgm:spPr/>
      <dgm:t>
        <a:bodyPr/>
        <a:lstStyle/>
        <a:p>
          <a:r>
            <a:rPr lang="ru-RU" sz="2400" dirty="0" smtClean="0">
              <a:latin typeface="Arial" pitchFamily="34" charset="0"/>
              <a:cs typeface="Arial" pitchFamily="34" charset="0"/>
            </a:rPr>
            <a:t>Значительно улучшает состояние пациенток              после операции 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4D75BD01-F1B6-412C-BB27-C84203240D28}" type="parTrans" cxnId="{82E4F9AB-D8A7-4E21-8216-86E604632E30}">
      <dgm:prSet/>
      <dgm:spPr/>
      <dgm:t>
        <a:bodyPr/>
        <a:lstStyle/>
        <a:p>
          <a:endParaRPr lang="ru-RU"/>
        </a:p>
      </dgm:t>
    </dgm:pt>
    <dgm:pt modelId="{0EED9305-3F53-4CEE-88F6-3DDF5052C2FA}" type="sibTrans" cxnId="{82E4F9AB-D8A7-4E21-8216-86E604632E30}">
      <dgm:prSet/>
      <dgm:spPr/>
      <dgm:t>
        <a:bodyPr/>
        <a:lstStyle/>
        <a:p>
          <a:endParaRPr lang="ru-RU"/>
        </a:p>
      </dgm:t>
    </dgm:pt>
    <dgm:pt modelId="{A000349B-A7EA-4141-A774-52693288D4F6}">
      <dgm:prSet phldrT="[Текст]" custT="1"/>
      <dgm:spPr/>
      <dgm:t>
        <a:bodyPr/>
        <a:lstStyle/>
        <a:p>
          <a:r>
            <a:rPr lang="ru-RU" sz="2400" dirty="0" smtClean="0">
              <a:latin typeface="Arial" pitchFamily="34" charset="0"/>
              <a:cs typeface="Arial" pitchFamily="34" charset="0"/>
            </a:rPr>
            <a:t>Увеличивает шансы на полную резекцию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D69ED06F-2D19-44DA-972F-F473CEEA6733}" type="sibTrans" cxnId="{32ED9F69-F336-4EFD-90B4-28A0BE7A777B}">
      <dgm:prSet/>
      <dgm:spPr/>
      <dgm:t>
        <a:bodyPr/>
        <a:lstStyle/>
        <a:p>
          <a:endParaRPr lang="ru-RU"/>
        </a:p>
      </dgm:t>
    </dgm:pt>
    <dgm:pt modelId="{E55C4577-E67B-4A05-B72A-6B1A4BD19B95}" type="parTrans" cxnId="{32ED9F69-F336-4EFD-90B4-28A0BE7A777B}">
      <dgm:prSet/>
      <dgm:spPr/>
      <dgm:t>
        <a:bodyPr/>
        <a:lstStyle/>
        <a:p>
          <a:endParaRPr lang="ru-RU"/>
        </a:p>
      </dgm:t>
    </dgm:pt>
    <dgm:pt modelId="{6A5D3348-36C2-4888-9F5C-075187795F5F}" type="pres">
      <dgm:prSet presAssocID="{1EF4E87A-464D-4A80-B373-0C99C1A684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60B424-51F7-451A-BA58-877F59E474A3}" type="pres">
      <dgm:prSet presAssocID="{A000349B-A7EA-4141-A774-52693288D4F6}" presName="node" presStyleLbl="node1" presStyleIdx="0" presStyleCnt="3" custScaleY="132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9641E5-8328-4DC8-90C1-9EDE9C4DE1CD}" type="pres">
      <dgm:prSet presAssocID="{D69ED06F-2D19-44DA-972F-F473CEEA6733}" presName="sibTrans" presStyleCnt="0"/>
      <dgm:spPr/>
      <dgm:t>
        <a:bodyPr/>
        <a:lstStyle/>
        <a:p>
          <a:endParaRPr lang="ru-RU"/>
        </a:p>
      </dgm:t>
    </dgm:pt>
    <dgm:pt modelId="{BD308353-0E43-4FD5-ADBC-471445DB3C46}" type="pres">
      <dgm:prSet presAssocID="{C9387D08-DEFF-4483-8DD0-89BD9A004CCA}" presName="node" presStyleLbl="node1" presStyleIdx="1" presStyleCnt="3" custScaleY="134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074D65-4656-47C3-908C-32DB16758A36}" type="pres">
      <dgm:prSet presAssocID="{FCE6BA49-C10C-4299-8E65-91BDF9D6C322}" presName="sibTrans" presStyleCnt="0"/>
      <dgm:spPr/>
      <dgm:t>
        <a:bodyPr/>
        <a:lstStyle/>
        <a:p>
          <a:endParaRPr lang="ru-RU"/>
        </a:p>
      </dgm:t>
    </dgm:pt>
    <dgm:pt modelId="{7005554F-6A5A-486F-8246-0577034E8716}" type="pres">
      <dgm:prSet presAssocID="{9B970245-5F3A-4553-829B-D62C9C3689B1}" presName="node" presStyleLbl="node1" presStyleIdx="2" presStyleCnt="3" custScaleY="138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81B6E1-9EDF-4825-8219-55B858BC79C6}" srcId="{1EF4E87A-464D-4A80-B373-0C99C1A68441}" destId="{C9387D08-DEFF-4483-8DD0-89BD9A004CCA}" srcOrd="1" destOrd="0" parTransId="{E02CA140-88E4-465C-8BFA-128E4BC82D2A}" sibTransId="{FCE6BA49-C10C-4299-8E65-91BDF9D6C322}"/>
    <dgm:cxn modelId="{721CD390-1C70-4244-AF90-57A204225941}" type="presOf" srcId="{9B970245-5F3A-4553-829B-D62C9C3689B1}" destId="{7005554F-6A5A-486F-8246-0577034E8716}" srcOrd="0" destOrd="0" presId="urn:microsoft.com/office/officeart/2005/8/layout/default#7"/>
    <dgm:cxn modelId="{048F4403-DCA9-44F5-9DFA-4FC49C9385A2}" type="presOf" srcId="{C9387D08-DEFF-4483-8DD0-89BD9A004CCA}" destId="{BD308353-0E43-4FD5-ADBC-471445DB3C46}" srcOrd="0" destOrd="0" presId="urn:microsoft.com/office/officeart/2005/8/layout/default#7"/>
    <dgm:cxn modelId="{82E4F9AB-D8A7-4E21-8216-86E604632E30}" srcId="{1EF4E87A-464D-4A80-B373-0C99C1A68441}" destId="{9B970245-5F3A-4553-829B-D62C9C3689B1}" srcOrd="2" destOrd="0" parTransId="{4D75BD01-F1B6-412C-BB27-C84203240D28}" sibTransId="{0EED9305-3F53-4CEE-88F6-3DDF5052C2FA}"/>
    <dgm:cxn modelId="{A9512A49-C254-4777-A00E-16466382E7AB}" type="presOf" srcId="{A000349B-A7EA-4141-A774-52693288D4F6}" destId="{EF60B424-51F7-451A-BA58-877F59E474A3}" srcOrd="0" destOrd="0" presId="urn:microsoft.com/office/officeart/2005/8/layout/default#7"/>
    <dgm:cxn modelId="{32ED9F69-F336-4EFD-90B4-28A0BE7A777B}" srcId="{1EF4E87A-464D-4A80-B373-0C99C1A68441}" destId="{A000349B-A7EA-4141-A774-52693288D4F6}" srcOrd="0" destOrd="0" parTransId="{E55C4577-E67B-4A05-B72A-6B1A4BD19B95}" sibTransId="{D69ED06F-2D19-44DA-972F-F473CEEA6733}"/>
    <dgm:cxn modelId="{3738702B-DDA9-4A39-BCD8-3D4B07004884}" type="presOf" srcId="{1EF4E87A-464D-4A80-B373-0C99C1A68441}" destId="{6A5D3348-36C2-4888-9F5C-075187795F5F}" srcOrd="0" destOrd="0" presId="urn:microsoft.com/office/officeart/2005/8/layout/default#7"/>
    <dgm:cxn modelId="{7305A708-B55C-45BF-91B9-79BB1D504DDE}" type="presParOf" srcId="{6A5D3348-36C2-4888-9F5C-075187795F5F}" destId="{EF60B424-51F7-451A-BA58-877F59E474A3}" srcOrd="0" destOrd="0" presId="urn:microsoft.com/office/officeart/2005/8/layout/default#7"/>
    <dgm:cxn modelId="{81B4E7D6-39B5-4F81-B439-CFAF77469299}" type="presParOf" srcId="{6A5D3348-36C2-4888-9F5C-075187795F5F}" destId="{D49641E5-8328-4DC8-90C1-9EDE9C4DE1CD}" srcOrd="1" destOrd="0" presId="urn:microsoft.com/office/officeart/2005/8/layout/default#7"/>
    <dgm:cxn modelId="{88C0042A-7C04-4B4A-981B-6080C1831F4A}" type="presParOf" srcId="{6A5D3348-36C2-4888-9F5C-075187795F5F}" destId="{BD308353-0E43-4FD5-ADBC-471445DB3C46}" srcOrd="2" destOrd="0" presId="urn:microsoft.com/office/officeart/2005/8/layout/default#7"/>
    <dgm:cxn modelId="{0274E4B6-2516-4AED-9B23-560810CB4D6C}" type="presParOf" srcId="{6A5D3348-36C2-4888-9F5C-075187795F5F}" destId="{7C074D65-4656-47C3-908C-32DB16758A36}" srcOrd="3" destOrd="0" presId="urn:microsoft.com/office/officeart/2005/8/layout/default#7"/>
    <dgm:cxn modelId="{83D025F8-EF37-4C9A-9B73-C7AE6864D208}" type="presParOf" srcId="{6A5D3348-36C2-4888-9F5C-075187795F5F}" destId="{7005554F-6A5A-486F-8246-0577034E8716}" srcOrd="4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B00B24-EB78-4139-A55E-82047AADED2F}" type="doc">
      <dgm:prSet loTypeId="urn:microsoft.com/office/officeart/2005/8/layout/vList4#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F4C7044F-9747-439A-948E-48D8EE22F40B}">
      <dgm:prSet custT="1"/>
      <dgm:spPr>
        <a:ln>
          <a:noFill/>
        </a:ln>
      </dgm:spPr>
      <dgm:t>
        <a:bodyPr/>
        <a:lstStyle/>
        <a:p>
          <a:pPr marL="0" marR="0" indent="0" defTabSz="914400" rtl="0" eaLnBrk="1" fontAlgn="auto" latinLnBrk="0" hangingPunct="1">
            <a:lnSpc>
              <a:spcPct val="13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При полостных или подслизистых ММ размером ≤4 см МЭ </a:t>
          </a:r>
          <a:r>
            <a:rPr lang="ru-RU" sz="2400" b="1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при </a:t>
          </a:r>
          <a:r>
            <a:rPr lang="ru-RU" sz="2400" b="1" dirty="0" err="1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гистероскопии</a:t>
          </a:r>
          <a:endParaRPr lang="ru-RU" sz="2400" b="1" dirty="0">
            <a:solidFill>
              <a:schemeClr val="accent3"/>
            </a:solidFill>
            <a:latin typeface="Arial" pitchFamily="34" charset="0"/>
            <a:cs typeface="Arial" pitchFamily="34" charset="0"/>
          </a:endParaRPr>
        </a:p>
      </dgm:t>
    </dgm:pt>
    <dgm:pt modelId="{D6335B04-93FA-43EE-9283-D4D38B4883AC}" type="parTrans" cxnId="{EC47D402-7E36-46DE-9660-F7EC46D634E9}">
      <dgm:prSet/>
      <dgm:spPr/>
      <dgm:t>
        <a:bodyPr/>
        <a:lstStyle/>
        <a:p>
          <a:endParaRPr lang="ru-RU"/>
        </a:p>
      </dgm:t>
    </dgm:pt>
    <dgm:pt modelId="{48A053AD-103F-49C2-85A7-63DBED4D6126}" type="sibTrans" cxnId="{EC47D402-7E36-46DE-9660-F7EC46D634E9}">
      <dgm:prSet/>
      <dgm:spPr/>
      <dgm:t>
        <a:bodyPr/>
        <a:lstStyle/>
        <a:p>
          <a:endParaRPr lang="ru-RU"/>
        </a:p>
      </dgm:t>
    </dgm:pt>
    <dgm:pt modelId="{A27D7A31-6938-45DF-8B8D-2C5A66281E70}">
      <dgm:prSet custT="1"/>
      <dgm:spPr>
        <a:ln>
          <a:noFill/>
        </a:ln>
      </dgm:spPr>
      <dgm:t>
        <a:bodyPr/>
        <a:lstStyle/>
        <a:p>
          <a:pPr rtl="0">
            <a:lnSpc>
              <a:spcPct val="13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При более крупных или множественных ММ необходим </a:t>
          </a:r>
          <a:r>
            <a:rPr lang="ru-RU" sz="2400" b="1" dirty="0" err="1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лапароскопический</a:t>
          </a:r>
          <a:r>
            <a:rPr lang="ru-RU" sz="2400" b="1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 или </a:t>
          </a:r>
          <a:r>
            <a:rPr lang="ru-RU" sz="2400" b="1" dirty="0" err="1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лапаротомический</a:t>
          </a:r>
          <a:r>
            <a:rPr lang="ru-RU" sz="2400" b="1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 доступ</a:t>
          </a:r>
          <a:endParaRPr lang="ru-RU" sz="2800" b="1" dirty="0">
            <a:solidFill>
              <a:schemeClr val="accent3"/>
            </a:solidFill>
            <a:latin typeface="Arial" pitchFamily="34" charset="0"/>
            <a:cs typeface="Arial" pitchFamily="34" charset="0"/>
          </a:endParaRPr>
        </a:p>
      </dgm:t>
    </dgm:pt>
    <dgm:pt modelId="{63772D80-D9BA-48CB-98FB-D92C72CA31C0}" type="parTrans" cxnId="{0061DE0F-3CD7-48F6-9952-5156DC9A0FD7}">
      <dgm:prSet/>
      <dgm:spPr/>
      <dgm:t>
        <a:bodyPr/>
        <a:lstStyle/>
        <a:p>
          <a:endParaRPr lang="ru-RU"/>
        </a:p>
      </dgm:t>
    </dgm:pt>
    <dgm:pt modelId="{3A3EB9E9-5FAE-4B11-9269-E6EC3CDFB479}" type="sibTrans" cxnId="{0061DE0F-3CD7-48F6-9952-5156DC9A0FD7}">
      <dgm:prSet/>
      <dgm:spPr/>
      <dgm:t>
        <a:bodyPr/>
        <a:lstStyle/>
        <a:p>
          <a:endParaRPr lang="ru-RU"/>
        </a:p>
      </dgm:t>
    </dgm:pt>
    <dgm:pt modelId="{86F05F97-AADF-4858-BEE9-332472DD76D8}" type="pres">
      <dgm:prSet presAssocID="{15B00B24-EB78-4139-A55E-82047AADED2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A067CE-E7BB-4D36-ABF4-E069221837DB}" type="pres">
      <dgm:prSet presAssocID="{F4C7044F-9747-439A-948E-48D8EE22F40B}" presName="comp" presStyleCnt="0"/>
      <dgm:spPr/>
    </dgm:pt>
    <dgm:pt modelId="{C2D2AF4F-9ECB-440E-AA3E-3DDA4BCD33E8}" type="pres">
      <dgm:prSet presAssocID="{F4C7044F-9747-439A-948E-48D8EE22F40B}" presName="box" presStyleLbl="node1" presStyleIdx="0" presStyleCnt="2"/>
      <dgm:spPr/>
      <dgm:t>
        <a:bodyPr/>
        <a:lstStyle/>
        <a:p>
          <a:endParaRPr lang="ru-RU"/>
        </a:p>
      </dgm:t>
    </dgm:pt>
    <dgm:pt modelId="{1699CA0B-A8D4-4153-AE21-4A7C420A4CB3}" type="pres">
      <dgm:prSet presAssocID="{F4C7044F-9747-439A-948E-48D8EE22F40B}" presName="img" presStyleLbl="fgImgPlace1" presStyleIdx="0" presStyleCnt="2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2EA302F-9F61-4B1F-9B06-3EDA03720703}" type="pres">
      <dgm:prSet presAssocID="{F4C7044F-9747-439A-948E-48D8EE22F40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06B12-AC7D-4683-BFAA-3AD5DE64B12A}" type="pres">
      <dgm:prSet presAssocID="{48A053AD-103F-49C2-85A7-63DBED4D6126}" presName="spacer" presStyleCnt="0"/>
      <dgm:spPr/>
    </dgm:pt>
    <dgm:pt modelId="{3B34BDF6-10FB-4EF3-BC23-E6852D22F942}" type="pres">
      <dgm:prSet presAssocID="{A27D7A31-6938-45DF-8B8D-2C5A66281E70}" presName="comp" presStyleCnt="0"/>
      <dgm:spPr/>
    </dgm:pt>
    <dgm:pt modelId="{A57BA4FB-7F49-49BC-A967-55AED33CBF28}" type="pres">
      <dgm:prSet presAssocID="{A27D7A31-6938-45DF-8B8D-2C5A66281E70}" presName="box" presStyleLbl="node1" presStyleIdx="1" presStyleCnt="2"/>
      <dgm:spPr/>
      <dgm:t>
        <a:bodyPr/>
        <a:lstStyle/>
        <a:p>
          <a:endParaRPr lang="ru-RU"/>
        </a:p>
      </dgm:t>
    </dgm:pt>
    <dgm:pt modelId="{7F4D2CE7-16CD-4F96-8CED-480F9EE46DD1}" type="pres">
      <dgm:prSet presAssocID="{A27D7A31-6938-45DF-8B8D-2C5A66281E70}" presName="img" presStyleLbl="fgImgPlace1" presStyleIdx="1" presStyleCnt="2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253F0D-B069-494E-B3B4-D6045816A9B9}" type="pres">
      <dgm:prSet presAssocID="{A27D7A31-6938-45DF-8B8D-2C5A66281E7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B3D287-091E-43EA-A916-6BDCC079BEAD}" type="presOf" srcId="{F4C7044F-9747-439A-948E-48D8EE22F40B}" destId="{72EA302F-9F61-4B1F-9B06-3EDA03720703}" srcOrd="1" destOrd="0" presId="urn:microsoft.com/office/officeart/2005/8/layout/vList4#4"/>
    <dgm:cxn modelId="{128E0FE0-999C-4FFE-A48B-A67DAAE2FF4D}" type="presOf" srcId="{F4C7044F-9747-439A-948E-48D8EE22F40B}" destId="{C2D2AF4F-9ECB-440E-AA3E-3DDA4BCD33E8}" srcOrd="0" destOrd="0" presId="urn:microsoft.com/office/officeart/2005/8/layout/vList4#4"/>
    <dgm:cxn modelId="{4BEFB142-7452-4D2A-89E5-4A00309A3C81}" type="presOf" srcId="{15B00B24-EB78-4139-A55E-82047AADED2F}" destId="{86F05F97-AADF-4858-BEE9-332472DD76D8}" srcOrd="0" destOrd="0" presId="urn:microsoft.com/office/officeart/2005/8/layout/vList4#4"/>
    <dgm:cxn modelId="{EC47D402-7E36-46DE-9660-F7EC46D634E9}" srcId="{15B00B24-EB78-4139-A55E-82047AADED2F}" destId="{F4C7044F-9747-439A-948E-48D8EE22F40B}" srcOrd="0" destOrd="0" parTransId="{D6335B04-93FA-43EE-9283-D4D38B4883AC}" sibTransId="{48A053AD-103F-49C2-85A7-63DBED4D6126}"/>
    <dgm:cxn modelId="{0061DE0F-3CD7-48F6-9952-5156DC9A0FD7}" srcId="{15B00B24-EB78-4139-A55E-82047AADED2F}" destId="{A27D7A31-6938-45DF-8B8D-2C5A66281E70}" srcOrd="1" destOrd="0" parTransId="{63772D80-D9BA-48CB-98FB-D92C72CA31C0}" sibTransId="{3A3EB9E9-5FAE-4B11-9269-E6EC3CDFB479}"/>
    <dgm:cxn modelId="{ECFDB62F-CC31-4267-81B9-8F84BD353C1C}" type="presOf" srcId="{A27D7A31-6938-45DF-8B8D-2C5A66281E70}" destId="{76253F0D-B069-494E-B3B4-D6045816A9B9}" srcOrd="1" destOrd="0" presId="urn:microsoft.com/office/officeart/2005/8/layout/vList4#4"/>
    <dgm:cxn modelId="{0B0E60D0-A6EC-447D-82FD-3D9BAF828098}" type="presOf" srcId="{A27D7A31-6938-45DF-8B8D-2C5A66281E70}" destId="{A57BA4FB-7F49-49BC-A967-55AED33CBF28}" srcOrd="0" destOrd="0" presId="urn:microsoft.com/office/officeart/2005/8/layout/vList4#4"/>
    <dgm:cxn modelId="{159A148E-0539-4787-8F86-B7299CEBAF51}" type="presParOf" srcId="{86F05F97-AADF-4858-BEE9-332472DD76D8}" destId="{07A067CE-E7BB-4D36-ABF4-E069221837DB}" srcOrd="0" destOrd="0" presId="urn:microsoft.com/office/officeart/2005/8/layout/vList4#4"/>
    <dgm:cxn modelId="{3F514B68-C2F5-438D-8B9C-BC3FCD772716}" type="presParOf" srcId="{07A067CE-E7BB-4D36-ABF4-E069221837DB}" destId="{C2D2AF4F-9ECB-440E-AA3E-3DDA4BCD33E8}" srcOrd="0" destOrd="0" presId="urn:microsoft.com/office/officeart/2005/8/layout/vList4#4"/>
    <dgm:cxn modelId="{5D5777F5-497D-44CC-B08E-329D6AE4C5C1}" type="presParOf" srcId="{07A067CE-E7BB-4D36-ABF4-E069221837DB}" destId="{1699CA0B-A8D4-4153-AE21-4A7C420A4CB3}" srcOrd="1" destOrd="0" presId="urn:microsoft.com/office/officeart/2005/8/layout/vList4#4"/>
    <dgm:cxn modelId="{1690B04D-A601-479B-8D5B-2733207E238E}" type="presParOf" srcId="{07A067CE-E7BB-4D36-ABF4-E069221837DB}" destId="{72EA302F-9F61-4B1F-9B06-3EDA03720703}" srcOrd="2" destOrd="0" presId="urn:microsoft.com/office/officeart/2005/8/layout/vList4#4"/>
    <dgm:cxn modelId="{9DEF48F4-FB73-472A-BD95-044B89D93398}" type="presParOf" srcId="{86F05F97-AADF-4858-BEE9-332472DD76D8}" destId="{5EC06B12-AC7D-4683-BFAA-3AD5DE64B12A}" srcOrd="1" destOrd="0" presId="urn:microsoft.com/office/officeart/2005/8/layout/vList4#4"/>
    <dgm:cxn modelId="{B58D3C20-8F78-4618-AA39-F2CA15527051}" type="presParOf" srcId="{86F05F97-AADF-4858-BEE9-332472DD76D8}" destId="{3B34BDF6-10FB-4EF3-BC23-E6852D22F942}" srcOrd="2" destOrd="0" presId="urn:microsoft.com/office/officeart/2005/8/layout/vList4#4"/>
    <dgm:cxn modelId="{F396156D-7B0E-418B-B825-CB74323243A0}" type="presParOf" srcId="{3B34BDF6-10FB-4EF3-BC23-E6852D22F942}" destId="{A57BA4FB-7F49-49BC-A967-55AED33CBF28}" srcOrd="0" destOrd="0" presId="urn:microsoft.com/office/officeart/2005/8/layout/vList4#4"/>
    <dgm:cxn modelId="{F003CD23-444B-44E9-8952-273B1872EF14}" type="presParOf" srcId="{3B34BDF6-10FB-4EF3-BC23-E6852D22F942}" destId="{7F4D2CE7-16CD-4F96-8CED-480F9EE46DD1}" srcOrd="1" destOrd="0" presId="urn:microsoft.com/office/officeart/2005/8/layout/vList4#4"/>
    <dgm:cxn modelId="{85CA39D7-E779-4996-ABF2-FCFEF06682D1}" type="presParOf" srcId="{3B34BDF6-10FB-4EF3-BC23-E6852D22F942}" destId="{76253F0D-B069-494E-B3B4-D6045816A9B9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DF7BD7-5EE6-4CEE-BF68-224410896832}" type="doc">
      <dgm:prSet loTypeId="urn:microsoft.com/office/officeart/2005/8/layout/pList1#5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1A30CCEF-A10D-4CEF-8716-CA5A94D4D6BB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Образование спаек в малом тазу </a:t>
          </a:r>
          <a:r>
            <a: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после  </a:t>
          </a:r>
          <a:r>
            <a:rPr lang="ru-RU" sz="2400" b="1" dirty="0" err="1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лапароскопической</a:t>
          </a:r>
          <a:r>
            <a: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/ </a:t>
          </a:r>
          <a:r>
            <a:rPr lang="ru-RU" sz="2400" b="1" dirty="0" err="1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лапаротомической</a:t>
          </a:r>
          <a:r>
            <a: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МЭ </a:t>
          </a:r>
          <a:endParaRPr lang="ru-RU" sz="2400" b="1" dirty="0">
            <a:solidFill>
              <a:schemeClr val="accent3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5B3B8F6-8DFB-413A-AA72-440298E33A64}" type="parTrans" cxnId="{EE40C8B2-0DF1-478C-B309-79A36DF83902}">
      <dgm:prSet/>
      <dgm:spPr/>
      <dgm:t>
        <a:bodyPr/>
        <a:lstStyle/>
        <a:p>
          <a:endParaRPr lang="ru-RU"/>
        </a:p>
      </dgm:t>
    </dgm:pt>
    <dgm:pt modelId="{D4201E1C-3CD3-4C86-B3B9-A1FD533A7E97}" type="sibTrans" cxnId="{EE40C8B2-0DF1-478C-B309-79A36DF83902}">
      <dgm:prSet/>
      <dgm:spPr/>
      <dgm:t>
        <a:bodyPr/>
        <a:lstStyle/>
        <a:p>
          <a:endParaRPr lang="ru-RU"/>
        </a:p>
      </dgm:t>
    </dgm:pt>
    <dgm:pt modelId="{9F86ADB5-866F-4551-BCD3-674BFD89E62A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Внутри матки </a:t>
          </a:r>
          <a:r>
            <a: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после </a:t>
          </a:r>
          <a:r>
            <a:rPr lang="ru-RU" sz="2400" b="1" dirty="0" err="1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гистероскопической</a:t>
          </a:r>
          <a:r>
            <a: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МЭ</a:t>
          </a:r>
          <a:endParaRPr lang="ru-RU" sz="2400" b="1" dirty="0">
            <a:solidFill>
              <a:schemeClr val="accent3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ED2CCC0-A3B0-432C-8E7F-D2612D55DC45}" type="parTrans" cxnId="{2B317AA2-B47D-49DE-84C4-EC9A0F38E553}">
      <dgm:prSet/>
      <dgm:spPr/>
      <dgm:t>
        <a:bodyPr/>
        <a:lstStyle/>
        <a:p>
          <a:endParaRPr lang="ru-RU"/>
        </a:p>
      </dgm:t>
    </dgm:pt>
    <dgm:pt modelId="{2FE9D4F0-C271-44B2-B73C-491654FBD091}" type="sibTrans" cxnId="{2B317AA2-B47D-49DE-84C4-EC9A0F38E553}">
      <dgm:prSet/>
      <dgm:spPr/>
      <dgm:t>
        <a:bodyPr/>
        <a:lstStyle/>
        <a:p>
          <a:endParaRPr lang="ru-RU"/>
        </a:p>
      </dgm:t>
    </dgm:pt>
    <dgm:pt modelId="{5F99E4F0-C7E0-4610-A46D-85D09B938988}" type="pres">
      <dgm:prSet presAssocID="{17DF7BD7-5EE6-4CEE-BF68-2244108968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641066-BA0D-47E5-A561-C49F10586965}" type="pres">
      <dgm:prSet presAssocID="{1A30CCEF-A10D-4CEF-8716-CA5A94D4D6BB}" presName="compNode" presStyleCnt="0"/>
      <dgm:spPr/>
    </dgm:pt>
    <dgm:pt modelId="{7ABBDB38-006E-4518-92CC-70169C49DFF0}" type="pres">
      <dgm:prSet presAssocID="{1A30CCEF-A10D-4CEF-8716-CA5A94D4D6BB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BC3E101-55DA-45A8-B8C7-B41BF6357E93}" type="pres">
      <dgm:prSet presAssocID="{1A30CCEF-A10D-4CEF-8716-CA5A94D4D6BB}" presName="textRect" presStyleLbl="revTx" presStyleIdx="0" presStyleCnt="2" custScaleX="142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FB354-F10D-45B1-BEA5-D55BC5DE7663}" type="pres">
      <dgm:prSet presAssocID="{D4201E1C-3CD3-4C86-B3B9-A1FD533A7E9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B879D0D-5783-48A5-B3DD-2F93DD11EBF7}" type="pres">
      <dgm:prSet presAssocID="{9F86ADB5-866F-4551-BCD3-674BFD89E62A}" presName="compNode" presStyleCnt="0"/>
      <dgm:spPr/>
    </dgm:pt>
    <dgm:pt modelId="{9AD5E61E-EAFE-4E73-BEA6-F01A22FB96B2}" type="pres">
      <dgm:prSet presAssocID="{9F86ADB5-866F-4551-BCD3-674BFD89E62A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FB25DAF-BEEE-4553-B46D-98F9C0766B90}" type="pres">
      <dgm:prSet presAssocID="{9F86ADB5-866F-4551-BCD3-674BFD89E62A}" presName="textRect" presStyleLbl="revTx" presStyleIdx="1" presStyleCnt="2" custScaleX="115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40C8B2-0DF1-478C-B309-79A36DF83902}" srcId="{17DF7BD7-5EE6-4CEE-BF68-224410896832}" destId="{1A30CCEF-A10D-4CEF-8716-CA5A94D4D6BB}" srcOrd="0" destOrd="0" parTransId="{35B3B8F6-8DFB-413A-AA72-440298E33A64}" sibTransId="{D4201E1C-3CD3-4C86-B3B9-A1FD533A7E97}"/>
    <dgm:cxn modelId="{FB068685-A500-4C65-AD88-3E4C3DF6F406}" type="presOf" srcId="{D4201E1C-3CD3-4C86-B3B9-A1FD533A7E97}" destId="{D18FB354-F10D-45B1-BEA5-D55BC5DE7663}" srcOrd="0" destOrd="0" presId="urn:microsoft.com/office/officeart/2005/8/layout/pList1#5"/>
    <dgm:cxn modelId="{EE46190A-5BBD-4C46-B998-14A37AC50853}" type="presOf" srcId="{1A30CCEF-A10D-4CEF-8716-CA5A94D4D6BB}" destId="{4BC3E101-55DA-45A8-B8C7-B41BF6357E93}" srcOrd="0" destOrd="0" presId="urn:microsoft.com/office/officeart/2005/8/layout/pList1#5"/>
    <dgm:cxn modelId="{78490802-082B-4835-A8E1-702AA5351515}" type="presOf" srcId="{17DF7BD7-5EE6-4CEE-BF68-224410896832}" destId="{5F99E4F0-C7E0-4610-A46D-85D09B938988}" srcOrd="0" destOrd="0" presId="urn:microsoft.com/office/officeart/2005/8/layout/pList1#5"/>
    <dgm:cxn modelId="{2B317AA2-B47D-49DE-84C4-EC9A0F38E553}" srcId="{17DF7BD7-5EE6-4CEE-BF68-224410896832}" destId="{9F86ADB5-866F-4551-BCD3-674BFD89E62A}" srcOrd="1" destOrd="0" parTransId="{8ED2CCC0-A3B0-432C-8E7F-D2612D55DC45}" sibTransId="{2FE9D4F0-C271-44B2-B73C-491654FBD091}"/>
    <dgm:cxn modelId="{AD198876-78AC-4FFF-B8F5-505DDFD8D609}" type="presOf" srcId="{9F86ADB5-866F-4551-BCD3-674BFD89E62A}" destId="{DFB25DAF-BEEE-4553-B46D-98F9C0766B90}" srcOrd="0" destOrd="0" presId="urn:microsoft.com/office/officeart/2005/8/layout/pList1#5"/>
    <dgm:cxn modelId="{B3B0E133-1ED4-4278-BA4A-A0672DA974C8}" type="presParOf" srcId="{5F99E4F0-C7E0-4610-A46D-85D09B938988}" destId="{C4641066-BA0D-47E5-A561-C49F10586965}" srcOrd="0" destOrd="0" presId="urn:microsoft.com/office/officeart/2005/8/layout/pList1#5"/>
    <dgm:cxn modelId="{CD908C6D-0E9C-4500-8537-70C445EEB90D}" type="presParOf" srcId="{C4641066-BA0D-47E5-A561-C49F10586965}" destId="{7ABBDB38-006E-4518-92CC-70169C49DFF0}" srcOrd="0" destOrd="0" presId="urn:microsoft.com/office/officeart/2005/8/layout/pList1#5"/>
    <dgm:cxn modelId="{05CD3E49-FB7D-415C-B9DE-12A782CA2FC2}" type="presParOf" srcId="{C4641066-BA0D-47E5-A561-C49F10586965}" destId="{4BC3E101-55DA-45A8-B8C7-B41BF6357E93}" srcOrd="1" destOrd="0" presId="urn:microsoft.com/office/officeart/2005/8/layout/pList1#5"/>
    <dgm:cxn modelId="{6DA3AD58-6578-4F6B-89A0-68B052FFE824}" type="presParOf" srcId="{5F99E4F0-C7E0-4610-A46D-85D09B938988}" destId="{D18FB354-F10D-45B1-BEA5-D55BC5DE7663}" srcOrd="1" destOrd="0" presId="urn:microsoft.com/office/officeart/2005/8/layout/pList1#5"/>
    <dgm:cxn modelId="{EFF61F49-EEAB-4E9C-95F8-CB98B9EA893F}" type="presParOf" srcId="{5F99E4F0-C7E0-4610-A46D-85D09B938988}" destId="{CB879D0D-5783-48A5-B3DD-2F93DD11EBF7}" srcOrd="2" destOrd="0" presId="urn:microsoft.com/office/officeart/2005/8/layout/pList1#5"/>
    <dgm:cxn modelId="{78C52071-0D21-45DA-82EE-4CA44F97EF4D}" type="presParOf" srcId="{CB879D0D-5783-48A5-B3DD-2F93DD11EBF7}" destId="{9AD5E61E-EAFE-4E73-BEA6-F01A22FB96B2}" srcOrd="0" destOrd="0" presId="urn:microsoft.com/office/officeart/2005/8/layout/pList1#5"/>
    <dgm:cxn modelId="{32442BF1-7DF2-4AD3-A3DD-56E3FB074C1D}" type="presParOf" srcId="{CB879D0D-5783-48A5-B3DD-2F93DD11EBF7}" destId="{DFB25DAF-BEEE-4553-B46D-98F9C0766B90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AF7EE8-F153-4E93-8983-BC669961AC36}" type="doc">
      <dgm:prSet loTypeId="urn:microsoft.com/office/officeart/2005/8/layout/default#8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58390A4-2D5F-4339-88DD-77FAA7F629FD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2200" b="1" dirty="0" smtClean="0">
              <a:latin typeface="Arial" pitchFamily="34" charset="0"/>
              <a:cs typeface="Arial" pitchFamily="34" charset="0"/>
            </a:rPr>
            <a:t>Уменьшает размеры ММ</a:t>
          </a:r>
          <a:r>
            <a:rPr lang="ru-RU" sz="1800" b="1" dirty="0" smtClean="0">
              <a:latin typeface="Arial" pitchFamily="34" charset="0"/>
              <a:cs typeface="Arial" pitchFamily="34" charset="0"/>
            </a:rPr>
            <a:t>,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в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т.ч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. небольших узлов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миометрия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, изменяющих морфологию матки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5C317305-8581-4699-9EF6-664584FBE946}" type="parTrans" cxnId="{0D582E32-FA6A-4B9C-8EFA-D829B87EAF7D}">
      <dgm:prSet/>
      <dgm:spPr/>
      <dgm:t>
        <a:bodyPr/>
        <a:lstStyle/>
        <a:p>
          <a:endParaRPr lang="ru-RU"/>
        </a:p>
      </dgm:t>
    </dgm:pt>
    <dgm:pt modelId="{74325198-F9D8-4B42-8ED7-0EBF60DF0D97}" type="sibTrans" cxnId="{0D582E32-FA6A-4B9C-8EFA-D829B87EAF7D}">
      <dgm:prSet/>
      <dgm:spPr/>
      <dgm:t>
        <a:bodyPr/>
        <a:lstStyle/>
        <a:p>
          <a:endParaRPr lang="ru-RU"/>
        </a:p>
      </dgm:t>
    </dgm:pt>
    <dgm:pt modelId="{D0B0BF13-1E8C-4576-AEEE-7FC8566D7BD0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2200" b="1" dirty="0" smtClean="0">
              <a:latin typeface="Arial" pitchFamily="34" charset="0"/>
              <a:cs typeface="Arial" pitchFamily="34" charset="0"/>
            </a:rPr>
            <a:t>Облегчает симптомы </a:t>
          </a:r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D6CC780B-4ABD-46D8-8300-DACF9CEDD9FE}" type="parTrans" cxnId="{F8E638F1-74A3-42DB-B9AE-D2367D172811}">
      <dgm:prSet/>
      <dgm:spPr/>
      <dgm:t>
        <a:bodyPr/>
        <a:lstStyle/>
        <a:p>
          <a:endParaRPr lang="ru-RU"/>
        </a:p>
      </dgm:t>
    </dgm:pt>
    <dgm:pt modelId="{0E29629A-1580-4AF6-9BBB-8B6F0C076B5B}" type="sibTrans" cxnId="{F8E638F1-74A3-42DB-B9AE-D2367D172811}">
      <dgm:prSet/>
      <dgm:spPr/>
      <dgm:t>
        <a:bodyPr/>
        <a:lstStyle/>
        <a:p>
          <a:endParaRPr lang="ru-RU"/>
        </a:p>
      </dgm:t>
    </dgm:pt>
    <dgm:pt modelId="{B4FE79C7-4B8F-4475-BA86-5DF6A564F14D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2200" b="1" dirty="0" smtClean="0">
              <a:latin typeface="Arial" pitchFamily="34" charset="0"/>
              <a:cs typeface="Arial" pitchFamily="34" charset="0"/>
            </a:rPr>
            <a:t>Создает  условия для операции              при крупных ММ</a:t>
          </a:r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2F4B2108-9A9B-4388-98DB-9EC9A2CB31DB}" type="parTrans" cxnId="{23D0CC56-21B4-4D13-A66C-3A3C5A2C4BF3}">
      <dgm:prSet/>
      <dgm:spPr/>
      <dgm:t>
        <a:bodyPr/>
        <a:lstStyle/>
        <a:p>
          <a:endParaRPr lang="ru-RU"/>
        </a:p>
      </dgm:t>
    </dgm:pt>
    <dgm:pt modelId="{4E26BBBB-C070-4507-9397-1D236CD7A4ED}" type="sibTrans" cxnId="{23D0CC56-21B4-4D13-A66C-3A3C5A2C4BF3}">
      <dgm:prSet/>
      <dgm:spPr/>
      <dgm:t>
        <a:bodyPr/>
        <a:lstStyle/>
        <a:p>
          <a:endParaRPr lang="ru-RU"/>
        </a:p>
      </dgm:t>
    </dgm:pt>
    <dgm:pt modelId="{9E7B4FDA-2D45-4818-8F03-EB3CE4B71FE1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2200" b="1" dirty="0" smtClean="0">
              <a:latin typeface="Arial" pitchFamily="34" charset="0"/>
              <a:cs typeface="Arial" pitchFamily="34" charset="0"/>
            </a:rPr>
            <a:t>Восстанавливает анатомическую структуру матки</a:t>
          </a:r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74013564-82DB-4F42-AC88-F0A881E26AE0}" type="parTrans" cxnId="{30F677DE-BFB9-4B35-8602-ACB7AB5A6225}">
      <dgm:prSet/>
      <dgm:spPr/>
      <dgm:t>
        <a:bodyPr/>
        <a:lstStyle/>
        <a:p>
          <a:endParaRPr lang="ru-RU"/>
        </a:p>
      </dgm:t>
    </dgm:pt>
    <dgm:pt modelId="{5E77A125-F90C-44C0-8354-E434CEE92DE7}" type="sibTrans" cxnId="{30F677DE-BFB9-4B35-8602-ACB7AB5A6225}">
      <dgm:prSet/>
      <dgm:spPr/>
      <dgm:t>
        <a:bodyPr/>
        <a:lstStyle/>
        <a:p>
          <a:endParaRPr lang="ru-RU"/>
        </a:p>
      </dgm:t>
    </dgm:pt>
    <dgm:pt modelId="{508898C2-8E24-4834-90FA-92643F8EE209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2200" b="1" dirty="0" smtClean="0">
              <a:latin typeface="Arial" pitchFamily="34" charset="0"/>
              <a:cs typeface="Arial" pitchFamily="34" charset="0"/>
            </a:rPr>
            <a:t>УПА увеличивает вероятность успеха ЭКО</a:t>
          </a:r>
          <a:endParaRPr lang="ru-RU" sz="2200" b="1" dirty="0">
            <a:latin typeface="Arial" pitchFamily="34" charset="0"/>
            <a:cs typeface="Arial" pitchFamily="34" charset="0"/>
          </a:endParaRPr>
        </a:p>
      </dgm:t>
    </dgm:pt>
    <dgm:pt modelId="{20324850-39BF-4E95-8E69-8E5E9EC8BD93}" type="parTrans" cxnId="{958371B6-EF8B-43CB-B42E-9A86F52B9E46}">
      <dgm:prSet/>
      <dgm:spPr/>
      <dgm:t>
        <a:bodyPr/>
        <a:lstStyle/>
        <a:p>
          <a:endParaRPr lang="ru-RU"/>
        </a:p>
      </dgm:t>
    </dgm:pt>
    <dgm:pt modelId="{BE554B0E-C7D6-4871-AB4F-1A1A06BE7930}" type="sibTrans" cxnId="{958371B6-EF8B-43CB-B42E-9A86F52B9E46}">
      <dgm:prSet/>
      <dgm:spPr/>
      <dgm:t>
        <a:bodyPr/>
        <a:lstStyle/>
        <a:p>
          <a:endParaRPr lang="ru-RU"/>
        </a:p>
      </dgm:t>
    </dgm:pt>
    <dgm:pt modelId="{B4B0D253-F5C1-4E30-820F-E9BE6D4E52FA}" type="pres">
      <dgm:prSet presAssocID="{1CAF7EE8-F153-4E93-8983-BC669961AC3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11BF0E-F1E3-4741-BD82-ECE29A33C56E}" type="pres">
      <dgm:prSet presAssocID="{E58390A4-2D5F-4339-88DD-77FAA7F629F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43081-BABB-4EB3-A6F0-8150614B2BE6}" type="pres">
      <dgm:prSet presAssocID="{74325198-F9D8-4B42-8ED7-0EBF60DF0D97}" presName="sibTrans" presStyleCnt="0"/>
      <dgm:spPr/>
      <dgm:t>
        <a:bodyPr/>
        <a:lstStyle/>
        <a:p>
          <a:endParaRPr lang="ru-RU"/>
        </a:p>
      </dgm:t>
    </dgm:pt>
    <dgm:pt modelId="{EF657D44-7A1E-4EF1-81F8-2F583016EC31}" type="pres">
      <dgm:prSet presAssocID="{D0B0BF13-1E8C-4576-AEEE-7FC8566D7BD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0DC91-33CB-4B81-8C19-F9457C7CECED}" type="pres">
      <dgm:prSet presAssocID="{0E29629A-1580-4AF6-9BBB-8B6F0C076B5B}" presName="sibTrans" presStyleCnt="0"/>
      <dgm:spPr/>
      <dgm:t>
        <a:bodyPr/>
        <a:lstStyle/>
        <a:p>
          <a:endParaRPr lang="ru-RU"/>
        </a:p>
      </dgm:t>
    </dgm:pt>
    <dgm:pt modelId="{29CC8CCA-63E9-4CD9-B09D-7186606EE281}" type="pres">
      <dgm:prSet presAssocID="{B4FE79C7-4B8F-4475-BA86-5DF6A564F14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A6601-3311-4F37-AE2B-AA7D09A6185C}" type="pres">
      <dgm:prSet presAssocID="{4E26BBBB-C070-4507-9397-1D236CD7A4ED}" presName="sibTrans" presStyleCnt="0"/>
      <dgm:spPr/>
      <dgm:t>
        <a:bodyPr/>
        <a:lstStyle/>
        <a:p>
          <a:endParaRPr lang="ru-RU"/>
        </a:p>
      </dgm:t>
    </dgm:pt>
    <dgm:pt modelId="{63B60179-55C4-4CB0-9174-1425B5D70D58}" type="pres">
      <dgm:prSet presAssocID="{9E7B4FDA-2D45-4818-8F03-EB3CE4B71FE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87818-FB71-4032-AEAE-72D23A0118CB}" type="pres">
      <dgm:prSet presAssocID="{5E77A125-F90C-44C0-8354-E434CEE92DE7}" presName="sibTrans" presStyleCnt="0"/>
      <dgm:spPr/>
      <dgm:t>
        <a:bodyPr/>
        <a:lstStyle/>
        <a:p>
          <a:endParaRPr lang="ru-RU"/>
        </a:p>
      </dgm:t>
    </dgm:pt>
    <dgm:pt modelId="{E40F26A3-1F86-4257-920C-99AD0936CE92}" type="pres">
      <dgm:prSet presAssocID="{508898C2-8E24-4834-90FA-92643F8EE20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6B930A-4473-4361-8030-5FE7B9A7F10F}" type="presOf" srcId="{B4FE79C7-4B8F-4475-BA86-5DF6A564F14D}" destId="{29CC8CCA-63E9-4CD9-B09D-7186606EE281}" srcOrd="0" destOrd="0" presId="urn:microsoft.com/office/officeart/2005/8/layout/default#8"/>
    <dgm:cxn modelId="{37C1EB36-2733-4040-9088-C1DA56C1E67B}" type="presOf" srcId="{D0B0BF13-1E8C-4576-AEEE-7FC8566D7BD0}" destId="{EF657D44-7A1E-4EF1-81F8-2F583016EC31}" srcOrd="0" destOrd="0" presId="urn:microsoft.com/office/officeart/2005/8/layout/default#8"/>
    <dgm:cxn modelId="{01313C89-5D75-4A29-AF94-99F2EEB3BB5D}" type="presOf" srcId="{E58390A4-2D5F-4339-88DD-77FAA7F629FD}" destId="{2F11BF0E-F1E3-4741-BD82-ECE29A33C56E}" srcOrd="0" destOrd="0" presId="urn:microsoft.com/office/officeart/2005/8/layout/default#8"/>
    <dgm:cxn modelId="{FE12DEA9-AB64-450F-B389-BDA2B6AA3050}" type="presOf" srcId="{508898C2-8E24-4834-90FA-92643F8EE209}" destId="{E40F26A3-1F86-4257-920C-99AD0936CE92}" srcOrd="0" destOrd="0" presId="urn:microsoft.com/office/officeart/2005/8/layout/default#8"/>
    <dgm:cxn modelId="{9254CB9D-1C32-4853-9E2F-8627ACA4513C}" type="presOf" srcId="{1CAF7EE8-F153-4E93-8983-BC669961AC36}" destId="{B4B0D253-F5C1-4E30-820F-E9BE6D4E52FA}" srcOrd="0" destOrd="0" presId="urn:microsoft.com/office/officeart/2005/8/layout/default#8"/>
    <dgm:cxn modelId="{30F677DE-BFB9-4B35-8602-ACB7AB5A6225}" srcId="{1CAF7EE8-F153-4E93-8983-BC669961AC36}" destId="{9E7B4FDA-2D45-4818-8F03-EB3CE4B71FE1}" srcOrd="3" destOrd="0" parTransId="{74013564-82DB-4F42-AC88-F0A881E26AE0}" sibTransId="{5E77A125-F90C-44C0-8354-E434CEE92DE7}"/>
    <dgm:cxn modelId="{958371B6-EF8B-43CB-B42E-9A86F52B9E46}" srcId="{1CAF7EE8-F153-4E93-8983-BC669961AC36}" destId="{508898C2-8E24-4834-90FA-92643F8EE209}" srcOrd="4" destOrd="0" parTransId="{20324850-39BF-4E95-8E69-8E5E9EC8BD93}" sibTransId="{BE554B0E-C7D6-4871-AB4F-1A1A06BE7930}"/>
    <dgm:cxn modelId="{23D0CC56-21B4-4D13-A66C-3A3C5A2C4BF3}" srcId="{1CAF7EE8-F153-4E93-8983-BC669961AC36}" destId="{B4FE79C7-4B8F-4475-BA86-5DF6A564F14D}" srcOrd="2" destOrd="0" parTransId="{2F4B2108-9A9B-4388-98DB-9EC9A2CB31DB}" sibTransId="{4E26BBBB-C070-4507-9397-1D236CD7A4ED}"/>
    <dgm:cxn modelId="{0D582E32-FA6A-4B9C-8EFA-D829B87EAF7D}" srcId="{1CAF7EE8-F153-4E93-8983-BC669961AC36}" destId="{E58390A4-2D5F-4339-88DD-77FAA7F629FD}" srcOrd="0" destOrd="0" parTransId="{5C317305-8581-4699-9EF6-664584FBE946}" sibTransId="{74325198-F9D8-4B42-8ED7-0EBF60DF0D97}"/>
    <dgm:cxn modelId="{F8E638F1-74A3-42DB-B9AE-D2367D172811}" srcId="{1CAF7EE8-F153-4E93-8983-BC669961AC36}" destId="{D0B0BF13-1E8C-4576-AEEE-7FC8566D7BD0}" srcOrd="1" destOrd="0" parTransId="{D6CC780B-4ABD-46D8-8300-DACF9CEDD9FE}" sibTransId="{0E29629A-1580-4AF6-9BBB-8B6F0C076B5B}"/>
    <dgm:cxn modelId="{60A97725-44D5-44B7-87D9-45FCF7F47D0E}" type="presOf" srcId="{9E7B4FDA-2D45-4818-8F03-EB3CE4B71FE1}" destId="{63B60179-55C4-4CB0-9174-1425B5D70D58}" srcOrd="0" destOrd="0" presId="urn:microsoft.com/office/officeart/2005/8/layout/default#8"/>
    <dgm:cxn modelId="{003DBCAE-4E3F-42FD-87C6-8FE1891E6200}" type="presParOf" srcId="{B4B0D253-F5C1-4E30-820F-E9BE6D4E52FA}" destId="{2F11BF0E-F1E3-4741-BD82-ECE29A33C56E}" srcOrd="0" destOrd="0" presId="urn:microsoft.com/office/officeart/2005/8/layout/default#8"/>
    <dgm:cxn modelId="{96AD387F-4E49-4B45-94C8-241A25779F72}" type="presParOf" srcId="{B4B0D253-F5C1-4E30-820F-E9BE6D4E52FA}" destId="{D2E43081-BABB-4EB3-A6F0-8150614B2BE6}" srcOrd="1" destOrd="0" presId="urn:microsoft.com/office/officeart/2005/8/layout/default#8"/>
    <dgm:cxn modelId="{648C00E5-6491-468C-ACEB-8647DDB10EFC}" type="presParOf" srcId="{B4B0D253-F5C1-4E30-820F-E9BE6D4E52FA}" destId="{EF657D44-7A1E-4EF1-81F8-2F583016EC31}" srcOrd="2" destOrd="0" presId="urn:microsoft.com/office/officeart/2005/8/layout/default#8"/>
    <dgm:cxn modelId="{6F38BAB8-F800-4BF7-BB32-D1FAF3462C12}" type="presParOf" srcId="{B4B0D253-F5C1-4E30-820F-E9BE6D4E52FA}" destId="{0250DC91-33CB-4B81-8C19-F9457C7CECED}" srcOrd="3" destOrd="0" presId="urn:microsoft.com/office/officeart/2005/8/layout/default#8"/>
    <dgm:cxn modelId="{F141B976-B080-4C6D-8B11-6FCDFE499CE7}" type="presParOf" srcId="{B4B0D253-F5C1-4E30-820F-E9BE6D4E52FA}" destId="{29CC8CCA-63E9-4CD9-B09D-7186606EE281}" srcOrd="4" destOrd="0" presId="urn:microsoft.com/office/officeart/2005/8/layout/default#8"/>
    <dgm:cxn modelId="{EA1B20E5-F2DC-4190-8C63-D05600CA0F1D}" type="presParOf" srcId="{B4B0D253-F5C1-4E30-820F-E9BE6D4E52FA}" destId="{FF5A6601-3311-4F37-AE2B-AA7D09A6185C}" srcOrd="5" destOrd="0" presId="urn:microsoft.com/office/officeart/2005/8/layout/default#8"/>
    <dgm:cxn modelId="{788A26AA-8A11-4CC1-A5D1-303123674654}" type="presParOf" srcId="{B4B0D253-F5C1-4E30-820F-E9BE6D4E52FA}" destId="{63B60179-55C4-4CB0-9174-1425B5D70D58}" srcOrd="6" destOrd="0" presId="urn:microsoft.com/office/officeart/2005/8/layout/default#8"/>
    <dgm:cxn modelId="{CA9A9791-8953-43A2-8514-AFC2EA2DBD75}" type="presParOf" srcId="{B4B0D253-F5C1-4E30-820F-E9BE6D4E52FA}" destId="{BC087818-FB71-4032-AEAE-72D23A0118CB}" srcOrd="7" destOrd="0" presId="urn:microsoft.com/office/officeart/2005/8/layout/default#8"/>
    <dgm:cxn modelId="{2169329E-2FF9-4E92-99FA-3603021DED85}" type="presParOf" srcId="{B4B0D253-F5C1-4E30-820F-E9BE6D4E52FA}" destId="{E40F26A3-1F86-4257-920C-99AD0936CE92}" srcOrd="8" destOrd="0" presId="urn:microsoft.com/office/officeart/2005/8/layout/default#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296E84-D340-479C-8E56-F17663241238}">
      <dsp:nvSpPr>
        <dsp:cNvPr id="0" name=""/>
        <dsp:cNvSpPr/>
      </dsp:nvSpPr>
      <dsp:spPr>
        <a:xfrm>
          <a:off x="2615" y="431760"/>
          <a:ext cx="2210494" cy="20162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latin typeface="Arial" pitchFamily="34" charset="0"/>
              <a:cs typeface="Arial" pitchFamily="34" charset="0"/>
            </a:rPr>
            <a:t>Прогестерон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2615" y="431760"/>
        <a:ext cx="2210494" cy="2016204"/>
      </dsp:txXfrm>
    </dsp:sp>
    <dsp:sp modelId="{8D6DD389-2A8F-4717-AFE3-BBB9B52CDD8D}">
      <dsp:nvSpPr>
        <dsp:cNvPr id="0" name=""/>
        <dsp:cNvSpPr/>
      </dsp:nvSpPr>
      <dsp:spPr>
        <a:xfrm>
          <a:off x="2348727" y="1219222"/>
          <a:ext cx="528655" cy="441279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348727" y="1219222"/>
        <a:ext cx="528655" cy="441279"/>
      </dsp:txXfrm>
    </dsp:sp>
    <dsp:sp modelId="{82FDAC40-63F6-4F2F-9EB6-2F922EC1CE59}">
      <dsp:nvSpPr>
        <dsp:cNvPr id="0" name=""/>
        <dsp:cNvSpPr/>
      </dsp:nvSpPr>
      <dsp:spPr>
        <a:xfrm>
          <a:off x="3013000" y="497965"/>
          <a:ext cx="1934967" cy="188379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latin typeface="Arial" pitchFamily="34" charset="0"/>
              <a:cs typeface="Arial" pitchFamily="34" charset="0"/>
            </a:rPr>
            <a:t>Эстроген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3013000" y="497965"/>
        <a:ext cx="1934967" cy="1883793"/>
      </dsp:txXfrm>
    </dsp:sp>
    <dsp:sp modelId="{5FFF0F8C-FDB5-419C-9EEE-262D2C2193CF}">
      <dsp:nvSpPr>
        <dsp:cNvPr id="0" name=""/>
        <dsp:cNvSpPr/>
      </dsp:nvSpPr>
      <dsp:spPr>
        <a:xfrm>
          <a:off x="5083585" y="1229287"/>
          <a:ext cx="576412" cy="421149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5083585" y="1229287"/>
        <a:ext cx="576412" cy="421149"/>
      </dsp:txXfrm>
    </dsp:sp>
    <dsp:sp modelId="{F82BFC87-D15F-4505-B24A-3BB2E0EF875B}">
      <dsp:nvSpPr>
        <dsp:cNvPr id="0" name=""/>
        <dsp:cNvSpPr/>
      </dsp:nvSpPr>
      <dsp:spPr>
        <a:xfrm>
          <a:off x="5795614" y="232735"/>
          <a:ext cx="2626632" cy="24142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latin typeface="Arial" pitchFamily="34" charset="0"/>
              <a:cs typeface="Arial" pitchFamily="34" charset="0"/>
            </a:rPr>
            <a:t>Стимуляция пролиферации</a:t>
          </a:r>
          <a:endParaRPr lang="ru-RU" sz="1800" b="1" kern="1200" baseline="0" dirty="0">
            <a:latin typeface="Arial" pitchFamily="34" charset="0"/>
            <a:cs typeface="Arial" pitchFamily="34" charset="0"/>
          </a:endParaRPr>
        </a:p>
      </dsp:txBody>
      <dsp:txXfrm>
        <a:off x="5795614" y="232735"/>
        <a:ext cx="2626632" cy="241425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16FC25-1C54-41DB-BF4F-E292DF9C8B77}">
      <dsp:nvSpPr>
        <dsp:cNvPr id="0" name=""/>
        <dsp:cNvSpPr/>
      </dsp:nvSpPr>
      <dsp:spPr>
        <a:xfrm>
          <a:off x="882476" y="2009"/>
          <a:ext cx="3513832" cy="21082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Женщины с </a:t>
          </a:r>
          <a:r>
            <a:rPr lang="ru-RU" sz="2000" b="1" i="0" kern="12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подслизистой миомой </a:t>
          </a:r>
          <a:r>
            <a:rPr lang="ru-RU" sz="2000" b="0" i="0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типа 1 (деформирующей полость), которые хотели бы </a:t>
          </a:r>
          <a:r>
            <a:rPr lang="ru-RU" sz="2000" b="1" i="0" kern="12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отсрочить или избежать операции</a:t>
          </a:r>
          <a:endParaRPr lang="ru-RU" sz="2000" b="1" kern="1200" dirty="0">
            <a:solidFill>
              <a:schemeClr val="accent3"/>
            </a:solidFill>
            <a:latin typeface="Arial" pitchFamily="34" charset="0"/>
            <a:cs typeface="Arial" pitchFamily="34" charset="0"/>
          </a:endParaRPr>
        </a:p>
      </dsp:txBody>
      <dsp:txXfrm>
        <a:off x="882476" y="2009"/>
        <a:ext cx="3513832" cy="2108299"/>
      </dsp:txXfrm>
    </dsp:sp>
    <dsp:sp modelId="{5642643C-8DCB-42E3-B422-35A529FA8962}">
      <dsp:nvSpPr>
        <dsp:cNvPr id="0" name=""/>
        <dsp:cNvSpPr/>
      </dsp:nvSpPr>
      <dsp:spPr>
        <a:xfrm>
          <a:off x="4747691" y="2009"/>
          <a:ext cx="3513832" cy="2108299"/>
        </a:xfrm>
        <a:prstGeom prst="rect">
          <a:avLst/>
        </a:prstGeom>
        <a:solidFill>
          <a:schemeClr val="accent3">
            <a:alpha val="1600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Женщины с </a:t>
          </a:r>
          <a:r>
            <a:rPr lang="ru-RU" sz="2000" b="0" i="0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симптомной</a:t>
          </a:r>
          <a:r>
            <a:rPr lang="ru-RU" sz="2000" b="0" i="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миомой и </a:t>
          </a:r>
          <a:r>
            <a:rPr lang="ru-RU" sz="2000" b="1" i="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желающие забеременеть</a:t>
          </a:r>
          <a:endParaRPr lang="ru-RU" sz="2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4747691" y="2009"/>
        <a:ext cx="3513832" cy="2108299"/>
      </dsp:txXfrm>
    </dsp:sp>
    <dsp:sp modelId="{84513FD2-0E20-4EAA-946D-A19A15C14DFA}">
      <dsp:nvSpPr>
        <dsp:cNvPr id="0" name=""/>
        <dsp:cNvSpPr/>
      </dsp:nvSpPr>
      <dsp:spPr>
        <a:xfrm>
          <a:off x="882476" y="2461692"/>
          <a:ext cx="3513832" cy="21082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Женщины с </a:t>
          </a:r>
          <a:r>
            <a:rPr lang="ru-RU" sz="2000" b="0" i="0" kern="1200" dirty="0" err="1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симптомной</a:t>
          </a:r>
          <a:r>
            <a:rPr lang="ru-RU" sz="2000" b="0" i="0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миомой, желающие сохранить фертильность, но </a:t>
          </a:r>
          <a:r>
            <a:rPr lang="ru-RU" sz="2000" b="1" i="0" kern="12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не заинтересованные забеременеть </a:t>
          </a:r>
          <a:r>
            <a:rPr lang="ru-RU" sz="2000" b="0" i="0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в ближайшем будущем</a:t>
          </a:r>
          <a:endParaRPr lang="ru-RU" sz="2000" b="1" kern="1200" dirty="0">
            <a:solidFill>
              <a:schemeClr val="accent3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882476" y="2461692"/>
        <a:ext cx="3513832" cy="2108299"/>
      </dsp:txXfrm>
    </dsp:sp>
    <dsp:sp modelId="{BDD9E0D8-2584-469C-9528-C2C2E7B00805}">
      <dsp:nvSpPr>
        <dsp:cNvPr id="0" name=""/>
        <dsp:cNvSpPr/>
      </dsp:nvSpPr>
      <dsp:spPr>
        <a:xfrm>
          <a:off x="4747691" y="2461692"/>
          <a:ext cx="3513832" cy="21082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i="0" kern="1200" dirty="0" smtClean="0"/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i="0" kern="1200" dirty="0" smtClean="0"/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i="0" kern="1200" dirty="0" smtClean="0"/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Женщины с </a:t>
          </a:r>
          <a:r>
            <a:rPr lang="ru-RU" sz="2000" b="0" i="0" kern="1200" dirty="0" err="1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симптомной</a:t>
          </a:r>
          <a:r>
            <a:rPr lang="ru-RU" sz="2000" b="0" i="0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миомой, </a:t>
          </a:r>
          <a:r>
            <a:rPr lang="ru-RU" sz="2000" b="1" i="0" kern="12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приближающиеся к менопаузе </a:t>
          </a:r>
          <a:r>
            <a:rPr lang="ru-RU" sz="2000" b="0" i="0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желающие сохранить матку</a:t>
          </a:r>
          <a:endParaRPr lang="en-US" sz="2000" kern="1200" dirty="0" smtClean="0">
            <a:solidFill>
              <a:schemeClr val="accent3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5</a:t>
          </a:r>
          <a:endParaRPr lang="ru-RU" sz="1200" kern="1200" dirty="0"/>
        </a:p>
      </dsp:txBody>
      <dsp:txXfrm>
        <a:off x="4747691" y="2461692"/>
        <a:ext cx="3513832" cy="210829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60B424-51F7-451A-BA58-877F59E474A3}">
      <dsp:nvSpPr>
        <dsp:cNvPr id="0" name=""/>
        <dsp:cNvSpPr/>
      </dsp:nvSpPr>
      <dsp:spPr>
        <a:xfrm>
          <a:off x="0" y="299545"/>
          <a:ext cx="2504281" cy="199258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Увеличивает шансы на полную резекцию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0" y="299545"/>
        <a:ext cx="2504281" cy="1992586"/>
      </dsp:txXfrm>
    </dsp:sp>
    <dsp:sp modelId="{BD308353-0E43-4FD5-ADBC-471445DB3C46}">
      <dsp:nvSpPr>
        <dsp:cNvPr id="0" name=""/>
        <dsp:cNvSpPr/>
      </dsp:nvSpPr>
      <dsp:spPr>
        <a:xfrm>
          <a:off x="2754709" y="283775"/>
          <a:ext cx="2504281" cy="2024125"/>
        </a:xfrm>
        <a:prstGeom prst="rect">
          <a:avLst/>
        </a:prstGeom>
        <a:solidFill>
          <a:schemeClr val="accent3">
            <a:shade val="80000"/>
            <a:hueOff val="51975"/>
            <a:satOff val="-15286"/>
            <a:lumOff val="169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Уменьшает длительность операции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754709" y="283775"/>
        <a:ext cx="2504281" cy="2024125"/>
      </dsp:txXfrm>
    </dsp:sp>
    <dsp:sp modelId="{7005554F-6A5A-486F-8246-0577034E8716}">
      <dsp:nvSpPr>
        <dsp:cNvPr id="0" name=""/>
        <dsp:cNvSpPr/>
      </dsp:nvSpPr>
      <dsp:spPr>
        <a:xfrm>
          <a:off x="5509418" y="252244"/>
          <a:ext cx="2504281" cy="2087188"/>
        </a:xfrm>
        <a:prstGeom prst="rect">
          <a:avLst/>
        </a:prstGeom>
        <a:solidFill>
          <a:schemeClr val="accent3">
            <a:shade val="80000"/>
            <a:hueOff val="103950"/>
            <a:satOff val="-30572"/>
            <a:lumOff val="339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Значительно улучшает состояние пациенток              после операции 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5509418" y="252244"/>
        <a:ext cx="2504281" cy="208718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D2AF4F-9ECB-440E-AA3E-3DDA4BCD33E8}">
      <dsp:nvSpPr>
        <dsp:cNvPr id="0" name=""/>
        <dsp:cNvSpPr/>
      </dsp:nvSpPr>
      <dsp:spPr>
        <a:xfrm>
          <a:off x="0" y="0"/>
          <a:ext cx="8013700" cy="18613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3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При полостных или подслизистых ММ размером ≤4 см МЭ </a:t>
          </a:r>
          <a:r>
            <a:rPr lang="ru-RU" sz="2400" b="1" kern="12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при </a:t>
          </a:r>
          <a:r>
            <a:rPr lang="ru-RU" sz="2400" b="1" kern="1200" dirty="0" err="1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гистероскопии</a:t>
          </a:r>
          <a:endParaRPr lang="ru-RU" sz="2400" b="1" kern="1200" dirty="0">
            <a:solidFill>
              <a:schemeClr val="accent3"/>
            </a:solidFill>
            <a:latin typeface="Arial" pitchFamily="34" charset="0"/>
            <a:cs typeface="Arial" pitchFamily="34" charset="0"/>
          </a:endParaRPr>
        </a:p>
      </dsp:txBody>
      <dsp:txXfrm>
        <a:off x="1788877" y="0"/>
        <a:ext cx="6224822" cy="1861377"/>
      </dsp:txXfrm>
    </dsp:sp>
    <dsp:sp modelId="{1699CA0B-A8D4-4153-AE21-4A7C420A4CB3}">
      <dsp:nvSpPr>
        <dsp:cNvPr id="0" name=""/>
        <dsp:cNvSpPr/>
      </dsp:nvSpPr>
      <dsp:spPr>
        <a:xfrm>
          <a:off x="186137" y="186137"/>
          <a:ext cx="1602740" cy="14891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BA4FB-7F49-49BC-A967-55AED33CBF28}">
      <dsp:nvSpPr>
        <dsp:cNvPr id="0" name=""/>
        <dsp:cNvSpPr/>
      </dsp:nvSpPr>
      <dsp:spPr>
        <a:xfrm>
          <a:off x="0" y="2047515"/>
          <a:ext cx="8013700" cy="18613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13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При более крупных или множественных ММ необходим </a:t>
          </a:r>
          <a:r>
            <a:rPr lang="ru-RU" sz="2400" b="1" kern="1200" dirty="0" err="1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лапароскопический</a:t>
          </a:r>
          <a:r>
            <a:rPr lang="ru-RU" sz="2400" b="1" kern="12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 или </a:t>
          </a:r>
          <a:r>
            <a:rPr lang="ru-RU" sz="2400" b="1" kern="1200" dirty="0" err="1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лапаротомический</a:t>
          </a:r>
          <a:r>
            <a:rPr lang="ru-RU" sz="2400" b="1" kern="12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 доступ</a:t>
          </a:r>
          <a:endParaRPr lang="ru-RU" sz="2800" b="1" kern="1200" dirty="0">
            <a:solidFill>
              <a:schemeClr val="accent3"/>
            </a:solidFill>
            <a:latin typeface="Arial" pitchFamily="34" charset="0"/>
            <a:cs typeface="Arial" pitchFamily="34" charset="0"/>
          </a:endParaRPr>
        </a:p>
      </dsp:txBody>
      <dsp:txXfrm>
        <a:off x="1788877" y="2047515"/>
        <a:ext cx="6224822" cy="1861377"/>
      </dsp:txXfrm>
    </dsp:sp>
    <dsp:sp modelId="{7F4D2CE7-16CD-4F96-8CED-480F9EE46DD1}">
      <dsp:nvSpPr>
        <dsp:cNvPr id="0" name=""/>
        <dsp:cNvSpPr/>
      </dsp:nvSpPr>
      <dsp:spPr>
        <a:xfrm>
          <a:off x="186137" y="2233653"/>
          <a:ext cx="1602740" cy="14891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BBDB38-006E-4518-92CC-70169C49DFF0}">
      <dsp:nvSpPr>
        <dsp:cNvPr id="0" name=""/>
        <dsp:cNvSpPr/>
      </dsp:nvSpPr>
      <dsp:spPr>
        <a:xfrm>
          <a:off x="654582" y="251939"/>
          <a:ext cx="3052215" cy="210297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3E101-55DA-45A8-B8C7-B41BF6357E93}">
      <dsp:nvSpPr>
        <dsp:cNvPr id="0" name=""/>
        <dsp:cNvSpPr/>
      </dsp:nvSpPr>
      <dsp:spPr>
        <a:xfrm>
          <a:off x="751" y="2354916"/>
          <a:ext cx="4359875" cy="1132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Образование спаек в малом тазу </a:t>
          </a:r>
          <a:r>
            <a:rPr lang="ru-RU" sz="2400" b="1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после  </a:t>
          </a:r>
          <a:r>
            <a:rPr lang="ru-RU" sz="2400" b="1" kern="1200" dirty="0" err="1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лапароскопической</a:t>
          </a:r>
          <a:r>
            <a:rPr lang="ru-RU" sz="2400" b="1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/ </a:t>
          </a:r>
          <a:r>
            <a:rPr lang="ru-RU" sz="2400" b="1" kern="1200" dirty="0" err="1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лапаротомической</a:t>
          </a:r>
          <a:r>
            <a:rPr lang="ru-RU" sz="2400" b="1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МЭ </a:t>
          </a:r>
          <a:endParaRPr lang="ru-RU" sz="2400" b="1" kern="1200" dirty="0">
            <a:solidFill>
              <a:schemeClr val="accent3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751" y="2354916"/>
        <a:ext cx="4359875" cy="1132371"/>
      </dsp:txXfrm>
    </dsp:sp>
    <dsp:sp modelId="{9AD5E61E-EAFE-4E73-BEA6-F01A22FB96B2}">
      <dsp:nvSpPr>
        <dsp:cNvPr id="0" name=""/>
        <dsp:cNvSpPr/>
      </dsp:nvSpPr>
      <dsp:spPr>
        <a:xfrm>
          <a:off x="4899151" y="251939"/>
          <a:ext cx="3052215" cy="210297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25DAF-BEEE-4553-B46D-98F9C0766B90}">
      <dsp:nvSpPr>
        <dsp:cNvPr id="0" name=""/>
        <dsp:cNvSpPr/>
      </dsp:nvSpPr>
      <dsp:spPr>
        <a:xfrm>
          <a:off x="4665977" y="2354916"/>
          <a:ext cx="3518563" cy="1132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Внутри матки </a:t>
          </a:r>
          <a:r>
            <a:rPr lang="ru-RU" sz="2400" b="1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после </a:t>
          </a:r>
          <a:r>
            <a:rPr lang="ru-RU" sz="2400" b="1" kern="1200" dirty="0" err="1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гистероскопической</a:t>
          </a:r>
          <a:r>
            <a:rPr lang="ru-RU" sz="2400" b="1" kern="12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 МЭ</a:t>
          </a:r>
          <a:endParaRPr lang="ru-RU" sz="2400" b="1" kern="1200" dirty="0">
            <a:solidFill>
              <a:schemeClr val="accent3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4665977" y="2354916"/>
        <a:ext cx="3518563" cy="113237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11BF0E-F1E3-4741-BD82-ECE29A33C56E}">
      <dsp:nvSpPr>
        <dsp:cNvPr id="0" name=""/>
        <dsp:cNvSpPr/>
      </dsp:nvSpPr>
      <dsp:spPr>
        <a:xfrm>
          <a:off x="0" y="924253"/>
          <a:ext cx="2707859" cy="16247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latin typeface="Arial" pitchFamily="34" charset="0"/>
              <a:cs typeface="Arial" pitchFamily="34" charset="0"/>
            </a:rPr>
            <a:t>Уменьшает размеры ММ</a:t>
          </a: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,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 в </a:t>
          </a:r>
          <a:r>
            <a:rPr lang="ru-RU" sz="1800" kern="1200" dirty="0" err="1" smtClean="0">
              <a:latin typeface="Arial" pitchFamily="34" charset="0"/>
              <a:cs typeface="Arial" pitchFamily="34" charset="0"/>
            </a:rPr>
            <a:t>т.ч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. небольших узлов </a:t>
          </a:r>
          <a:r>
            <a:rPr lang="ru-RU" sz="1800" kern="1200" dirty="0" err="1" smtClean="0">
              <a:latin typeface="Arial" pitchFamily="34" charset="0"/>
              <a:cs typeface="Arial" pitchFamily="34" charset="0"/>
            </a:rPr>
            <a:t>миометрия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, изменяющих морфологию матки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0" y="924253"/>
        <a:ext cx="2707859" cy="1624715"/>
      </dsp:txXfrm>
    </dsp:sp>
    <dsp:sp modelId="{EF657D44-7A1E-4EF1-81F8-2F583016EC31}">
      <dsp:nvSpPr>
        <dsp:cNvPr id="0" name=""/>
        <dsp:cNvSpPr/>
      </dsp:nvSpPr>
      <dsp:spPr>
        <a:xfrm>
          <a:off x="2978645" y="924253"/>
          <a:ext cx="2707859" cy="1624715"/>
        </a:xfrm>
        <a:prstGeom prst="rect">
          <a:avLst/>
        </a:prstGeom>
        <a:solidFill>
          <a:schemeClr val="accent3">
            <a:hueOff val="-284339"/>
            <a:satOff val="-1172"/>
            <a:lumOff val="-2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latin typeface="Arial" pitchFamily="34" charset="0"/>
              <a:cs typeface="Arial" pitchFamily="34" charset="0"/>
            </a:rPr>
            <a:t>Облегчает симптомы </a:t>
          </a:r>
          <a:endParaRPr lang="ru-RU" sz="2200" b="1" kern="1200" dirty="0">
            <a:latin typeface="Arial" pitchFamily="34" charset="0"/>
            <a:cs typeface="Arial" pitchFamily="34" charset="0"/>
          </a:endParaRPr>
        </a:p>
      </dsp:txBody>
      <dsp:txXfrm>
        <a:off x="2978645" y="924253"/>
        <a:ext cx="2707859" cy="1624715"/>
      </dsp:txXfrm>
    </dsp:sp>
    <dsp:sp modelId="{29CC8CCA-63E9-4CD9-B09D-7186606EE281}">
      <dsp:nvSpPr>
        <dsp:cNvPr id="0" name=""/>
        <dsp:cNvSpPr/>
      </dsp:nvSpPr>
      <dsp:spPr>
        <a:xfrm>
          <a:off x="5957291" y="924253"/>
          <a:ext cx="2707859" cy="1624715"/>
        </a:xfrm>
        <a:prstGeom prst="rect">
          <a:avLst/>
        </a:prstGeom>
        <a:solidFill>
          <a:schemeClr val="accent3">
            <a:hueOff val="-568678"/>
            <a:satOff val="-2344"/>
            <a:lumOff val="-4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latin typeface="Arial" pitchFamily="34" charset="0"/>
              <a:cs typeface="Arial" pitchFamily="34" charset="0"/>
            </a:rPr>
            <a:t>Создает  условия для операции              при крупных ММ</a:t>
          </a:r>
          <a:endParaRPr lang="ru-RU" sz="2200" b="1" kern="1200" dirty="0">
            <a:latin typeface="Arial" pitchFamily="34" charset="0"/>
            <a:cs typeface="Arial" pitchFamily="34" charset="0"/>
          </a:endParaRPr>
        </a:p>
      </dsp:txBody>
      <dsp:txXfrm>
        <a:off x="5957291" y="924253"/>
        <a:ext cx="2707859" cy="1624715"/>
      </dsp:txXfrm>
    </dsp:sp>
    <dsp:sp modelId="{63B60179-55C4-4CB0-9174-1425B5D70D58}">
      <dsp:nvSpPr>
        <dsp:cNvPr id="0" name=""/>
        <dsp:cNvSpPr/>
      </dsp:nvSpPr>
      <dsp:spPr>
        <a:xfrm>
          <a:off x="1489322" y="2819755"/>
          <a:ext cx="2707859" cy="1624715"/>
        </a:xfrm>
        <a:prstGeom prst="rect">
          <a:avLst/>
        </a:prstGeom>
        <a:solidFill>
          <a:schemeClr val="accent3">
            <a:hueOff val="-853018"/>
            <a:satOff val="-3517"/>
            <a:lumOff val="-7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latin typeface="Arial" pitchFamily="34" charset="0"/>
              <a:cs typeface="Arial" pitchFamily="34" charset="0"/>
            </a:rPr>
            <a:t>Восстанавливает анатомическую структуру матки</a:t>
          </a:r>
          <a:endParaRPr lang="ru-RU" sz="2200" b="1" kern="1200" dirty="0">
            <a:latin typeface="Arial" pitchFamily="34" charset="0"/>
            <a:cs typeface="Arial" pitchFamily="34" charset="0"/>
          </a:endParaRPr>
        </a:p>
      </dsp:txBody>
      <dsp:txXfrm>
        <a:off x="1489322" y="2819755"/>
        <a:ext cx="2707859" cy="1624715"/>
      </dsp:txXfrm>
    </dsp:sp>
    <dsp:sp modelId="{E40F26A3-1F86-4257-920C-99AD0936CE92}">
      <dsp:nvSpPr>
        <dsp:cNvPr id="0" name=""/>
        <dsp:cNvSpPr/>
      </dsp:nvSpPr>
      <dsp:spPr>
        <a:xfrm>
          <a:off x="4467968" y="2819755"/>
          <a:ext cx="2707859" cy="1624715"/>
        </a:xfrm>
        <a:prstGeom prst="rect">
          <a:avLst/>
        </a:prstGeom>
        <a:solidFill>
          <a:schemeClr val="accent3">
            <a:hueOff val="-1137357"/>
            <a:satOff val="-4689"/>
            <a:lumOff val="-9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 smtClean="0">
              <a:latin typeface="Arial" pitchFamily="34" charset="0"/>
              <a:cs typeface="Arial" pitchFamily="34" charset="0"/>
            </a:rPr>
            <a:t>УПА увеличивает вероятность успеха ЭКО</a:t>
          </a:r>
          <a:endParaRPr lang="ru-RU" sz="2200" b="1" kern="1200" dirty="0">
            <a:latin typeface="Arial" pitchFamily="34" charset="0"/>
            <a:cs typeface="Arial" pitchFamily="34" charset="0"/>
          </a:endParaRPr>
        </a:p>
      </dsp:txBody>
      <dsp:txXfrm>
        <a:off x="4467968" y="2819755"/>
        <a:ext cx="2707859" cy="1624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D26A-22FE-455F-B0A4-F529D4BF9F7D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7C792-750D-4B3B-A2B2-BE0287B1E6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7C792-750D-4B3B-A2B2-BE0287B1E6E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3000"/>
              </a:lnSpc>
              <a:spcBef>
                <a:spcPts val="581"/>
              </a:spcBef>
              <a:buFont typeface="Arial" charset="0"/>
              <a:buChar char="•"/>
            </a:pPr>
            <a:r>
              <a:rPr lang="en-GB" dirty="0" err="1" smtClean="0">
                <a:latin typeface="Arial" charset="0"/>
                <a:cs typeface="Arial" charset="0"/>
              </a:rPr>
              <a:t>Овариальный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резерв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определяется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как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количество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резидуальных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ru-RU" dirty="0" err="1" smtClean="0">
                <a:latin typeface="Arial" charset="0"/>
                <a:cs typeface="Arial" charset="0"/>
              </a:rPr>
              <a:t>антральных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фолликулов</a:t>
            </a:r>
            <a:r>
              <a:rPr lang="en-GB" dirty="0" smtClean="0">
                <a:latin typeface="Arial" charset="0"/>
                <a:cs typeface="Arial" charset="0"/>
              </a:rPr>
              <a:t>, </a:t>
            </a:r>
            <a:r>
              <a:rPr lang="en-GB" dirty="0" err="1" smtClean="0">
                <a:latin typeface="Arial" charset="0"/>
                <a:cs typeface="Arial" charset="0"/>
              </a:rPr>
              <a:t>способных</a:t>
            </a:r>
            <a:r>
              <a:rPr lang="en-GB" dirty="0" smtClean="0">
                <a:latin typeface="Arial" charset="0"/>
                <a:cs typeface="Arial" charset="0"/>
              </a:rPr>
              <a:t> к </a:t>
            </a:r>
            <a:r>
              <a:rPr lang="ru-RU" dirty="0" smtClean="0">
                <a:latin typeface="Arial" charset="0"/>
                <a:cs typeface="Arial" charset="0"/>
              </a:rPr>
              <a:t>дальнейшему развитию</a:t>
            </a:r>
            <a:r>
              <a:rPr lang="en-GB" dirty="0" smtClean="0">
                <a:latin typeface="Arial" charset="0"/>
                <a:cs typeface="Arial" charset="0"/>
              </a:rPr>
              <a:t>. </a:t>
            </a:r>
          </a:p>
          <a:p>
            <a:pPr>
              <a:lnSpc>
                <a:spcPct val="93000"/>
              </a:lnSpc>
              <a:spcBef>
                <a:spcPts val="581"/>
              </a:spcBef>
              <a:buFont typeface="Arial" charset="0"/>
              <a:buChar char="•"/>
            </a:pPr>
            <a:r>
              <a:rPr lang="en-GB" dirty="0" err="1" smtClean="0">
                <a:latin typeface="Arial" charset="0"/>
                <a:cs typeface="Arial" charset="0"/>
              </a:rPr>
              <a:t>Прогностическими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маркерами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овариального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резерва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являются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фолликулостимулирующий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гормон</a:t>
            </a:r>
            <a:r>
              <a:rPr lang="en-GB" dirty="0" smtClean="0">
                <a:latin typeface="Arial" charset="0"/>
                <a:cs typeface="Arial" charset="0"/>
              </a:rPr>
              <a:t> (ФСГ), </a:t>
            </a:r>
            <a:r>
              <a:rPr lang="en-GB" dirty="0" err="1" smtClean="0">
                <a:latin typeface="Arial" charset="0"/>
                <a:cs typeface="Arial" charset="0"/>
              </a:rPr>
              <a:t>эстрадиол</a:t>
            </a:r>
            <a:r>
              <a:rPr lang="en-GB" dirty="0" smtClean="0">
                <a:latin typeface="Arial" charset="0"/>
                <a:cs typeface="Arial" charset="0"/>
              </a:rPr>
              <a:t>, </a:t>
            </a:r>
            <a:r>
              <a:rPr lang="en-GB" dirty="0" err="1" smtClean="0">
                <a:latin typeface="Arial" charset="0"/>
                <a:cs typeface="Arial" charset="0"/>
              </a:rPr>
              <a:t>ингибин</a:t>
            </a:r>
            <a:r>
              <a:rPr lang="en-GB" dirty="0" smtClean="0">
                <a:latin typeface="Arial" charset="0"/>
                <a:cs typeface="Arial" charset="0"/>
              </a:rPr>
              <a:t> В, </a:t>
            </a:r>
            <a:r>
              <a:rPr lang="en-GB" dirty="0" err="1" smtClean="0">
                <a:latin typeface="Arial" charset="0"/>
                <a:cs typeface="Arial" charset="0"/>
              </a:rPr>
              <a:t>анти-Мюллеровский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гормон</a:t>
            </a:r>
            <a:r>
              <a:rPr lang="en-GB" dirty="0" smtClean="0">
                <a:latin typeface="Arial" charset="0"/>
                <a:cs typeface="Arial" charset="0"/>
              </a:rPr>
              <a:t>, и </a:t>
            </a:r>
            <a:r>
              <a:rPr lang="en-GB" dirty="0" err="1" smtClean="0">
                <a:latin typeface="Arial" charset="0"/>
                <a:cs typeface="Arial" charset="0"/>
              </a:rPr>
              <a:t>морфометрические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маркеры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яичника</a:t>
            </a:r>
            <a:r>
              <a:rPr lang="en-GB" dirty="0" smtClean="0">
                <a:latin typeface="Arial" charset="0"/>
                <a:cs typeface="Arial" charset="0"/>
              </a:rPr>
              <a:t> (</a:t>
            </a:r>
            <a:r>
              <a:rPr lang="en-GB" dirty="0" err="1" smtClean="0">
                <a:latin typeface="Arial" charset="0"/>
                <a:cs typeface="Arial" charset="0"/>
              </a:rPr>
              <a:t>например</a:t>
            </a:r>
            <a:r>
              <a:rPr lang="en-GB" dirty="0" smtClean="0">
                <a:latin typeface="Arial" charset="0"/>
                <a:cs typeface="Arial" charset="0"/>
              </a:rPr>
              <a:t>, </a:t>
            </a:r>
            <a:r>
              <a:rPr lang="en-GB" dirty="0" err="1" smtClean="0">
                <a:latin typeface="Arial" charset="0"/>
                <a:cs typeface="Arial" charset="0"/>
              </a:rPr>
              <a:t>объём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яичника</a:t>
            </a:r>
            <a:r>
              <a:rPr lang="en-GB" dirty="0" smtClean="0">
                <a:latin typeface="Arial" charset="0"/>
                <a:cs typeface="Arial" charset="0"/>
              </a:rPr>
              <a:t>, </a:t>
            </a:r>
            <a:r>
              <a:rPr lang="en-GB" dirty="0" err="1" smtClean="0">
                <a:latin typeface="Arial" charset="0"/>
                <a:cs typeface="Arial" charset="0"/>
              </a:rPr>
              <a:t>количество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антральных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фолликулов</a:t>
            </a:r>
            <a:r>
              <a:rPr lang="en-GB" dirty="0" smtClean="0">
                <a:latin typeface="Arial" charset="0"/>
                <a:cs typeface="Arial" charset="0"/>
              </a:rPr>
              <a:t> и </a:t>
            </a:r>
            <a:r>
              <a:rPr lang="en-GB" dirty="0" err="1" smtClean="0">
                <a:latin typeface="Arial" charset="0"/>
                <a:cs typeface="Arial" charset="0"/>
              </a:rPr>
              <a:t>средний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диаметр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яичника</a:t>
            </a:r>
            <a:r>
              <a:rPr lang="en-GB" dirty="0" smtClean="0">
                <a:latin typeface="Arial" charset="0"/>
                <a:cs typeface="Arial" charset="0"/>
              </a:rPr>
              <a:t>).</a:t>
            </a:r>
            <a:endParaRPr lang="ru-RU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A61D94-3178-4CAF-BFE3-1756F14E79CA}" type="slidenum">
              <a:rPr lang="ru-RU" smtClean="0">
                <a:cs typeface="Arial" pitchFamily="34" charset="0"/>
              </a:rPr>
              <a:pPr/>
              <a:t>23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4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10BCF-4BB8-485F-9A74-61B133F37FCA}" type="slidenum">
              <a:rPr lang="ru-RU"/>
              <a:pPr/>
              <a:t>26</a:t>
            </a:fld>
            <a:endParaRPr lang="ru-RU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1129" tIns="45565" rIns="91129" bIns="45565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364CDB-8828-4C27-8749-F0B7C0A8631C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 altLang="ru-RU" sz="900" dirty="0"/>
          </a:p>
        </p:txBody>
      </p:sp>
    </p:spTree>
    <p:extLst>
      <p:ext uri="{BB962C8B-B14F-4D97-AF65-F5344CB8AC3E}">
        <p14:creationId xmlns:p14="http://schemas.microsoft.com/office/powerpoint/2010/main" xmlns="" val="3703993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AA140-DA36-481D-91F8-54EEFD3867FD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521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AA140-DA36-481D-91F8-54EEFD3867FD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68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AA140-DA36-481D-91F8-54EEFD3867FD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736848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3A690-1261-413A-8FB6-DDEC9041B2A7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25479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3A690-1261-413A-8FB6-DDEC9041B2A7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66114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43A690-1261-413A-8FB6-DDEC9041B2A7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4827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7C792-750D-4B3B-A2B2-BE0287B1E6E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A7F06-40EB-411B-AFFE-1465C3F50549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9192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470A2-8765-4EEA-942E-B00A932B49DC}" type="slidenum">
              <a:rPr lang="en-GB" smtClean="0">
                <a:solidFill>
                  <a:prstClr val="black"/>
                </a:solidFill>
              </a:rPr>
              <a:pPr/>
              <a:t>53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4058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A7F06-40EB-411B-AFFE-1465C3F50549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8375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A7F06-40EB-411B-AFFE-1465C3F50549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4200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A7F06-40EB-411B-AFFE-1465C3F50549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1746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A7F06-40EB-411B-AFFE-1465C3F50549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8569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Ссылка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A7F06-40EB-411B-AFFE-1465C3F50549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1604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A7F06-40EB-411B-AFFE-1465C3F50549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0579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441">
              <a:defRPr/>
            </a:pPr>
            <a:r>
              <a:rPr lang="en-GB" dirty="0" err="1"/>
              <a:t>Эсмия</a:t>
            </a:r>
            <a:r>
              <a:rPr lang="en-GB" dirty="0"/>
              <a:t> 5 </a:t>
            </a:r>
            <a:r>
              <a:rPr lang="en-GB" dirty="0" err="1"/>
              <a:t>мг</a:t>
            </a:r>
            <a:r>
              <a:rPr lang="en-GB" dirty="0"/>
              <a:t> </a:t>
            </a:r>
            <a:r>
              <a:rPr lang="en-GB" dirty="0" err="1"/>
              <a:t>таблетки</a:t>
            </a:r>
            <a:r>
              <a:rPr lang="en-GB" dirty="0"/>
              <a:t> (</a:t>
            </a:r>
            <a:r>
              <a:rPr lang="en-GB" dirty="0" err="1"/>
              <a:t>улипристала</a:t>
            </a:r>
            <a:r>
              <a:rPr lang="en-GB" dirty="0"/>
              <a:t> </a:t>
            </a:r>
            <a:r>
              <a:rPr lang="en-GB" dirty="0" err="1"/>
              <a:t>ацетат</a:t>
            </a:r>
            <a:r>
              <a:rPr lang="en-GB" dirty="0"/>
              <a:t>). </a:t>
            </a:r>
            <a:r>
              <a:rPr lang="en-GB" dirty="0" err="1"/>
              <a:t>Краткая</a:t>
            </a:r>
            <a:r>
              <a:rPr lang="en-GB" dirty="0"/>
              <a:t> </a:t>
            </a:r>
            <a:r>
              <a:rPr lang="en-GB" dirty="0" err="1"/>
              <a:t>характеристика</a:t>
            </a:r>
            <a:r>
              <a:rPr lang="en-GB" dirty="0"/>
              <a:t> </a:t>
            </a:r>
            <a:r>
              <a:rPr lang="en-GB" dirty="0" err="1"/>
              <a:t>лекарственного</a:t>
            </a:r>
            <a:r>
              <a:rPr lang="en-GB" dirty="0"/>
              <a:t> </a:t>
            </a:r>
            <a:r>
              <a:rPr lang="en-GB" dirty="0" err="1" smtClean="0"/>
              <a:t>средства</a:t>
            </a:r>
            <a:r>
              <a:rPr lang="ru-RU" dirty="0" smtClean="0"/>
              <a:t>,</a:t>
            </a:r>
            <a:r>
              <a:rPr lang="ru-RU" baseline="0" dirty="0" smtClean="0"/>
              <a:t> н</a:t>
            </a:r>
            <a:r>
              <a:rPr lang="en-GB" dirty="0" err="1" smtClean="0"/>
              <a:t>оябрь</a:t>
            </a:r>
            <a:r>
              <a:rPr lang="en-GB" dirty="0" smtClean="0"/>
              <a:t> </a:t>
            </a:r>
            <a:r>
              <a:rPr lang="en-GB" dirty="0"/>
              <a:t>2016 </a:t>
            </a:r>
            <a:r>
              <a:rPr lang="en-GB" dirty="0" err="1"/>
              <a:t>года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470A2-8765-4EEA-942E-B00A932B49DC}" type="slidenum">
              <a:rPr lang="en-GB" smtClean="0">
                <a:solidFill>
                  <a:prstClr val="black"/>
                </a:solidFill>
              </a:rPr>
              <a:pPr/>
              <a:t>67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428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1132542" y="685684"/>
            <a:ext cx="4531698" cy="34299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605" tIns="44303" rIns="88605" bIns="44303" anchor="ctr"/>
          <a:lstStyle/>
          <a:p>
            <a:endParaRPr lang="ru-RU"/>
          </a:p>
        </p:txBody>
      </p:sp>
      <p:sp>
        <p:nvSpPr>
          <p:cNvPr id="43011" name="Text Box 2"/>
          <p:cNvSpPr>
            <a:spLocks noGrp="1" noChangeArrowheads="1"/>
          </p:cNvSpPr>
          <p:nvPr>
            <p:ph type="body"/>
          </p:nvPr>
        </p:nvSpPr>
        <p:spPr>
          <a:xfrm>
            <a:off x="951948" y="4240740"/>
            <a:ext cx="5029098" cy="4595937"/>
          </a:xfrm>
          <a:noFill/>
          <a:ln/>
        </p:spPr>
        <p:txBody>
          <a:bodyPr lIns="90698" tIns="45349" rIns="90698" bIns="45349"/>
          <a:lstStyle/>
          <a:p>
            <a:pPr marL="106142" indent="-106142"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b="1" dirty="0" err="1">
                <a:solidFill>
                  <a:srgbClr val="FFFFFF"/>
                </a:solidFill>
              </a:rPr>
              <a:t>Средний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Возраст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Женщин</a:t>
            </a:r>
            <a:r>
              <a:rPr lang="en-GB" sz="1000" b="1" dirty="0">
                <a:solidFill>
                  <a:srgbClr val="FFFFFF"/>
                </a:solidFill>
              </a:rPr>
              <a:t> в </a:t>
            </a:r>
            <a:r>
              <a:rPr lang="en-GB" sz="1000" b="1" dirty="0" err="1">
                <a:solidFill>
                  <a:srgbClr val="FFFFFF"/>
                </a:solidFill>
              </a:rPr>
              <a:t>Странах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Евросоюза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на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Момент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Рождения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Первого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Ребёнка</a:t>
            </a:r>
            <a:r>
              <a:rPr lang="en-GB" sz="1000" b="1" dirty="0">
                <a:solidFill>
                  <a:srgbClr val="FFFFFF"/>
                </a:solidFill>
              </a:rPr>
              <a:t>, 1985-2000</a:t>
            </a:r>
          </a:p>
          <a:p>
            <a:pPr marL="106142" indent="-106142"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dirty="0">
                <a:solidFill>
                  <a:srgbClr val="FFFFFF"/>
                </a:solidFill>
              </a:rPr>
              <a:t>(</a:t>
            </a:r>
            <a:r>
              <a:rPr lang="en-GB" sz="1000" dirty="0" err="1">
                <a:solidFill>
                  <a:srgbClr val="FFFFFF"/>
                </a:solidFill>
              </a:rPr>
              <a:t>Вертикальные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dirty="0" err="1">
                <a:solidFill>
                  <a:srgbClr val="FFFFFF"/>
                </a:solidFill>
              </a:rPr>
              <a:t>полосы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dirty="0" err="1">
                <a:solidFill>
                  <a:srgbClr val="FFFFFF"/>
                </a:solidFill>
              </a:rPr>
              <a:t>означают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dirty="0" err="1">
                <a:solidFill>
                  <a:srgbClr val="FFFFFF"/>
                </a:solidFill>
              </a:rPr>
              <a:t>максимум</a:t>
            </a:r>
            <a:r>
              <a:rPr lang="en-GB" sz="1000" dirty="0">
                <a:solidFill>
                  <a:srgbClr val="FFFFFF"/>
                </a:solidFill>
              </a:rPr>
              <a:t> и </a:t>
            </a:r>
            <a:r>
              <a:rPr lang="en-GB" sz="1000" dirty="0" err="1">
                <a:solidFill>
                  <a:srgbClr val="FFFFFF"/>
                </a:solidFill>
              </a:rPr>
              <a:t>минимум</a:t>
            </a:r>
            <a:r>
              <a:rPr lang="en-GB" sz="1000" dirty="0">
                <a:solidFill>
                  <a:srgbClr val="FFFFFF"/>
                </a:solidFill>
              </a:rPr>
              <a:t>)‏</a:t>
            </a:r>
          </a:p>
          <a:p>
            <a:pPr marL="106142" indent="-106142">
              <a:lnSpc>
                <a:spcPct val="93000"/>
              </a:lnSpc>
              <a:spcBef>
                <a:spcPts val="581"/>
              </a:spcBef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endParaRPr lang="ru-RU" sz="1000" dirty="0">
              <a:latin typeface="Arial" charset="0"/>
              <a:cs typeface="Arial" charset="0"/>
            </a:endParaRPr>
          </a:p>
          <a:p>
            <a:pPr marL="106142" indent="-106142">
              <a:lnSpc>
                <a:spcPct val="93000"/>
              </a:lnSpc>
              <a:spcBef>
                <a:spcPts val="581"/>
              </a:spcBef>
              <a:buFont typeface="Arial" charset="0"/>
              <a:buChar char="•"/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dirty="0" err="1">
                <a:latin typeface="Arial" charset="0"/>
                <a:cs typeface="Arial" charset="0"/>
              </a:rPr>
              <a:t>Супружеские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пары</a:t>
            </a:r>
            <a:r>
              <a:rPr lang="en-GB" sz="1000" dirty="0">
                <a:latin typeface="Arial" charset="0"/>
                <a:cs typeface="Arial" charset="0"/>
              </a:rPr>
              <a:t> в </a:t>
            </a:r>
            <a:r>
              <a:rPr lang="en-GB" sz="1000" dirty="0" err="1">
                <a:latin typeface="Arial" charset="0"/>
                <a:cs typeface="Arial" charset="0"/>
              </a:rPr>
              <a:t>Европе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поздно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заводят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детей</a:t>
            </a:r>
            <a:r>
              <a:rPr lang="en-GB" sz="1000" dirty="0">
                <a:latin typeface="Arial" charset="0"/>
                <a:cs typeface="Arial" charset="0"/>
              </a:rPr>
              <a:t>.</a:t>
            </a:r>
          </a:p>
          <a:p>
            <a:pPr marL="106142" indent="-106142">
              <a:lnSpc>
                <a:spcPct val="93000"/>
              </a:lnSpc>
              <a:spcBef>
                <a:spcPts val="581"/>
              </a:spcBef>
              <a:buFont typeface="Arial" charset="0"/>
              <a:buChar char="•"/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dirty="0">
                <a:latin typeface="Arial" charset="0"/>
                <a:cs typeface="Arial" charset="0"/>
              </a:rPr>
              <a:t>В </a:t>
            </a:r>
            <a:r>
              <a:rPr lang="en-GB" sz="1000" dirty="0" err="1">
                <a:latin typeface="Arial" charset="0"/>
                <a:cs typeface="Arial" charset="0"/>
              </a:rPr>
              <a:t>среднем</a:t>
            </a:r>
            <a:r>
              <a:rPr lang="en-GB" sz="1000" dirty="0">
                <a:latin typeface="Arial" charset="0"/>
                <a:cs typeface="Arial" charset="0"/>
              </a:rPr>
              <a:t>, </a:t>
            </a:r>
            <a:r>
              <a:rPr lang="en-GB" sz="1000" dirty="0" err="1">
                <a:latin typeface="Arial" charset="0"/>
                <a:cs typeface="Arial" charset="0"/>
              </a:rPr>
              <a:t>женщина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рожает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первого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ребёнка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на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три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года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позже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сравнению</a:t>
            </a:r>
            <a:r>
              <a:rPr lang="en-GB" sz="1000" dirty="0">
                <a:latin typeface="Arial" charset="0"/>
                <a:cs typeface="Arial" charset="0"/>
              </a:rPr>
              <a:t> с </a:t>
            </a:r>
            <a:r>
              <a:rPr lang="en-GB" sz="1000" dirty="0" err="1">
                <a:latin typeface="Arial" charset="0"/>
                <a:cs typeface="Arial" charset="0"/>
              </a:rPr>
              <a:t>предыдущим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поколением</a:t>
            </a:r>
            <a:r>
              <a:rPr lang="en-GB" sz="1000" dirty="0">
                <a:latin typeface="Arial" charset="0"/>
                <a:cs typeface="Arial" charset="0"/>
              </a:rPr>
              <a:t>. </a:t>
            </a:r>
            <a:endParaRPr lang="ru-RU" sz="1000" dirty="0">
              <a:latin typeface="Arial" charset="0"/>
              <a:cs typeface="Arial" charset="0"/>
            </a:endParaRPr>
          </a:p>
          <a:p>
            <a:pPr marL="106142" indent="-106142">
              <a:lnSpc>
                <a:spcPct val="93000"/>
              </a:lnSpc>
              <a:spcBef>
                <a:spcPts val="581"/>
              </a:spcBef>
              <a:buFont typeface="Arial" charset="0"/>
              <a:buChar char="•"/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endParaRPr lang="ru-RU" sz="1000" dirty="0">
              <a:latin typeface="Arial" charset="0"/>
              <a:cs typeface="Arial" charset="0"/>
            </a:endParaRPr>
          </a:p>
          <a:p>
            <a:pPr marL="106142" indent="-106142"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b="1" dirty="0" err="1">
                <a:solidFill>
                  <a:srgbClr val="FFFFFF"/>
                </a:solidFill>
              </a:rPr>
              <a:t>Средний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Возраст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Женщин</a:t>
            </a:r>
            <a:r>
              <a:rPr lang="en-GB" sz="1000" b="1" dirty="0">
                <a:solidFill>
                  <a:srgbClr val="FFFFFF"/>
                </a:solidFill>
              </a:rPr>
              <a:t> в </a:t>
            </a:r>
            <a:r>
              <a:rPr lang="en-GB" sz="1000" b="1" dirty="0" err="1">
                <a:solidFill>
                  <a:srgbClr val="FFFFFF"/>
                </a:solidFill>
              </a:rPr>
              <a:t>Странах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Евросоюза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на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Момент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Рождения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Первого</a:t>
            </a:r>
            <a:r>
              <a:rPr lang="en-GB" sz="1000" b="1" dirty="0">
                <a:solidFill>
                  <a:srgbClr val="FFFFFF"/>
                </a:solidFill>
              </a:rPr>
              <a:t> </a:t>
            </a:r>
            <a:r>
              <a:rPr lang="en-GB" sz="1000" b="1" dirty="0" err="1">
                <a:solidFill>
                  <a:srgbClr val="FFFFFF"/>
                </a:solidFill>
              </a:rPr>
              <a:t>Ребёнка</a:t>
            </a:r>
            <a:r>
              <a:rPr lang="en-GB" sz="1000" b="1" dirty="0">
                <a:solidFill>
                  <a:srgbClr val="FFFFFF"/>
                </a:solidFill>
              </a:rPr>
              <a:t>, 1985-2000</a:t>
            </a:r>
          </a:p>
          <a:p>
            <a:pPr marL="106142" indent="-106142"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dirty="0">
                <a:solidFill>
                  <a:srgbClr val="FFFFFF"/>
                </a:solidFill>
              </a:rPr>
              <a:t>(</a:t>
            </a:r>
            <a:r>
              <a:rPr lang="en-GB" sz="1000" dirty="0" err="1">
                <a:solidFill>
                  <a:srgbClr val="FFFFFF"/>
                </a:solidFill>
              </a:rPr>
              <a:t>Вертикальные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dirty="0" err="1">
                <a:solidFill>
                  <a:srgbClr val="FFFFFF"/>
                </a:solidFill>
              </a:rPr>
              <a:t>полосы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dirty="0" err="1">
                <a:solidFill>
                  <a:srgbClr val="FFFFFF"/>
                </a:solidFill>
              </a:rPr>
              <a:t>означают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dirty="0" err="1">
                <a:solidFill>
                  <a:srgbClr val="FFFFFF"/>
                </a:solidFill>
              </a:rPr>
              <a:t>максимум</a:t>
            </a:r>
            <a:r>
              <a:rPr lang="en-GB" sz="1000" dirty="0">
                <a:solidFill>
                  <a:srgbClr val="FFFFFF"/>
                </a:solidFill>
              </a:rPr>
              <a:t> и </a:t>
            </a:r>
            <a:r>
              <a:rPr lang="en-GB" sz="1000" dirty="0" err="1">
                <a:solidFill>
                  <a:srgbClr val="FFFFFF"/>
                </a:solidFill>
              </a:rPr>
              <a:t>минимум</a:t>
            </a:r>
            <a:r>
              <a:rPr lang="en-GB" sz="1000" dirty="0">
                <a:solidFill>
                  <a:srgbClr val="FFFFFF"/>
                </a:solidFill>
              </a:rPr>
              <a:t>)‏</a:t>
            </a:r>
          </a:p>
          <a:p>
            <a:pPr marL="106142" indent="-106142">
              <a:lnSpc>
                <a:spcPct val="93000"/>
              </a:lnSpc>
              <a:spcBef>
                <a:spcPts val="581"/>
              </a:spcBef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endParaRPr lang="en-GB" sz="1000" dirty="0">
              <a:latin typeface="Arial" charset="0"/>
              <a:cs typeface="Arial" charset="0"/>
            </a:endParaRP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1052958" y="8552520"/>
            <a:ext cx="5518845" cy="3675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>
              <a:spcBef>
                <a:spcPts val="581"/>
              </a:spcBef>
              <a:tabLst>
                <a:tab pos="0" algn="l"/>
                <a:tab pos="886054" algn="l"/>
                <a:tab pos="1772107" algn="l"/>
                <a:tab pos="2658161" algn="l"/>
                <a:tab pos="3544214" algn="l"/>
                <a:tab pos="4430268" algn="l"/>
                <a:tab pos="5316322" algn="l"/>
                <a:tab pos="6202375" algn="l"/>
                <a:tab pos="7088429" algn="l"/>
                <a:tab pos="7974482" algn="l"/>
                <a:tab pos="8860536" algn="l"/>
                <a:tab pos="9746590" algn="l"/>
              </a:tabLst>
            </a:pPr>
            <a:r>
              <a:rPr lang="en-GB" sz="900" dirty="0" err="1">
                <a:solidFill>
                  <a:srgbClr val="FFFFFF"/>
                </a:solidFill>
              </a:rPr>
              <a:t>Eurostat</a:t>
            </a:r>
            <a:r>
              <a:rPr lang="en-GB" sz="900" dirty="0">
                <a:solidFill>
                  <a:srgbClr val="FFFFFF"/>
                </a:solidFill>
              </a:rPr>
              <a:t>. The social situation in the European Union 2005-2006. http://ec.europa.eu/employment_social/social_situation/docs/ssr2005_2006_en.pdf. 2006.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7C792-750D-4B3B-A2B2-BE0287B1E6E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1132542" y="685684"/>
            <a:ext cx="4531698" cy="34299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605" tIns="44303" rIns="88605" bIns="44303" anchor="ctr"/>
          <a:lstStyle/>
          <a:p>
            <a:endParaRPr lang="ru-RU"/>
          </a:p>
        </p:txBody>
      </p:sp>
      <p:sp>
        <p:nvSpPr>
          <p:cNvPr id="50179" name="Text Box 2"/>
          <p:cNvSpPr>
            <a:spLocks noGrp="1" noChangeArrowheads="1"/>
          </p:cNvSpPr>
          <p:nvPr>
            <p:ph type="body"/>
          </p:nvPr>
        </p:nvSpPr>
        <p:spPr>
          <a:xfrm>
            <a:off x="951948" y="4240740"/>
            <a:ext cx="5029098" cy="4595937"/>
          </a:xfrm>
          <a:noFill/>
          <a:ln/>
        </p:spPr>
        <p:txBody>
          <a:bodyPr lIns="90698" tIns="45349" rIns="90698" bIns="45349"/>
          <a:lstStyle/>
          <a:p>
            <a:pPr marL="106142" indent="-106142"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b="1" dirty="0" err="1">
                <a:solidFill>
                  <a:srgbClr val="FFFFCC"/>
                </a:solidFill>
              </a:rPr>
              <a:t>Поскольку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эндометриоз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является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прогрессирующим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заболеванием</a:t>
            </a:r>
            <a:r>
              <a:rPr lang="en-GB" sz="1000" b="1" dirty="0">
                <a:solidFill>
                  <a:srgbClr val="FFFFCC"/>
                </a:solidFill>
              </a:rPr>
              <a:t>, </a:t>
            </a:r>
            <a:r>
              <a:rPr lang="en-GB" sz="1000" b="1" dirty="0" err="1">
                <a:solidFill>
                  <a:srgbClr val="FFFFCC"/>
                </a:solidFill>
              </a:rPr>
              <a:t>то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чем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старше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пациентка</a:t>
            </a:r>
            <a:r>
              <a:rPr lang="en-GB" sz="1000" b="1" dirty="0">
                <a:solidFill>
                  <a:srgbClr val="FFFFCC"/>
                </a:solidFill>
              </a:rPr>
              <a:t>, </a:t>
            </a:r>
            <a:endParaRPr lang="ru-RU" sz="1000" b="1" dirty="0">
              <a:solidFill>
                <a:srgbClr val="FFFFCC"/>
              </a:solidFill>
            </a:endParaRPr>
          </a:p>
          <a:p>
            <a:pPr marL="106142" indent="-106142"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b="1" dirty="0" err="1">
                <a:solidFill>
                  <a:srgbClr val="FFFFCC"/>
                </a:solidFill>
              </a:rPr>
              <a:t>тем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больший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период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её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жизни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происходило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развитие</a:t>
            </a:r>
            <a:r>
              <a:rPr lang="en-GB" sz="1000" b="1" dirty="0">
                <a:solidFill>
                  <a:srgbClr val="FFFFCC"/>
                </a:solidFill>
              </a:rPr>
              <a:t> </a:t>
            </a:r>
            <a:r>
              <a:rPr lang="en-GB" sz="1000" b="1" dirty="0" err="1">
                <a:solidFill>
                  <a:srgbClr val="FFFFCC"/>
                </a:solidFill>
              </a:rPr>
              <a:t>заболевания</a:t>
            </a:r>
            <a:r>
              <a:rPr lang="en-GB" sz="1000" b="1" dirty="0">
                <a:solidFill>
                  <a:srgbClr val="FFFFCC"/>
                </a:solidFill>
              </a:rPr>
              <a:t>. </a:t>
            </a:r>
            <a:endParaRPr lang="ru-RU" sz="1000" b="1" dirty="0">
              <a:solidFill>
                <a:srgbClr val="FFFFCC"/>
              </a:solidFill>
            </a:endParaRPr>
          </a:p>
          <a:p>
            <a:pPr marL="106142" indent="-106142">
              <a:lnSpc>
                <a:spcPct val="93000"/>
              </a:lnSpc>
              <a:spcBef>
                <a:spcPts val="581"/>
              </a:spcBef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endParaRPr lang="ru-RU" sz="1000" dirty="0">
              <a:latin typeface="Arial" charset="0"/>
              <a:cs typeface="Arial" charset="0"/>
            </a:endParaRPr>
          </a:p>
          <a:p>
            <a:pPr marL="106142" indent="-106142">
              <a:lnSpc>
                <a:spcPct val="93000"/>
              </a:lnSpc>
              <a:spcBef>
                <a:spcPts val="581"/>
              </a:spcBef>
              <a:buFont typeface="Arial" charset="0"/>
              <a:buChar char="•"/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dirty="0" err="1">
                <a:latin typeface="Arial" charset="0"/>
                <a:cs typeface="Arial" charset="0"/>
              </a:rPr>
              <a:t>Результаты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одного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крупномасштабного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исследования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показали</a:t>
            </a:r>
            <a:r>
              <a:rPr lang="en-GB" sz="1000" dirty="0">
                <a:latin typeface="Arial" charset="0"/>
                <a:cs typeface="Arial" charset="0"/>
              </a:rPr>
              <a:t>, </a:t>
            </a:r>
            <a:r>
              <a:rPr lang="en-GB" sz="1000" dirty="0" err="1">
                <a:latin typeface="Arial" charset="0"/>
                <a:cs typeface="Arial" charset="0"/>
              </a:rPr>
              <a:t>что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риск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возникновения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эндометриоза</a:t>
            </a:r>
            <a:r>
              <a:rPr lang="en-GB" sz="1000" dirty="0">
                <a:latin typeface="Arial" charset="0"/>
                <a:cs typeface="Arial" charset="0"/>
              </a:rPr>
              <a:t> (</a:t>
            </a:r>
            <a:r>
              <a:rPr lang="en-GB" sz="1000" dirty="0" err="1">
                <a:latin typeface="Arial" charset="0"/>
                <a:cs typeface="Arial" charset="0"/>
              </a:rPr>
              <a:t>исходя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из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возраста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диагностики</a:t>
            </a:r>
            <a:r>
              <a:rPr lang="en-GB" sz="1000" dirty="0">
                <a:latin typeface="Arial" charset="0"/>
                <a:cs typeface="Arial" charset="0"/>
              </a:rPr>
              <a:t>) </a:t>
            </a:r>
            <a:r>
              <a:rPr lang="en-GB" sz="1000" dirty="0" err="1">
                <a:latin typeface="Arial" charset="0"/>
                <a:cs typeface="Arial" charset="0"/>
              </a:rPr>
              <a:t>увеличивается</a:t>
            </a:r>
            <a:r>
              <a:rPr lang="en-GB" sz="1000" dirty="0">
                <a:latin typeface="Arial" charset="0"/>
                <a:cs typeface="Arial" charset="0"/>
              </a:rPr>
              <a:t> с </a:t>
            </a:r>
            <a:r>
              <a:rPr lang="en-GB" sz="1000" dirty="0" err="1">
                <a:latin typeface="Arial" charset="0"/>
                <a:cs typeface="Arial" charset="0"/>
              </a:rPr>
              <a:t>возрастом</a:t>
            </a:r>
            <a:r>
              <a:rPr lang="en-GB" sz="1000" dirty="0">
                <a:latin typeface="Arial" charset="0"/>
                <a:cs typeface="Arial" charset="0"/>
              </a:rPr>
              <a:t>.</a:t>
            </a:r>
          </a:p>
          <a:p>
            <a:pPr marL="106142" indent="-106142">
              <a:lnSpc>
                <a:spcPct val="93000"/>
              </a:lnSpc>
              <a:spcBef>
                <a:spcPts val="581"/>
              </a:spcBef>
              <a:buFont typeface="Arial" charset="0"/>
              <a:buChar char="•"/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dirty="0" err="1">
                <a:latin typeface="Arial" charset="0"/>
                <a:cs typeface="Arial" charset="0"/>
              </a:rPr>
              <a:t>Вероятность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диагностирования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эндометриоза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увеличивается</a:t>
            </a:r>
            <a:r>
              <a:rPr lang="en-GB" sz="1000" dirty="0">
                <a:latin typeface="Arial" charset="0"/>
                <a:cs typeface="Arial" charset="0"/>
              </a:rPr>
              <a:t> с </a:t>
            </a:r>
            <a:r>
              <a:rPr lang="en-GB" sz="1000" dirty="0" err="1">
                <a:latin typeface="Arial" charset="0"/>
                <a:cs typeface="Arial" charset="0"/>
              </a:rPr>
              <a:t>каждой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возрастной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группой</a:t>
            </a:r>
            <a:r>
              <a:rPr lang="en-GB" sz="1000" dirty="0">
                <a:latin typeface="Arial" charset="0"/>
                <a:cs typeface="Arial" charset="0"/>
              </a:rPr>
              <a:t>, </a:t>
            </a:r>
            <a:r>
              <a:rPr lang="en-GB" sz="1000" dirty="0" err="1">
                <a:latin typeface="Arial" charset="0"/>
                <a:cs typeface="Arial" charset="0"/>
              </a:rPr>
              <a:t>включая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группу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возрастной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категории</a:t>
            </a:r>
            <a:r>
              <a:rPr lang="en-GB" sz="1000" dirty="0">
                <a:latin typeface="Arial" charset="0"/>
                <a:cs typeface="Arial" charset="0"/>
              </a:rPr>
              <a:t> 45 – 54 </a:t>
            </a:r>
            <a:r>
              <a:rPr lang="en-GB" sz="1000" dirty="0" err="1">
                <a:latin typeface="Arial" charset="0"/>
                <a:cs typeface="Arial" charset="0"/>
              </a:rPr>
              <a:t>года</a:t>
            </a:r>
            <a:r>
              <a:rPr lang="en-GB" sz="1000" dirty="0">
                <a:latin typeface="Arial" charset="0"/>
                <a:cs typeface="Arial" charset="0"/>
              </a:rPr>
              <a:t>. </a:t>
            </a:r>
            <a:r>
              <a:rPr lang="en-GB" sz="1000" dirty="0" err="1">
                <a:latin typeface="Arial" charset="0"/>
                <a:cs typeface="Arial" charset="0"/>
              </a:rPr>
              <a:t>Наименьшая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вероятность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диагностирования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эндометриоза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отмечена</a:t>
            </a:r>
            <a:r>
              <a:rPr lang="en-GB" sz="1000" dirty="0">
                <a:latin typeface="Arial" charset="0"/>
                <a:cs typeface="Arial" charset="0"/>
              </a:rPr>
              <a:t> в </a:t>
            </a:r>
            <a:r>
              <a:rPr lang="en-GB" sz="1000" dirty="0" err="1">
                <a:latin typeface="Arial" charset="0"/>
                <a:cs typeface="Arial" charset="0"/>
              </a:rPr>
              <a:t>группе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женщин</a:t>
            </a:r>
            <a:r>
              <a:rPr lang="en-GB" sz="1000" dirty="0">
                <a:latin typeface="Arial" charset="0"/>
                <a:cs typeface="Arial" charset="0"/>
              </a:rPr>
              <a:t> в </a:t>
            </a:r>
            <a:r>
              <a:rPr lang="en-GB" sz="1000" dirty="0" err="1">
                <a:latin typeface="Arial" charset="0"/>
                <a:cs typeface="Arial" charset="0"/>
              </a:rPr>
              <a:t>возрасте</a:t>
            </a:r>
            <a:r>
              <a:rPr lang="en-GB" sz="1000" dirty="0">
                <a:latin typeface="Arial" charset="0"/>
                <a:cs typeface="Arial" charset="0"/>
              </a:rPr>
              <a:t> 55 </a:t>
            </a:r>
            <a:r>
              <a:rPr lang="en-GB" sz="1000" dirty="0" err="1">
                <a:latin typeface="Arial" charset="0"/>
                <a:cs typeface="Arial" charset="0"/>
              </a:rPr>
              <a:t>лет</a:t>
            </a:r>
            <a:r>
              <a:rPr lang="en-GB" sz="1000" dirty="0">
                <a:latin typeface="Arial" charset="0"/>
                <a:cs typeface="Arial" charset="0"/>
              </a:rPr>
              <a:t> и </a:t>
            </a:r>
            <a:r>
              <a:rPr lang="en-GB" sz="1000" dirty="0" err="1">
                <a:latin typeface="Arial" charset="0"/>
                <a:cs typeface="Arial" charset="0"/>
              </a:rPr>
              <a:t>старше</a:t>
            </a:r>
            <a:r>
              <a:rPr lang="en-GB" sz="1000" dirty="0">
                <a:latin typeface="Arial" charset="0"/>
                <a:cs typeface="Arial" charset="0"/>
              </a:rPr>
              <a:t>. </a:t>
            </a:r>
          </a:p>
          <a:p>
            <a:pPr marL="106142" indent="-106142">
              <a:lnSpc>
                <a:spcPct val="93000"/>
              </a:lnSpc>
              <a:spcBef>
                <a:spcPts val="581"/>
              </a:spcBef>
              <a:buFont typeface="Arial" charset="0"/>
              <a:buChar char="•"/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dirty="0" err="1">
                <a:latin typeface="Arial" charset="0"/>
                <a:cs typeface="Arial" charset="0"/>
              </a:rPr>
              <a:t>Поскольку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эндометриоз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является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прогрессирующим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заболеванием</a:t>
            </a:r>
            <a:r>
              <a:rPr lang="en-GB" sz="1000" dirty="0">
                <a:latin typeface="Arial" charset="0"/>
                <a:cs typeface="Arial" charset="0"/>
              </a:rPr>
              <a:t>, </a:t>
            </a:r>
            <a:r>
              <a:rPr lang="en-GB" sz="1000" dirty="0" err="1">
                <a:latin typeface="Arial" charset="0"/>
                <a:cs typeface="Arial" charset="0"/>
              </a:rPr>
              <a:t>то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чем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старше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пациентка</a:t>
            </a:r>
            <a:r>
              <a:rPr lang="en-GB" sz="1000" dirty="0">
                <a:latin typeface="Arial" charset="0"/>
                <a:cs typeface="Arial" charset="0"/>
              </a:rPr>
              <a:t>, </a:t>
            </a:r>
            <a:r>
              <a:rPr lang="en-GB" sz="1000" dirty="0" err="1">
                <a:latin typeface="Arial" charset="0"/>
                <a:cs typeface="Arial" charset="0"/>
              </a:rPr>
              <a:t>тем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больший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период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её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жизни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происходило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развитие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заболевания</a:t>
            </a:r>
            <a:r>
              <a:rPr lang="en-GB" sz="1000" dirty="0">
                <a:latin typeface="Arial" charset="0"/>
                <a:cs typeface="Arial" charset="0"/>
              </a:rPr>
              <a:t>. </a:t>
            </a:r>
            <a:r>
              <a:rPr lang="en-GB" sz="1000" dirty="0" err="1">
                <a:latin typeface="Arial" charset="0"/>
                <a:cs typeface="Arial" charset="0"/>
              </a:rPr>
              <a:t>Это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ещё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одно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последствие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отсроченного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деторождения</a:t>
            </a:r>
            <a:r>
              <a:rPr lang="en-GB" sz="1000" dirty="0">
                <a:latin typeface="Arial" charset="0"/>
                <a:cs typeface="Arial" charset="0"/>
              </a:rPr>
              <a:t>. </a:t>
            </a:r>
          </a:p>
          <a:p>
            <a:pPr marL="106142" indent="-106142">
              <a:lnSpc>
                <a:spcPct val="93000"/>
              </a:lnSpc>
              <a:spcBef>
                <a:spcPts val="581"/>
              </a:spcBef>
              <a:buFont typeface="Arial" charset="0"/>
              <a:buChar char="•"/>
              <a:tabLst>
                <a:tab pos="882977" algn="l"/>
                <a:tab pos="1769031" algn="l"/>
                <a:tab pos="2655084" algn="l"/>
                <a:tab pos="3541138" algn="l"/>
                <a:tab pos="4427191" algn="l"/>
                <a:tab pos="5313245" algn="l"/>
                <a:tab pos="6199299" algn="l"/>
                <a:tab pos="7085352" algn="l"/>
                <a:tab pos="7971406" algn="l"/>
                <a:tab pos="8857459" algn="l"/>
                <a:tab pos="9743513" algn="l"/>
              </a:tabLst>
            </a:pPr>
            <a:r>
              <a:rPr lang="en-GB" sz="1000" dirty="0" err="1">
                <a:latin typeface="Arial" charset="0"/>
                <a:cs typeface="Arial" charset="0"/>
              </a:rPr>
              <a:t>Очевидно</a:t>
            </a:r>
            <a:r>
              <a:rPr lang="en-GB" sz="1000" dirty="0">
                <a:latin typeface="Arial" charset="0"/>
                <a:cs typeface="Arial" charset="0"/>
              </a:rPr>
              <a:t>, </a:t>
            </a:r>
            <a:r>
              <a:rPr lang="en-GB" sz="1000" dirty="0" err="1">
                <a:latin typeface="Arial" charset="0"/>
                <a:cs typeface="Arial" charset="0"/>
              </a:rPr>
              <a:t>после</a:t>
            </a:r>
            <a:r>
              <a:rPr lang="en-GB" sz="1000" dirty="0">
                <a:latin typeface="Arial" charset="0"/>
                <a:cs typeface="Arial" charset="0"/>
              </a:rPr>
              <a:t> 55 </a:t>
            </a:r>
            <a:r>
              <a:rPr lang="en-GB" sz="1000" dirty="0" err="1">
                <a:latin typeface="Arial" charset="0"/>
                <a:cs typeface="Arial" charset="0"/>
              </a:rPr>
              <a:t>лет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процентные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показатели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выявления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заболевания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снижаются</a:t>
            </a:r>
            <a:r>
              <a:rPr lang="en-GB" sz="1000" dirty="0">
                <a:latin typeface="Arial" charset="0"/>
                <a:cs typeface="Arial" charset="0"/>
              </a:rPr>
              <a:t>, </a:t>
            </a:r>
            <a:r>
              <a:rPr lang="en-GB" sz="1000" dirty="0" err="1">
                <a:latin typeface="Arial" charset="0"/>
                <a:cs typeface="Arial" charset="0"/>
              </a:rPr>
              <a:t>поскольку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эндометриоз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является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эстроген-зависимым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заболеванием</a:t>
            </a:r>
            <a:r>
              <a:rPr lang="en-GB" sz="1000" dirty="0">
                <a:latin typeface="Arial" charset="0"/>
                <a:cs typeface="Arial" charset="0"/>
              </a:rPr>
              <a:t>, а </a:t>
            </a:r>
            <a:r>
              <a:rPr lang="en-GB" sz="1000" dirty="0" err="1">
                <a:latin typeface="Arial" charset="0"/>
                <a:cs typeface="Arial" charset="0"/>
              </a:rPr>
              <a:t>большинство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женщин</a:t>
            </a:r>
            <a:r>
              <a:rPr lang="en-GB" sz="1000" dirty="0">
                <a:latin typeface="Arial" charset="0"/>
                <a:cs typeface="Arial" charset="0"/>
              </a:rPr>
              <a:t> в </a:t>
            </a:r>
            <a:r>
              <a:rPr lang="en-GB" sz="1000" dirty="0" err="1">
                <a:latin typeface="Arial" charset="0"/>
                <a:cs typeface="Arial" charset="0"/>
              </a:rPr>
              <a:t>этот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возрастной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период</a:t>
            </a:r>
            <a:r>
              <a:rPr lang="en-GB" sz="1000" dirty="0">
                <a:latin typeface="Arial" charset="0"/>
                <a:cs typeface="Arial" charset="0"/>
              </a:rPr>
              <a:t> </a:t>
            </a:r>
            <a:r>
              <a:rPr lang="en-GB" sz="1000" dirty="0" err="1">
                <a:latin typeface="Arial" charset="0"/>
                <a:cs typeface="Arial" charset="0"/>
              </a:rPr>
              <a:t>находятся</a:t>
            </a:r>
            <a:r>
              <a:rPr lang="en-GB" sz="1000" dirty="0">
                <a:latin typeface="Arial" charset="0"/>
                <a:cs typeface="Arial" charset="0"/>
              </a:rPr>
              <a:t> в </a:t>
            </a:r>
            <a:r>
              <a:rPr lang="en-GB" sz="1000" dirty="0" err="1">
                <a:latin typeface="Arial" charset="0"/>
                <a:cs typeface="Arial" charset="0"/>
              </a:rPr>
              <a:t>менопаузе</a:t>
            </a:r>
            <a:r>
              <a:rPr lang="en-GB" sz="1000" dirty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1052958" y="8320870"/>
            <a:ext cx="4820955" cy="599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>
              <a:spcBef>
                <a:spcPts val="581"/>
              </a:spcBef>
              <a:tabLst>
                <a:tab pos="0" algn="l"/>
                <a:tab pos="886054" algn="l"/>
                <a:tab pos="1772107" algn="l"/>
                <a:tab pos="2658161" algn="l"/>
                <a:tab pos="3544214" algn="l"/>
                <a:tab pos="4430268" algn="l"/>
                <a:tab pos="5316322" algn="l"/>
                <a:tab pos="6202375" algn="l"/>
                <a:tab pos="7088429" algn="l"/>
                <a:tab pos="7974482" algn="l"/>
                <a:tab pos="8860536" algn="l"/>
                <a:tab pos="9746590" algn="l"/>
              </a:tabLst>
            </a:pPr>
            <a:r>
              <a:rPr lang="en-GB" sz="900" dirty="0" err="1">
                <a:solidFill>
                  <a:srgbClr val="FFFFFF"/>
                </a:solidFill>
              </a:rPr>
              <a:t>Leibson</a:t>
            </a:r>
            <a:r>
              <a:rPr lang="en-GB" sz="900" dirty="0">
                <a:solidFill>
                  <a:srgbClr val="FFFFFF"/>
                </a:solidFill>
              </a:rPr>
              <a:t> CL, Good AE, Hass SL, et al. Incidence and characterization of diagnosed endometriosis in a geographically defined population. </a:t>
            </a:r>
            <a:r>
              <a:rPr lang="en-GB" sz="900" i="1" dirty="0" err="1">
                <a:solidFill>
                  <a:srgbClr val="FFFFFF"/>
                </a:solidFill>
              </a:rPr>
              <a:t>Fertil</a:t>
            </a:r>
            <a:r>
              <a:rPr lang="en-GB" sz="900" i="1" dirty="0">
                <a:solidFill>
                  <a:srgbClr val="FFFFFF"/>
                </a:solidFill>
              </a:rPr>
              <a:t> </a:t>
            </a:r>
            <a:r>
              <a:rPr lang="en-GB" sz="900" i="1" dirty="0" err="1">
                <a:solidFill>
                  <a:srgbClr val="FFFFFF"/>
                </a:solidFill>
              </a:rPr>
              <a:t>Steril</a:t>
            </a:r>
            <a:r>
              <a:rPr lang="en-GB" sz="900" dirty="0">
                <a:solidFill>
                  <a:srgbClr val="FFFFFF"/>
                </a:solidFill>
              </a:rPr>
              <a:t>. 2004;82:314-321.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7C792-750D-4B3B-A2B2-BE0287B1E6E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7C792-750D-4B3B-A2B2-BE0287B1E6E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42D9CE-59D2-4DC9-974F-8E2C75EF110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2D981D-CE39-43AA-86F8-5B8F16304DD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k slide background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49275" y="2797740"/>
            <a:ext cx="7897813" cy="1529331"/>
          </a:xfrm>
        </p:spPr>
        <p:txBody>
          <a:bodyPr lIns="0" tIns="0" rIns="0" bIns="0"/>
          <a:lstStyle>
            <a:lvl1pPr>
              <a:buSzPct val="150000"/>
              <a:defRPr>
                <a:solidFill>
                  <a:schemeClr val="accent1"/>
                </a:solidFill>
              </a:defRPr>
            </a:lvl1pPr>
            <a:lvl2pPr>
              <a:buSzPct val="150000"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9644" y="2465464"/>
            <a:ext cx="8013331" cy="0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49644" y="1952633"/>
            <a:ext cx="8013331" cy="452145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35703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smtClean="0"/>
              <a:t>Title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539552" y="1555200"/>
            <a:ext cx="8280920" cy="4608000"/>
          </a:xfrm>
        </p:spPr>
        <p:txBody>
          <a:bodyPr/>
          <a:lstStyle>
            <a:lvl1pPr>
              <a:buSzPct val="30000"/>
              <a:defRPr/>
            </a:lvl1pPr>
            <a:lvl2pPr marL="357188" indent="-266700">
              <a:buClr>
                <a:schemeClr val="accent4"/>
              </a:buClr>
              <a:buSzPct val="140000"/>
              <a:buFont typeface="Arial" pitchFamily="34" charset="0"/>
              <a:buChar char="●"/>
              <a:defRPr lang="fr-FR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3888" indent="-266700">
              <a:buClr>
                <a:schemeClr val="accent4"/>
              </a:buClr>
              <a:buFont typeface="Arial" pitchFamily="34" charset="0"/>
              <a:buChar char="●"/>
              <a:defRPr/>
            </a:lvl3pPr>
            <a:lvl4pPr marL="898525" indent="-265113">
              <a:buClr>
                <a:schemeClr val="accent4"/>
              </a:buClr>
              <a:buFont typeface="Arial" pitchFamily="34" charset="0"/>
              <a:buChar char="●"/>
              <a:defRPr/>
            </a:lvl4pPr>
            <a:lvl5pPr marL="1163638" indent="-274638">
              <a:buClr>
                <a:schemeClr val="accent4"/>
              </a:buClr>
              <a:buFont typeface="Arial" pitchFamily="34" charset="0"/>
              <a:buChar char="●"/>
              <a:defRPr/>
            </a:lvl5pPr>
          </a:lstStyle>
          <a:p>
            <a:pPr lvl="0"/>
            <a:r>
              <a:rPr lang="en-GB" smtClean="0"/>
              <a:t>Insert text here</a:t>
            </a:r>
          </a:p>
          <a:p>
            <a:pPr lvl="1"/>
            <a:r>
              <a:rPr lang="en-GB" smtClean="0"/>
              <a:t>Insert text here</a:t>
            </a:r>
          </a:p>
          <a:p>
            <a:pPr lvl="2"/>
            <a:r>
              <a:rPr lang="en-GB" smtClean="0"/>
              <a:t>Insert text here</a:t>
            </a:r>
          </a:p>
          <a:p>
            <a:pPr lvl="3"/>
            <a:r>
              <a:rPr lang="en-GB" smtClean="0"/>
              <a:t>Insert text here</a:t>
            </a:r>
          </a:p>
          <a:p>
            <a:pPr lvl="4"/>
            <a:r>
              <a:rPr lang="en-GB" smtClean="0"/>
              <a:t>Insert text here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83874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smtClean="0"/>
              <a:t>Title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539552" y="1555200"/>
            <a:ext cx="4007509" cy="4608000"/>
          </a:xfrm>
        </p:spPr>
        <p:txBody>
          <a:bodyPr/>
          <a:lstStyle>
            <a:lvl1pPr>
              <a:buSzPct val="30000"/>
              <a:defRPr/>
            </a:lvl1pPr>
            <a:lvl2pPr marL="357188" indent="-2667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140000"/>
              <a:buFont typeface="Arial" pitchFamily="34" charset="0"/>
              <a:buChar char="●"/>
              <a:defRPr lang="fr-FR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3888" indent="-266700">
              <a:buClr>
                <a:schemeClr val="accent4"/>
              </a:buClr>
              <a:buFont typeface="Arial" pitchFamily="34" charset="0"/>
              <a:buChar char="●"/>
              <a:defRPr/>
            </a:lvl3pPr>
            <a:lvl4pPr marL="898525" indent="-265113">
              <a:buClr>
                <a:schemeClr val="accent4"/>
              </a:buClr>
              <a:buFont typeface="Arial" pitchFamily="34" charset="0"/>
              <a:buChar char="●"/>
              <a:defRPr/>
            </a:lvl4pPr>
            <a:lvl5pPr marL="1163638" indent="-274638">
              <a:buClr>
                <a:schemeClr val="accent4"/>
              </a:buClr>
              <a:buFont typeface="Arial" pitchFamily="34" charset="0"/>
              <a:buChar char="●"/>
              <a:defRPr/>
            </a:lvl5pPr>
          </a:lstStyle>
          <a:p>
            <a:pPr lvl="0"/>
            <a:r>
              <a:rPr lang="en-GB" smtClean="0"/>
              <a:t>Insert text here</a:t>
            </a:r>
          </a:p>
          <a:p>
            <a:pPr marL="357188" lvl="1" indent="-2667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140000"/>
              <a:buFont typeface="Arial" pitchFamily="34" charset="0"/>
              <a:buChar char="●"/>
            </a:pPr>
            <a:r>
              <a:rPr lang="en-GB" smtClean="0"/>
              <a:t>Insert text here</a:t>
            </a:r>
          </a:p>
          <a:p>
            <a:pPr lvl="2"/>
            <a:r>
              <a:rPr lang="en-GB" smtClean="0"/>
              <a:t>Insert text here</a:t>
            </a:r>
          </a:p>
          <a:p>
            <a:pPr lvl="3"/>
            <a:r>
              <a:rPr lang="en-GB" smtClean="0"/>
              <a:t>Insert text here</a:t>
            </a:r>
          </a:p>
          <a:p>
            <a:pPr lvl="4"/>
            <a:r>
              <a:rPr lang="en-GB" smtClean="0"/>
              <a:t>Insert text here</a:t>
            </a:r>
            <a:endParaRPr lang="en-GB" dirty="0"/>
          </a:p>
        </p:txBody>
      </p:sp>
      <p:sp>
        <p:nvSpPr>
          <p:cNvPr id="5" name="Espace réservé du contenu 3"/>
          <p:cNvSpPr>
            <a:spLocks noGrp="1"/>
          </p:cNvSpPr>
          <p:nvPr>
            <p:ph sz="quarter" idx="11" hasCustomPrompt="1"/>
          </p:nvPr>
        </p:nvSpPr>
        <p:spPr>
          <a:xfrm>
            <a:off x="4823970" y="1555200"/>
            <a:ext cx="4007509" cy="4608000"/>
          </a:xfrm>
        </p:spPr>
        <p:txBody>
          <a:bodyPr/>
          <a:lstStyle>
            <a:lvl1pPr>
              <a:buSzPct val="30000"/>
              <a:defRPr/>
            </a:lvl1pPr>
            <a:lvl2pPr marL="357188" indent="-266700">
              <a:buClr>
                <a:schemeClr val="accent4"/>
              </a:buClr>
              <a:buFont typeface="Arial" pitchFamily="34" charset="0"/>
              <a:buChar char="●"/>
              <a:defRPr lang="fr-FR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23888" indent="-266700">
              <a:buClr>
                <a:schemeClr val="accent4"/>
              </a:buClr>
              <a:buFont typeface="Arial" pitchFamily="34" charset="0"/>
              <a:buChar char="●"/>
              <a:defRPr/>
            </a:lvl3pPr>
            <a:lvl4pPr marL="898525" indent="-265113">
              <a:buClr>
                <a:schemeClr val="accent4"/>
              </a:buClr>
              <a:buFont typeface="Arial" pitchFamily="34" charset="0"/>
              <a:buChar char="●"/>
              <a:defRPr/>
            </a:lvl4pPr>
            <a:lvl5pPr marL="1163638" indent="-274638">
              <a:buClr>
                <a:schemeClr val="accent4"/>
              </a:buClr>
              <a:buFont typeface="Arial" pitchFamily="34" charset="0"/>
              <a:buChar char="●"/>
              <a:defRPr/>
            </a:lvl5pPr>
          </a:lstStyle>
          <a:p>
            <a:pPr lvl="0"/>
            <a:r>
              <a:rPr lang="en-GB" smtClean="0"/>
              <a:t>Insert text here</a:t>
            </a:r>
          </a:p>
          <a:p>
            <a:pPr lvl="1"/>
            <a:r>
              <a:rPr lang="en-GB" smtClean="0"/>
              <a:t>Insert text here</a:t>
            </a:r>
          </a:p>
          <a:p>
            <a:pPr lvl="2"/>
            <a:r>
              <a:rPr lang="en-GB" smtClean="0"/>
              <a:t>Insert text here</a:t>
            </a:r>
          </a:p>
          <a:p>
            <a:pPr lvl="3"/>
            <a:r>
              <a:rPr lang="en-GB" smtClean="0"/>
              <a:t>Insert text here</a:t>
            </a:r>
          </a:p>
          <a:p>
            <a:pPr lvl="4"/>
            <a:r>
              <a:rPr lang="en-GB" smtClean="0"/>
              <a:t>Insert text here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93262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000"/>
            <a:ext cx="7248000" cy="48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smtClean="0"/>
              <a:t>Title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41516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lour Dots Option 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901655"/>
            <a:ext cx="3533775" cy="510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9644" y="438041"/>
            <a:ext cx="8013331" cy="452145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Agenda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49275" y="1283148"/>
            <a:ext cx="7897813" cy="3810000"/>
          </a:xfrm>
        </p:spPr>
        <p:txBody>
          <a:bodyPr lIns="0" tIns="0" rIns="0" bIns="0"/>
          <a:lstStyle>
            <a:lvl1pPr>
              <a:buSzPct val="150000"/>
              <a:defRPr>
                <a:solidFill>
                  <a:schemeClr val="accent1"/>
                </a:solidFill>
              </a:defRPr>
            </a:lvl1pPr>
            <a:lvl2pPr>
              <a:buSzPct val="150000"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9644" y="950872"/>
            <a:ext cx="8013331" cy="0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Esmia-0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299" y="5988176"/>
            <a:ext cx="1050679" cy="3717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3932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319E4-7A72-48A1-B0DF-EFE36C207B23}" type="datetime6">
              <a:rPr lang="ru-RU"/>
              <a:pPr>
                <a:defRPr/>
              </a:pPr>
              <a:t>сентябрь 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ВМА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0E8147-AC2A-41FE-853C-F7705B409F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13515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3D5C6-9306-45DA-B443-FEC4078518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21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E6B76D3-51AA-4255-9D4C-73E1344D2840}" type="datetimeFigureOut">
              <a:rPr lang="ru-RU" smtClean="0"/>
              <a:pPr/>
              <a:t>16.09.2017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3A0209-BFD5-4CA9-B010-4F5403DD837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69553" y="683746"/>
            <a:ext cx="8533456" cy="4392488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350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ПРЕГРАВИДАРНАЯ ПОДГОТОВКА К БЕРЕМЕННОСТИ В ПРОГРАММЕ ВРТ У БЕСПЛОДНЫХ ЖЕНЩИН С МИОМОЙ МАТКИ И ЭНДОМЕТРИОЗОМ</a:t>
            </a:r>
            <a:endParaRPr lang="ru-RU" sz="350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4282" y="5792894"/>
            <a:ext cx="8643998" cy="99369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к.м.н.,  доцент Полстяная Галина Николаевна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Красноярск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2017  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0"/>
            <a:ext cx="8153400" cy="1020763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ЭНДОМЕТРИОЗ: ДИАГНОСТИКА</a:t>
            </a:r>
          </a:p>
        </p:txBody>
      </p:sp>
      <p:sp>
        <p:nvSpPr>
          <p:cNvPr id="3076" name="Содержимое 2"/>
          <p:cNvSpPr>
            <a:spLocks noGrp="1"/>
          </p:cNvSpPr>
          <p:nvPr>
            <p:ph sz="half" idx="4294967295"/>
          </p:nvPr>
        </p:nvSpPr>
        <p:spPr>
          <a:xfrm>
            <a:off x="357158" y="1214422"/>
            <a:ext cx="4038600" cy="4525963"/>
          </a:xfrm>
          <a:ln>
            <a:solidFill>
              <a:schemeClr val="bg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«Золотым» стандартом диагностики </a:t>
            </a:r>
            <a:r>
              <a:rPr lang="ru-RU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эндометриоза</a:t>
            </a:r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является лапароскопия и гистологическое заключение 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5003800" y="2000240"/>
          <a:ext cx="4140200" cy="3105150"/>
        </p:xfrm>
        <a:graphic>
          <a:graphicData uri="http://schemas.openxmlformats.org/presentationml/2006/ole">
            <p:oleObj spid="_x0000_s56322" name="Photo Editor Photo" r:id="rId4" imgW="3048426" imgH="2285714" progId="">
              <p:embed/>
            </p:oleObj>
          </a:graphicData>
        </a:graphic>
      </p:graphicFrame>
      <p:sp>
        <p:nvSpPr>
          <p:cNvPr id="3080" name="Text Box 8"/>
          <p:cNvSpPr txBox="1">
            <a:spLocks noChangeArrowheads="1"/>
          </p:cNvSpPr>
          <p:nvPr/>
        </p:nvSpPr>
        <p:spPr bwMode="gray">
          <a:xfrm>
            <a:off x="463550" y="6308725"/>
            <a:ext cx="8680450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0" tIns="45716" rIns="45716" bIns="45716">
            <a:spAutoFit/>
          </a:bodyPr>
          <a:lstStyle/>
          <a:p>
            <a:pPr marL="342900" indent="-342900" algn="r">
              <a:buFontTx/>
              <a:buAutoNum type="arabicPeriod"/>
            </a:pPr>
            <a:r>
              <a:rPr lang="en-US" sz="1000" dirty="0" err="1">
                <a:solidFill>
                  <a:schemeClr val="bg1"/>
                </a:solidFill>
              </a:rPr>
              <a:t>Vercellini</a:t>
            </a:r>
            <a:r>
              <a:rPr lang="en-US" sz="1000" dirty="0">
                <a:solidFill>
                  <a:schemeClr val="bg1"/>
                </a:solidFill>
              </a:rPr>
              <a:t> P.,  Barbara G., </a:t>
            </a:r>
            <a:r>
              <a:rPr lang="en-US" sz="1000" dirty="0" err="1">
                <a:solidFill>
                  <a:schemeClr val="bg1"/>
                </a:solidFill>
              </a:rPr>
              <a:t>Somigliana</a:t>
            </a:r>
            <a:r>
              <a:rPr lang="en-US" sz="1000" dirty="0">
                <a:solidFill>
                  <a:schemeClr val="bg1"/>
                </a:solidFill>
              </a:rPr>
              <a:t> E., Bianchi S., </a:t>
            </a:r>
            <a:r>
              <a:rPr lang="en-US" sz="1000" dirty="0" err="1">
                <a:solidFill>
                  <a:schemeClr val="bg1"/>
                </a:solidFill>
              </a:rPr>
              <a:t>Abbiati</a:t>
            </a:r>
            <a:r>
              <a:rPr lang="en-US" sz="1000" dirty="0">
                <a:solidFill>
                  <a:schemeClr val="bg1"/>
                </a:solidFill>
              </a:rPr>
              <a:t> A., </a:t>
            </a:r>
            <a:r>
              <a:rPr lang="en-US" sz="1000" dirty="0" err="1">
                <a:solidFill>
                  <a:schemeClr val="bg1"/>
                </a:solidFill>
              </a:rPr>
              <a:t>Fedele</a:t>
            </a:r>
            <a:r>
              <a:rPr lang="en-US" sz="1000" dirty="0">
                <a:solidFill>
                  <a:schemeClr val="bg1"/>
                </a:solidFill>
              </a:rPr>
              <a:t> L. Comparison of contraceptive ring and patch for the treatment of symptomatic endometriosis. </a:t>
            </a:r>
            <a:r>
              <a:rPr lang="en-US" sz="1000" dirty="0" err="1">
                <a:solidFill>
                  <a:schemeClr val="bg1"/>
                </a:solidFill>
              </a:rPr>
              <a:t>Fertil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Steril</a:t>
            </a:r>
            <a:r>
              <a:rPr lang="en-US" sz="1000" dirty="0">
                <a:solidFill>
                  <a:schemeClr val="bg1"/>
                </a:solidFill>
              </a:rPr>
              <a:t>. 2010; 93(7):2150-2161.</a:t>
            </a:r>
            <a:endParaRPr lang="ru-RU" sz="1000" dirty="0">
              <a:solidFill>
                <a:schemeClr val="bg1"/>
              </a:solidFill>
            </a:endParaRPr>
          </a:p>
          <a:p>
            <a:pPr marL="342900" indent="-342900" algn="r">
              <a:buFontTx/>
              <a:buAutoNum type="arabicPeriod"/>
            </a:pPr>
            <a:r>
              <a:rPr lang="ru-RU" sz="1000" dirty="0" err="1">
                <a:solidFill>
                  <a:schemeClr val="bg1"/>
                </a:solidFill>
              </a:rPr>
              <a:t>Прилепская</a:t>
            </a:r>
            <a:r>
              <a:rPr lang="ru-RU" sz="1000" dirty="0">
                <a:solidFill>
                  <a:schemeClr val="bg1"/>
                </a:solidFill>
              </a:rPr>
              <a:t> В.Н. Руководство по контрацепции. Москва. 2010.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796" y="257509"/>
            <a:ext cx="7704856" cy="488600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Однако, </a:t>
            </a:r>
            <a:r>
              <a:rPr lang="ru-RU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повторные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лапароскопические вмешательства могут способствовать формированию рубцов, спаек и снижению овариального резерва.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Benaglia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L. et al., 2010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http://www.nedug.ru/common/data/pub/images/articles/77995/nor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59367"/>
            <a:ext cx="4422277" cy="4398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980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14"/>
            <a:ext cx="8229600" cy="1571636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ОВАРИАЛЬНЫЙ РЕЗЕРВ. ПРОГНОСТИЧЕСКИЕ МАРКЕРЫ.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2038369"/>
            <a:ext cx="7778750" cy="4105275"/>
          </a:xfrm>
        </p:spPr>
        <p:txBody>
          <a:bodyPr>
            <a:normAutofit fontScale="85000" lnSpcReduction="20000"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ФСГ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Эстрадиол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Ингибин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Анти-Мюллеровский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гормон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(АМГ)</a:t>
            </a:r>
            <a:r>
              <a:rPr lang="ar-S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Морфометрические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маркеры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яичников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720000" lvl="2" indent="7200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GB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Объем </a:t>
            </a:r>
            <a:r>
              <a:rPr lang="en-GB" sz="2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яичников</a:t>
            </a:r>
            <a:endParaRPr lang="en-GB" sz="2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720000" lvl="2" indent="7200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GB" sz="2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Количество</a:t>
            </a:r>
            <a:r>
              <a:rPr lang="en-GB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2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антральных</a:t>
            </a:r>
            <a:r>
              <a:rPr lang="en-GB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фолликулов</a:t>
            </a:r>
            <a:endParaRPr lang="en-GB" sz="2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720000" lvl="2" indent="7200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GB" sz="2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Средний</a:t>
            </a:r>
            <a:r>
              <a:rPr lang="en-GB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диаметр</a:t>
            </a:r>
            <a:r>
              <a:rPr lang="en-GB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яичника</a:t>
            </a:r>
            <a:endParaRPr lang="en-GB" sz="2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572000" y="6461125"/>
            <a:ext cx="457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b="1" dirty="0">
                <a:solidFill>
                  <a:schemeClr val="bg1"/>
                </a:solidFill>
              </a:rPr>
              <a:t>Bowen et al. </a:t>
            </a:r>
            <a:r>
              <a:rPr lang="en-GB" sz="1000" b="1" i="1" dirty="0" err="1">
                <a:solidFill>
                  <a:schemeClr val="bg1"/>
                </a:solidFill>
              </a:rPr>
              <a:t>Fertil</a:t>
            </a:r>
            <a:r>
              <a:rPr lang="en-GB" sz="1000" b="1" i="1" dirty="0">
                <a:solidFill>
                  <a:schemeClr val="bg1"/>
                </a:solidFill>
              </a:rPr>
              <a:t> </a:t>
            </a:r>
            <a:r>
              <a:rPr lang="en-GB" sz="1000" b="1" i="1" dirty="0" err="1">
                <a:solidFill>
                  <a:schemeClr val="bg1"/>
                </a:solidFill>
              </a:rPr>
              <a:t>Steril</a:t>
            </a:r>
            <a:r>
              <a:rPr lang="en-GB" sz="1000" b="1" i="1" dirty="0">
                <a:solidFill>
                  <a:schemeClr val="bg1"/>
                </a:solidFill>
              </a:rPr>
              <a:t>. </a:t>
            </a:r>
            <a:r>
              <a:rPr lang="en-GB" sz="1000" b="1" dirty="0">
                <a:solidFill>
                  <a:schemeClr val="bg1"/>
                </a:solidFill>
              </a:rPr>
              <a:t>2007;88:390.</a:t>
            </a:r>
          </a:p>
          <a:p>
            <a:pPr algn="r"/>
            <a:r>
              <a:rPr lang="en-GB" sz="1000" b="1" dirty="0">
                <a:solidFill>
                  <a:schemeClr val="bg1"/>
                </a:solidFill>
              </a:rPr>
              <a:t>Levi et al. </a:t>
            </a:r>
            <a:r>
              <a:rPr lang="en-GB" sz="1000" b="1" i="1" dirty="0" err="1">
                <a:solidFill>
                  <a:schemeClr val="bg1"/>
                </a:solidFill>
              </a:rPr>
              <a:t>Fertil</a:t>
            </a:r>
            <a:r>
              <a:rPr lang="en-GB" sz="1000" b="1" i="1" dirty="0">
                <a:solidFill>
                  <a:schemeClr val="bg1"/>
                </a:solidFill>
              </a:rPr>
              <a:t> </a:t>
            </a:r>
            <a:r>
              <a:rPr lang="en-GB" sz="1000" b="1" i="1" dirty="0" err="1">
                <a:solidFill>
                  <a:schemeClr val="bg1"/>
                </a:solidFill>
              </a:rPr>
              <a:t>Steril</a:t>
            </a:r>
            <a:r>
              <a:rPr lang="en-GB" sz="1000" b="1" i="1" dirty="0">
                <a:solidFill>
                  <a:schemeClr val="bg1"/>
                </a:solidFill>
              </a:rPr>
              <a:t>. </a:t>
            </a:r>
            <a:r>
              <a:rPr lang="en-GB" sz="1000" b="1" dirty="0">
                <a:solidFill>
                  <a:schemeClr val="bg1"/>
                </a:solidFill>
              </a:rPr>
              <a:t>2001;76:666.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408843" cy="1080000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ru-RU" alt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УЗИ – ДИАГНОСТИКА ПРИ ЭНДОМЕТРИОЗЕ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41633" y="1000108"/>
            <a:ext cx="4776995" cy="5572164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УЗИ-сканирование органов малого таза женщинам всегда нужно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проводить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определенное время менструального цикла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Так, для исследования эндометрия идеально подходит </a:t>
            </a:r>
            <a:r>
              <a:rPr lang="ru-RU" sz="1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фаза поздней секреции второй половины цикла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потому что в это время увеличиваются патологические участки, набухают </a:t>
            </a:r>
            <a:r>
              <a:rPr 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эндометриальные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узелки и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кисты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 подозрении на </a:t>
            </a:r>
            <a:r>
              <a:rPr lang="ru-RU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необходимо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провести </a:t>
            </a:r>
            <a:r>
              <a:rPr lang="ru-RU" sz="1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дополнительное сканирование – на 5-7-й </a:t>
            </a:r>
            <a:r>
              <a:rPr lang="ru-RU" sz="1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день</a:t>
            </a:r>
            <a:r>
              <a:rPr lang="ru-RU" sz="1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1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окончания </a:t>
            </a:r>
            <a:r>
              <a:rPr lang="ru-RU" sz="1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менструации</a:t>
            </a:r>
            <a:endParaRPr lang="ru-RU" sz="1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en-US" altLang="ru-RU" sz="1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NB!</a:t>
            </a:r>
            <a:r>
              <a:rPr lang="en-US" alt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alt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льтразвуковой диагноз внутреннего </a:t>
            </a:r>
            <a:r>
              <a:rPr lang="ru-RU" alt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эндометриоза</a:t>
            </a:r>
            <a:r>
              <a:rPr lang="ru-RU" alt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alt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аденомиоза</a:t>
            </a:r>
            <a:r>
              <a:rPr lang="ru-RU" alt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в </a:t>
            </a:r>
            <a:r>
              <a:rPr lang="ru-RU" alt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отсутствие </a:t>
            </a:r>
            <a:r>
              <a:rPr lang="ru-RU" alt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его клинических симптомов </a:t>
            </a:r>
            <a:r>
              <a:rPr lang="ru-RU" altLang="ru-RU" sz="18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не </a:t>
            </a:r>
            <a:r>
              <a:rPr lang="ru-RU" altLang="ru-RU" sz="1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является </a:t>
            </a:r>
            <a:r>
              <a:rPr lang="ru-RU" alt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показанием к гормональной </a:t>
            </a:r>
            <a:r>
              <a:rPr lang="ru-RU" alt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терапии* </a:t>
            </a:r>
            <a:endParaRPr lang="ru-RU" alt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4817" y="6357958"/>
            <a:ext cx="6809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*Федеральные клинические рекомендации по </a:t>
            </a:r>
            <a:r>
              <a:rPr lang="ru-RU" sz="1000" i="1" dirty="0">
                <a:solidFill>
                  <a:schemeClr val="bg1"/>
                </a:solidFill>
                <a:latin typeface="Cambria" panose="02040503050406030204" pitchFamily="18" charset="0"/>
              </a:rPr>
              <a:t>ведению </a:t>
            </a:r>
            <a:r>
              <a:rPr lang="ru-RU" sz="10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больных «</a:t>
            </a:r>
            <a:r>
              <a:rPr lang="ru-RU" sz="1000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Эндометриоз</a:t>
            </a:r>
            <a:r>
              <a:rPr lang="ru-RU" sz="10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: диагностика, лечение и реабилитация» </a:t>
            </a:r>
            <a:r>
              <a:rPr lang="ru-RU" sz="1000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Адамян</a:t>
            </a:r>
            <a:r>
              <a:rPr lang="ru-RU" sz="10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Л.В. и </a:t>
            </a:r>
            <a:r>
              <a:rPr lang="ru-RU" sz="1000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соавт</a:t>
            </a:r>
            <a:r>
              <a:rPr lang="ru-RU" sz="10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., 2013, стр. 22</a:t>
            </a:r>
            <a:endParaRPr lang="ru-RU" sz="10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8627" y="1462584"/>
            <a:ext cx="4144980" cy="4689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389493" y="5088835"/>
            <a:ext cx="3414092" cy="4273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960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3318" y="1"/>
            <a:ext cx="8408843" cy="1220643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ru-RU" altLang="ru-RU" sz="3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</a:t>
            </a:r>
            <a:r>
              <a:rPr lang="ru-RU" altLang="ru-RU" sz="3000" b="1" cap="all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онкоантигенов</a:t>
            </a:r>
            <a:r>
              <a:rPr lang="ru-RU" altLang="ru-RU" sz="3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СА 19-9, РЭА и СА 125 при </a:t>
            </a:r>
            <a:r>
              <a:rPr lang="ru-RU" altLang="ru-RU" sz="3000" b="1" cap="all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эндометриозе</a:t>
            </a:r>
            <a:endParaRPr lang="ru-RU" altLang="ru-RU" sz="3000" b="1" cap="all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11815" y="1142984"/>
            <a:ext cx="8746465" cy="4114800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этап обследования женщин с подозрением на </a:t>
            </a:r>
            <a:r>
              <a:rPr 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</a:t>
            </a: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условиях женской консультации включает 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исследование </a:t>
            </a: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концентрации 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опухолевых маркеров </a:t>
            </a: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СА-125, СА-19-9, РЭА с помощью иммуноферментного 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анализа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Необходимо полное обследование – </a:t>
            </a:r>
            <a:r>
              <a:rPr 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онкомаркеры</a:t>
            </a: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УЗИ с </a:t>
            </a:r>
            <a:r>
              <a:rPr 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доплерографией</a:t>
            </a: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для соблюдения 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онкологической настороженности</a:t>
            </a: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эндометриоидных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кистах яичников и ВРТ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Диспансерное наблюдение проводят с обязательным УЗИ-контролем и исследованием уровня </a:t>
            </a:r>
            <a:r>
              <a:rPr 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онкомаркера</a:t>
            </a: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СА-125 </a:t>
            </a: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каждые 6 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месяцев </a:t>
            </a:r>
            <a:r>
              <a:rPr 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течение </a:t>
            </a: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2-х лет</a:t>
            </a:r>
            <a:endParaRPr lang="ru-RU" altLang="ru-RU" sz="17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q"/>
            </a:pP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здоровых лиц концентрация СА 19-9 в среднем 13,1 </a:t>
            </a:r>
            <a:r>
              <a:rPr lang="ru-RU" alt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Ед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/мл, у больных </a:t>
            </a:r>
            <a:r>
              <a:rPr lang="ru-RU" alt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эндометриозом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в </a:t>
            </a: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среднем 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29,5 </a:t>
            </a:r>
            <a:r>
              <a:rPr lang="ru-RU" altLang="ru-RU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Ед</a:t>
            </a: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/мл</a:t>
            </a:r>
            <a:endParaRPr lang="ru-RU" altLang="ru-RU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q"/>
            </a:pP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Концентрация СА 125 у здоровых лиц –8,3 </a:t>
            </a:r>
            <a:r>
              <a:rPr lang="ru-RU" alt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Ед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/мл, при </a:t>
            </a:r>
            <a:r>
              <a:rPr lang="ru-RU" alt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эндометриозе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в среднем 27,2 </a:t>
            </a:r>
            <a:r>
              <a:rPr lang="ru-RU" altLang="ru-RU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Ед</a:t>
            </a: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/мл</a:t>
            </a:r>
            <a:endParaRPr lang="ru-RU" altLang="ru-RU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q"/>
            </a:pP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Содержание </a:t>
            </a: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РЭА 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раково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эмбриональный 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антиген) в сыворотке крови здоровых лиц – 1,3 </a:t>
            </a:r>
            <a:r>
              <a:rPr lang="ru-RU" alt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нг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/мл, при </a:t>
            </a:r>
            <a:r>
              <a:rPr lang="ru-RU" alt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эндометриозе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4,3 </a:t>
            </a:r>
            <a:r>
              <a:rPr lang="ru-RU" altLang="ru-RU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нг</a:t>
            </a: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/мл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Доказано, что повышение уровня маркеров – прогностический </a:t>
            </a: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признак рецидива </a:t>
            </a:r>
            <a:r>
              <a:rPr lang="ru-RU" altLang="ru-RU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эндометриоза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обнаруживаемый за 2 мес. до появления его клинических симптомов, что </a:t>
            </a: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позволяет своевременно </a:t>
            </a:r>
            <a:r>
              <a:rPr lang="ru-RU" altLang="ru-RU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начать лечение – т. е. только с целью мониторинга за течением </a:t>
            </a:r>
            <a:r>
              <a:rPr lang="ru-RU" alt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заболевания</a:t>
            </a:r>
            <a:endParaRPr lang="ru-RU" altLang="ru-RU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6520" y="6396359"/>
            <a:ext cx="8167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Федеральные клинические рекомендации по </a:t>
            </a:r>
            <a:r>
              <a:rPr lang="ru-RU" sz="1200" i="1" dirty="0">
                <a:solidFill>
                  <a:schemeClr val="bg1"/>
                </a:solidFill>
                <a:latin typeface="Cambria" panose="02040503050406030204" pitchFamily="18" charset="0"/>
              </a:rPr>
              <a:t>ведению </a:t>
            </a:r>
            <a:r>
              <a:rPr lang="ru-RU" sz="1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больных «</a:t>
            </a:r>
            <a:r>
              <a:rPr lang="ru-RU" sz="1200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Эндометриоз</a:t>
            </a:r>
            <a:r>
              <a:rPr lang="ru-RU" sz="1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: диагностика, лечение и реабилитация» </a:t>
            </a:r>
            <a:r>
              <a:rPr lang="ru-RU" sz="1200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Адамян</a:t>
            </a:r>
            <a:r>
              <a:rPr lang="ru-RU" sz="1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Л.В. и </a:t>
            </a:r>
            <a:r>
              <a:rPr lang="ru-RU" sz="1200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соавт</a:t>
            </a:r>
            <a:r>
              <a:rPr lang="ru-RU" sz="1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., 2013, стр. 54</a:t>
            </a:r>
            <a:endParaRPr lang="ru-RU" sz="1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8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ru-RU" alt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ХИРУРГИЧЕСКОЕ ЛЕЧЕНИЕ ЭНДОМЕТРИОЗА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06954667"/>
              </p:ext>
            </p:extLst>
          </p:nvPr>
        </p:nvGraphicFramePr>
        <p:xfrm>
          <a:off x="357158" y="1088879"/>
          <a:ext cx="8501122" cy="3840319"/>
        </p:xfrm>
        <a:graphic>
          <a:graphicData uri="http://schemas.openxmlformats.org/drawingml/2006/table">
            <a:tbl>
              <a:tblPr/>
              <a:tblGrid>
                <a:gridCol w="85011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40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Цель: Деструкция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имплантов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(лазером или электрокоагуляция). Полное удаление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эндометриоидных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кист,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имплантов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или очагов фиброза</a:t>
                      </a:r>
                    </a:p>
                  </a:txBody>
                  <a:tcPr marL="68580" marR="68580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0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sym typeface="Wingdings" pitchFamily="2" charset="2"/>
                        </a:rPr>
                        <a:t></a:t>
                      </a:r>
                    </a:p>
                  </a:txBody>
                  <a:tcPr marL="68580" marR="68580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4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Облегчение симптоматики посредством иссечения или деструкции очагов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эндометриоза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, восстановления анатомии органов малого таза, разделения сращений и прерывания патологической эфферентной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импульсации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0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sym typeface="Wingdings" pitchFamily="2" charset="2"/>
                        </a:rPr>
                        <a:t></a:t>
                      </a:r>
                    </a:p>
                  </a:txBody>
                  <a:tcPr marL="68580" marR="68580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0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Методы: лапароскопия, лапаротомия,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влагалищно-лапароскопический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26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sym typeface="Wingdings" pitchFamily="2" charset="2"/>
                        </a:rPr>
                        <a:t></a:t>
                      </a:r>
                    </a:p>
                  </a:txBody>
                  <a:tcPr marL="68580" marR="68580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0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Клиническое улучшение – 90%, значительное облегчение тазовых болей. Восстановление фертильности в 30-40%</a:t>
                      </a:r>
                    </a:p>
                  </a:txBody>
                  <a:tcPr marL="68580" marR="68580"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70490" y="5143512"/>
            <a:ext cx="836557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965" marR="5080" indent="-342900" algn="just">
              <a:lnSpc>
                <a:spcPct val="99800"/>
              </a:lnSpc>
              <a:spcBef>
                <a:spcPts val="58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5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емя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ир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чес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</a:t>
            </a:r>
            <a:r>
              <a:rPr lang="ru-RU" b="1" spc="-5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меш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b="1" spc="-2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ь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тва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="1" spc="-2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жн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5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ть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spc="-6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ть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уа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ь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5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яем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</a:t>
            </a:r>
            <a:r>
              <a:rPr lang="ru-RU" b="1" spc="-15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аги</a:t>
            </a:r>
            <a:r>
              <a:rPr lang="ru-RU" b="1" spc="-1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b="1" spc="5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b="1" spc="-1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</a:t>
            </a:r>
            <a:r>
              <a:rPr lang="ru-RU" b="1" spc="-1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b="1" spc="-2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</a:t>
            </a:r>
            <a:r>
              <a:rPr lang="ru-RU" b="1" spc="-1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2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b="1" spc="-15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b="1" spc="-15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54965" marR="168910" indent="-342900" algn="just">
              <a:lnSpc>
                <a:spcPct val="99900"/>
              </a:lnSpc>
              <a:spcBef>
                <a:spcPts val="565"/>
              </a:spcBef>
              <a:buClr>
                <a:schemeClr val="bg1"/>
              </a:buClr>
              <a:buFont typeface="Wingdings" pitchFamily="2" charset="2"/>
              <a:buChar char="q"/>
              <a:tabLst>
                <a:tab pos="492125" algn="l"/>
              </a:tabLst>
            </a:pPr>
            <a:r>
              <a:rPr lang="ru-RU" b="1" spc="-5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1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b="1" spc="-5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b="1" spc="-15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ако</a:t>
            </a:r>
            <a:r>
              <a:rPr lang="ru-RU" b="1" spc="-55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ть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оц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ессы</a:t>
            </a:r>
            <a:r>
              <a:rPr lang="ru-RU" b="1" spc="-7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ток,</a:t>
            </a:r>
            <a:r>
              <a:rPr lang="ru-RU" b="1" spc="-5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чес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b="1" spc="-2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spc="-2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spc="-6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b="1" spc="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 п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изи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чес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акт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ru-RU" b="1" spc="-7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spc="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spc="-2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b="1" spc="-1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тав</a:t>
            </a:r>
            <a:r>
              <a:rPr lang="ru-RU" b="1" spc="-5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яе</a:t>
            </a:r>
            <a:r>
              <a:rPr lang="ru-RU" b="1" spc="-1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ся </a:t>
            </a:r>
            <a:r>
              <a:rPr lang="ru-RU" b="1" spc="-15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spc="-1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2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="1" spc="-1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b="1" spc="-5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жн</a:t>
            </a:r>
            <a:r>
              <a:rPr lang="ru-RU" b="1" spc="-1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1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10891" y="214313"/>
            <a:ext cx="6590109" cy="124301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ru-RU" sz="3200" spc="-100" dirty="0">
              <a:solidFill>
                <a:srgbClr val="FFFF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3607594" y="2286002"/>
            <a:ext cx="1458516" cy="1368425"/>
          </a:xfrm>
          <a:custGeom>
            <a:avLst/>
            <a:gdLst>
              <a:gd name="T0" fmla="*/ 87541922 w 21600"/>
              <a:gd name="T1" fmla="*/ 0 h 21600"/>
              <a:gd name="T2" fmla="*/ 25638462 w 21600"/>
              <a:gd name="T3" fmla="*/ 12695055 h 21600"/>
              <a:gd name="T4" fmla="*/ 0 w 21600"/>
              <a:gd name="T5" fmla="*/ 43346953 h 21600"/>
              <a:gd name="T6" fmla="*/ 25638462 w 21600"/>
              <a:gd name="T7" fmla="*/ 73998854 h 21600"/>
              <a:gd name="T8" fmla="*/ 87541922 w 21600"/>
              <a:gd name="T9" fmla="*/ 86693842 h 21600"/>
              <a:gd name="T10" fmla="*/ 149445392 w 21600"/>
              <a:gd name="T11" fmla="*/ 73998854 h 21600"/>
              <a:gd name="T12" fmla="*/ 175083844 w 21600"/>
              <a:gd name="T13" fmla="*/ 43346953 h 21600"/>
              <a:gd name="T14" fmla="*/ 149445392 w 21600"/>
              <a:gd name="T15" fmla="*/ 126950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55300" name="Line 11"/>
          <p:cNvSpPr>
            <a:spLocks noChangeShapeType="1"/>
          </p:cNvSpPr>
          <p:nvPr/>
        </p:nvSpPr>
        <p:spPr bwMode="auto">
          <a:xfrm flipH="1" flipV="1">
            <a:off x="3018236" y="2714625"/>
            <a:ext cx="535781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301" name="Text Box 8"/>
          <p:cNvSpPr txBox="1">
            <a:spLocks noChangeArrowheads="1"/>
          </p:cNvSpPr>
          <p:nvPr/>
        </p:nvSpPr>
        <p:spPr bwMode="auto">
          <a:xfrm>
            <a:off x="556793" y="2071689"/>
            <a:ext cx="2393576" cy="9694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 47</a:t>
            </a:r>
            <a:r>
              <a:rPr lang="ru-RU" altLang="ru-RU" sz="19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% </a:t>
            </a:r>
            <a:r>
              <a:rPr lang="ru-RU" altLang="ru-RU" sz="19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9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рецидивирование</a:t>
            </a:r>
            <a:r>
              <a:rPr lang="ru-RU" altLang="ru-RU" sz="19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заболевания</a:t>
            </a:r>
          </a:p>
        </p:txBody>
      </p:sp>
      <p:sp>
        <p:nvSpPr>
          <p:cNvPr id="55302" name="Text Box 9"/>
          <p:cNvSpPr txBox="1">
            <a:spLocks noChangeArrowheads="1"/>
          </p:cNvSpPr>
          <p:nvPr/>
        </p:nvSpPr>
        <p:spPr bwMode="auto">
          <a:xfrm>
            <a:off x="556793" y="3571876"/>
            <a:ext cx="2393576" cy="9694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 75</a:t>
            </a:r>
            <a:r>
              <a:rPr lang="ru-RU" altLang="ru-RU" sz="19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% в течение года возникает </a:t>
            </a:r>
            <a:r>
              <a:rPr lang="ru-RU" altLang="ru-RU" sz="19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прогрессирование</a:t>
            </a:r>
          </a:p>
        </p:txBody>
      </p:sp>
      <p:sp>
        <p:nvSpPr>
          <p:cNvPr id="55303" name="Line 13"/>
          <p:cNvSpPr>
            <a:spLocks noChangeShapeType="1"/>
          </p:cNvSpPr>
          <p:nvPr/>
        </p:nvSpPr>
        <p:spPr bwMode="auto">
          <a:xfrm flipH="1">
            <a:off x="3092055" y="3429001"/>
            <a:ext cx="622696" cy="54087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2321719" y="4857750"/>
            <a:ext cx="809625" cy="1582738"/>
          </a:xfrm>
          <a:prstGeom prst="curvedRightArrow">
            <a:avLst>
              <a:gd name="adj1" fmla="val 8179"/>
              <a:gd name="adj2" fmla="val 37503"/>
              <a:gd name="adj3" fmla="val 33333"/>
            </a:avLst>
          </a:prstGeom>
          <a:solidFill>
            <a:schemeClr val="accent2">
              <a:lumMod val="75000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3442797" y="4357690"/>
            <a:ext cx="2254346" cy="642937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5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Цель лечения:</a:t>
            </a:r>
          </a:p>
        </p:txBody>
      </p:sp>
      <p:sp>
        <p:nvSpPr>
          <p:cNvPr id="55306" name="Text Box 17"/>
          <p:cNvSpPr txBox="1">
            <a:spLocks noChangeArrowheads="1"/>
          </p:cNvSpPr>
          <p:nvPr/>
        </p:nvSpPr>
        <p:spPr bwMode="auto">
          <a:xfrm>
            <a:off x="3170648" y="5214938"/>
            <a:ext cx="5726939" cy="14003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700" dirty="0">
                <a:latin typeface="Cambria" panose="02040503050406030204" pitchFamily="18" charset="0"/>
              </a:rPr>
              <a:t> </a:t>
            </a:r>
            <a:r>
              <a:rPr lang="ru-RU" altLang="ru-RU" sz="17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1) </a:t>
            </a:r>
            <a:r>
              <a:rPr lang="ru-RU" altLang="ru-RU" sz="17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Ликвидация </a:t>
            </a:r>
            <a:r>
              <a:rPr lang="ru-RU" altLang="ru-RU" sz="17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анатомического субстрата хирургическим методом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7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2) </a:t>
            </a:r>
            <a:r>
              <a:rPr lang="ru-RU" altLang="ru-RU" sz="17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Угнетение </a:t>
            </a:r>
            <a:r>
              <a:rPr lang="ru-RU" altLang="ru-RU" sz="17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гипотоламо</a:t>
            </a:r>
            <a:r>
              <a:rPr lang="ru-RU" altLang="ru-RU" sz="17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-гипофизарно-яичниковой системы для достижения </a:t>
            </a:r>
            <a:r>
              <a:rPr lang="ru-RU" altLang="ru-RU" sz="17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гипоэстрогении</a:t>
            </a:r>
            <a:r>
              <a:rPr lang="ru-RU" altLang="ru-RU" sz="17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и развития атрофии в </a:t>
            </a:r>
            <a:r>
              <a:rPr lang="ru-RU" altLang="ru-RU" sz="17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эндометриоидной</a:t>
            </a:r>
            <a:r>
              <a:rPr lang="ru-RU" altLang="ru-RU" sz="17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ткани</a:t>
            </a:r>
            <a:endParaRPr lang="ru-RU" altLang="ru-RU" sz="17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7" name="Line 20"/>
          <p:cNvSpPr>
            <a:spLocks noChangeShapeType="1"/>
          </p:cNvSpPr>
          <p:nvPr/>
        </p:nvSpPr>
        <p:spPr bwMode="auto">
          <a:xfrm>
            <a:off x="4518423" y="3786190"/>
            <a:ext cx="34528" cy="428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308" name="Line 14"/>
          <p:cNvSpPr>
            <a:spLocks noChangeShapeType="1"/>
          </p:cNvSpPr>
          <p:nvPr/>
        </p:nvSpPr>
        <p:spPr bwMode="auto">
          <a:xfrm flipV="1">
            <a:off x="5107781" y="2643190"/>
            <a:ext cx="642938" cy="217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309" name="Text Box 5"/>
          <p:cNvSpPr txBox="1">
            <a:spLocks noChangeArrowheads="1"/>
          </p:cNvSpPr>
          <p:nvPr/>
        </p:nvSpPr>
        <p:spPr bwMode="auto">
          <a:xfrm>
            <a:off x="5892405" y="2030879"/>
            <a:ext cx="2615254" cy="28623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имплантанте</a:t>
            </a:r>
            <a:r>
              <a:rPr lang="ru-RU" altLang="ru-RU" sz="20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имеется собственная </a:t>
            </a:r>
            <a:r>
              <a:rPr lang="ru-RU" altLang="ru-RU" sz="2000" b="1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гормональная активность</a:t>
            </a:r>
            <a:r>
              <a:rPr lang="ru-RU" altLang="ru-RU" sz="20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за счет ароматизации </a:t>
            </a:r>
            <a:r>
              <a:rPr lang="ru-RU" altLang="ru-RU" sz="20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андростендиона</a:t>
            </a:r>
            <a:r>
              <a:rPr lang="ru-RU" altLang="ru-RU" sz="20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внутри </a:t>
            </a:r>
            <a:r>
              <a:rPr lang="ru-RU" altLang="ru-RU" sz="2000" b="1" dirty="0" err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импланта</a:t>
            </a:r>
            <a:r>
              <a:rPr lang="ru-RU" altLang="ru-RU" sz="20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эстрадиол</a:t>
            </a:r>
            <a:endParaRPr lang="ru-RU" altLang="ru-RU" sz="20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Прямоугольник 20"/>
          <p:cNvSpPr>
            <a:spLocks noChangeArrowheads="1"/>
          </p:cNvSpPr>
          <p:nvPr/>
        </p:nvSpPr>
        <p:spPr bwMode="auto">
          <a:xfrm>
            <a:off x="112270" y="350388"/>
            <a:ext cx="89154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БОЛЬНЫМ С ЭНДОМЕТРИОЗОМ ПОКАЗАНО ДЛИТЕЛЬНОЕ ЛЕЧЕНИЕ (НЕЗАВИСИМО ОТ НАЛИЧИЯ БОЛЕЙ, БЕСПЛОДИЯ, АЦИКЛИЧЕСКИХ КРОВОТЕЧЕНИЙ ИЛИ МЕНОРРАГИЙ)</a:t>
            </a:r>
            <a:endParaRPr lang="ru-RU" altLang="ru-RU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12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8489" y="857251"/>
            <a:ext cx="6423251" cy="5829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 descr="Картинки по запросу доктор рисуно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69" y="2701304"/>
            <a:ext cx="2497612" cy="395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" y="2"/>
            <a:ext cx="9144000" cy="759278"/>
          </a:xfrm>
          <a:prstGeom prst="rect">
            <a:avLst/>
          </a:prstGeom>
        </p:spPr>
        <p:txBody>
          <a:bodyPr vert="horz" l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ЗАРУБЕЖНЫЕ РЕКОМЕНДАЦИИ ПО ЛЕЧЕНИЮ ЭНДОМЕТРИОЗА</a:t>
            </a: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3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4887" y="1195613"/>
            <a:ext cx="7265504" cy="5470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2950" y="152401"/>
            <a:ext cx="7886700" cy="105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030A0"/>
                </a:solidFill>
                <a:effectLst/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 БЫЛ, ЕСТЬ И ОСТАЕТСЯ ПРОБЛЕМОЙ МЕДИЦИНЫ:</a:t>
            </a:r>
            <a:endParaRPr lang="ru-RU" sz="3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05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0" y="1211952"/>
            <a:ext cx="7660585" cy="5646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42950" y="152401"/>
            <a:ext cx="7886700" cy="105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030A0"/>
                </a:solidFill>
                <a:effectLst/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 БЫЛ, ЕСТЬ И ОСТАЕТСЯ ПРОБЛЕМОЙ МЕДИЦИНЫ:</a:t>
            </a:r>
            <a:endParaRPr lang="ru-RU" sz="3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28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9000000" cy="1080000"/>
          </a:xfrm>
        </p:spPr>
        <p:txBody>
          <a:bodyPr anchor="ctr" anchorCtr="1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ЭПИДЕМИОЛОГИЯ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>
          <a:xfrm>
            <a:off x="785813" y="2214563"/>
            <a:ext cx="7575550" cy="2921000"/>
          </a:xfrm>
        </p:spPr>
        <p:txBody>
          <a:bodyPr anchor="ctr"/>
          <a:lstStyle/>
          <a:p>
            <a:pPr marL="0" indent="0" algn="ctr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Распространенность бесплодия в России достигает 18-20% </a:t>
            </a:r>
          </a:p>
          <a:p>
            <a:pPr marL="0" indent="0" algn="ctr">
              <a:lnSpc>
                <a:spcPct val="13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(О.С. </a:t>
            </a:r>
            <a:r>
              <a:rPr lang="ru-RU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Филипов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2003)</a:t>
            </a:r>
          </a:p>
          <a:p>
            <a:pPr marL="0" indent="0" algn="ctr">
              <a:spcBef>
                <a:spcPct val="0"/>
              </a:spcBef>
              <a:buFont typeface="Arial" charset="0"/>
              <a:buNone/>
            </a:pP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9714" y="629122"/>
            <a:ext cx="6272529" cy="60224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619714" y="4555376"/>
            <a:ext cx="6272529" cy="96338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2" name="Picture 2" descr="Картинки по запросу доктор рисуно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69" y="2701304"/>
            <a:ext cx="2497612" cy="395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"/>
            <a:ext cx="9144000" cy="759278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ЗАРУБЕЖНЫЕ РЕКОМЕНДАЦИИ ПО ЛЕЧЕНИЮ ЭНДОМЕТРИОЗА</a:t>
            </a:r>
          </a:p>
        </p:txBody>
      </p:sp>
    </p:spTree>
    <p:extLst>
      <p:ext uri="{BB962C8B-B14F-4D97-AF65-F5344CB8AC3E}">
        <p14:creationId xmlns:p14="http://schemas.microsoft.com/office/powerpoint/2010/main" xmlns="" val="8450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064" y="805618"/>
            <a:ext cx="5939516" cy="5933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 descr="Картинки по запросу доктор рисуно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69" y="2701304"/>
            <a:ext cx="2497612" cy="395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"/>
            <a:ext cx="9144000" cy="759278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ЗАРУБЕЖНЫЕ РЕКОМЕНДАЦИИ ПО ЛЕЧЕНИЮ ЭНДОМЕТРИОЗА</a:t>
            </a:r>
          </a:p>
        </p:txBody>
      </p:sp>
    </p:spTree>
    <p:extLst>
      <p:ext uri="{BB962C8B-B14F-4D97-AF65-F5344CB8AC3E}">
        <p14:creationId xmlns:p14="http://schemas.microsoft.com/office/powerpoint/2010/main" xmlns="" val="40773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315200" cy="1154097"/>
          </a:xfrm>
        </p:spPr>
        <p:txBody>
          <a:bodyPr>
            <a:noAutofit/>
          </a:bodyPr>
          <a:lstStyle/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«НИША» ГОРМОНОТЕРАПИИ ПРИ ЛЕЧЕНИЕ БЕСПЛОДИЯ У ПАЦИЕНТОК С ЭНДОМЕТРИОЗОМ</a:t>
            </a:r>
            <a:endParaRPr lang="ru-RU" sz="3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967140"/>
            <a:ext cx="8429684" cy="4176504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Применение агонистов </a:t>
            </a:r>
            <a:r>
              <a:rPr lang="ru-RU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гонадолиберинов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комбинации с возвратной ГТ в течение 3-6 месяцев улучшает уровень наступления беременности </a:t>
            </a:r>
            <a:r>
              <a:rPr lang="ru-RU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5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Sallam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H.N. et al., 2006</a:t>
            </a:r>
            <a:r>
              <a:rPr lang="ru-RU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Длительная гормонотерапия после хирургического лечения эндометриоза 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I-II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стадии существенно не повышает индекс фертильности. 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Применение КОК в непрерывном режиме 6-8 недель значимо повысило результат ВРТ у пациентов с </a:t>
            </a:r>
            <a:r>
              <a:rPr lang="ru-RU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эндометриозом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делало их сопоставимыми у сравниваемых по возрасту пациенток без </a:t>
            </a:r>
            <a:r>
              <a:rPr lang="ru-RU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эндометриоза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US" sz="15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Zieger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D. et al., 201</a:t>
            </a:r>
            <a:r>
              <a:rPr lang="ru-RU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0)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последние годы обсуждается возможность негативного влияния входящего в состав КОК эстрогенного компонента на течение </a:t>
            </a:r>
            <a:r>
              <a:rPr lang="ru-RU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эндометриоза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5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Vercellini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P. et al., 2011</a:t>
            </a:r>
            <a:r>
              <a:rPr lang="ru-RU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endParaRPr lang="en-US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91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596" y="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КГК В СТАНДАРТНОМ РЕЖИМЕ</a:t>
            </a:r>
            <a:b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(21+7)</a:t>
            </a:r>
            <a:endParaRPr lang="en-US" sz="4000" b="1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098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1928802"/>
          <a:ext cx="4643438" cy="3482975"/>
        </p:xfrm>
        <a:graphic>
          <a:graphicData uri="http://schemas.openxmlformats.org/presentationml/2006/ole">
            <p:oleObj spid="_x0000_s57346" name="Photo Editor Photo" r:id="rId4" imgW="6857143" imgH="5144218" progId="">
              <p:embed/>
            </p:oleObj>
          </a:graphicData>
        </a:graphic>
      </p:graphicFrame>
      <p:sp>
        <p:nvSpPr>
          <p:cNvPr id="410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1857364"/>
            <a:ext cx="4429124" cy="4786346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Рост ФСГ отмечается с 3-4 дня интервала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Рост фолликулов до 8-10 мм в диаметре, обладающих </a:t>
            </a:r>
            <a:r>
              <a:rPr lang="ru-RU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ароматазной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активностью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Повышается выработка эндогенного </a:t>
            </a:r>
            <a:r>
              <a:rPr lang="ru-RU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эстрадиола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844925" y="6334125"/>
            <a:ext cx="529907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i="1" dirty="0">
                <a:solidFill>
                  <a:schemeClr val="bg1"/>
                </a:solidFill>
              </a:rPr>
              <a:t>W.D.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en-US" sz="1400" b="1" i="1" dirty="0" err="1">
                <a:solidFill>
                  <a:schemeClr val="bg1"/>
                </a:solidFill>
              </a:rPr>
              <a:t>Shlaff</a:t>
            </a:r>
            <a:r>
              <a:rPr lang="en-US" sz="1400" b="1" i="1" dirty="0">
                <a:solidFill>
                  <a:schemeClr val="bg1"/>
                </a:solidFill>
              </a:rPr>
              <a:t>,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en-US" sz="1400" b="1" i="1" dirty="0">
                <a:solidFill>
                  <a:schemeClr val="bg1"/>
                </a:solidFill>
              </a:rPr>
              <a:t>A.M.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en-US" sz="1400" b="1" i="1" dirty="0">
                <a:solidFill>
                  <a:schemeClr val="bg1"/>
                </a:solidFill>
              </a:rPr>
              <a:t>Lynch et al. American Journal of Obstetrics and Gynecology (2004) 190,943-51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077200" cy="1020763"/>
          </a:xfrm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КГК В НЕПРЕРЫВНОМ РЕЖИМЕ</a:t>
            </a:r>
            <a:endParaRPr lang="en-US" sz="4000" b="1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785786" y="1928802"/>
            <a:ext cx="7678738" cy="3557598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Стабильная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супрессия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ФСГ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Отсутствие роста фолликулов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Стабилизация ГГЯ системы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Снижение рисков развития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дисгормональных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гинекологических заболеваний</a:t>
            </a:r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981200" y="6334125"/>
            <a:ext cx="71628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W.D.</a:t>
            </a:r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Shlaff</a:t>
            </a:r>
            <a:r>
              <a:rPr lang="en-US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A.M.</a:t>
            </a:r>
            <a:r>
              <a:rPr lang="ru-RU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Lynch et al. American Journal of Obstetrics and Gynecology </a:t>
            </a:r>
            <a:endParaRPr lang="ru-RU" sz="1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(2004) 190,943-51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620" y="-24"/>
            <a:ext cx="7546032" cy="1430053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ИСХОДЫ БЕРЕМЕННОСТЕЙ У ЖЕНЩИН С ЭНДОМЕТРИОМАМИ, ЗАБЕРЕМЕНЕВШИХ В ПРОГРАММЕ ЭКО </a:t>
            </a: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Laura </a:t>
            </a:r>
            <a:r>
              <a:rPr lang="en-US" sz="2000" b="1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Bengalia</a:t>
            </a:r>
            <a:r>
              <a:rPr lang="en-US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et al., 2012</a:t>
            </a: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1571612"/>
            <a:ext cx="8215370" cy="164307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None/>
            </a:pPr>
            <a:r>
              <a:rPr lang="ru-RU" sz="2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настоящее время все больше специалистов приходят к мнению о том, что </a:t>
            </a:r>
            <a:r>
              <a:rPr lang="ru-RU" sz="2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эндометриому</a:t>
            </a:r>
            <a:r>
              <a:rPr lang="ru-RU" sz="2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яичника не следует удалять у женщин перед ЭКО </a:t>
            </a:r>
            <a:r>
              <a:rPr lang="ru-RU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Garcia-</a:t>
            </a:r>
            <a:r>
              <a:rPr lang="en-US" sz="15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Velasro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2009, </a:t>
            </a:r>
            <a:r>
              <a:rPr lang="en-US" sz="15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Benschop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et. al., 2010</a:t>
            </a:r>
            <a:r>
              <a:rPr lang="ru-RU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ru-RU" sz="2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т.к. не отмечено повышения частоты наступления беременности. </a:t>
            </a:r>
            <a:endParaRPr lang="ru-RU" sz="2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http://nutriti.do.am/spravochnik/Zhenskaja_PS/Kist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486149"/>
            <a:ext cx="4448175" cy="3371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45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566738" y="1557338"/>
          <a:ext cx="8337550" cy="4484687"/>
        </p:xfrm>
        <a:graphic>
          <a:graphicData uri="http://schemas.openxmlformats.org/presentationml/2006/ole">
            <p:oleObj spid="_x0000_s6146" name="Диаграмма" r:id="rId4" imgW="8896441" imgH="4781603" progId="MSGraph.Chart.8">
              <p:embed followColorScheme="full"/>
            </p:oleObj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611188" y="6021388"/>
            <a:ext cx="8329612" cy="50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** - </a:t>
            </a:r>
            <a:r>
              <a:rPr lang="ru-RU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достоверные отличия от группы медикаментозной терапии </a:t>
            </a:r>
          </a:p>
          <a:p>
            <a:pPr eaLnBrk="0" hangingPunct="0">
              <a:lnSpc>
                <a:spcPct val="40000"/>
              </a:lnSpc>
              <a:spcBef>
                <a:spcPct val="50000"/>
              </a:spcBef>
            </a:pPr>
            <a:r>
              <a:rPr lang="ru-RU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в течении 3-6 мес. при Р</a:t>
            </a:r>
            <a:r>
              <a:rPr lang="en-US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0.01, =0,05</a:t>
            </a:r>
            <a:endParaRPr lang="ru-RU" sz="16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859338" y="6519446"/>
            <a:ext cx="428466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ru-RU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Смольникова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В.Ю., 2002г.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34" y="0"/>
            <a:ext cx="8229600" cy="1800000"/>
          </a:xfrm>
          <a:prstGeom prst="rect">
            <a:avLst/>
          </a:prstGeom>
        </p:spPr>
        <p:txBody>
          <a:bodyPr vert="horz" lIns="0" tIns="45720" rIns="0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000" b="1" dirty="0" smtClean="0">
                <a:solidFill>
                  <a:srgbClr val="FFFFCC"/>
                </a:solidFill>
                <a:latin typeface="Arial" pitchFamily="34" charset="0"/>
                <a:ea typeface="+mj-ea"/>
                <a:cs typeface="Arial" pitchFamily="34" charset="0"/>
              </a:rPr>
              <a:t>ЧАСТОТА НАСТУПЛЕНИЯ БЕРЕМЕННОСТИ В ЗАВИСИМОСТИ ОТ ДЛИТЕЛЬНОСТИ МЕДИКАМЕНТОЗНОЙ ТЕРАПИИ А-ГНРГ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9144001" cy="68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45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11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11130"/>
          <a:stretch/>
        </p:blipFill>
        <p:spPr>
          <a:xfrm>
            <a:off x="-1" y="1"/>
            <a:ext cx="9144001" cy="687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838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49263" y="1844675"/>
            <a:ext cx="8266112" cy="3827463"/>
            <a:chOff x="283" y="1162"/>
            <a:chExt cx="5207" cy="2411"/>
          </a:xfrm>
        </p:grpSpPr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283" y="1162"/>
            <a:ext cx="5208" cy="2412"/>
          </p:xfrm>
          <a:graphic>
            <a:graphicData uri="http://schemas.openxmlformats.org/presentationml/2006/ole">
              <p:oleObj spid="_x0000_s54274" r:id="rId4" imgW="8267700" imgH="3829050" progId="MSGraph.Chart.8">
                <p:embed/>
              </p:oleObj>
            </a:graphicData>
          </a:graphic>
        </p:graphicFrame>
        <p:sp>
          <p:nvSpPr>
            <p:cNvPr id="3140" name="Text Box 3"/>
            <p:cNvSpPr txBox="1">
              <a:spLocks noChangeArrowheads="1"/>
            </p:cNvSpPr>
            <p:nvPr/>
          </p:nvSpPr>
          <p:spPr bwMode="auto">
            <a:xfrm>
              <a:off x="283" y="1162"/>
              <a:ext cx="5208" cy="24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190484"/>
            <a:ext cx="8578850" cy="1023938"/>
          </a:xfrm>
        </p:spPr>
        <p:txBody>
          <a:bodyPr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ВОЗРАСТ Ж</a:t>
            </a: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ЕНЩИНЫ 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Р</a:t>
            </a: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ОЖДЕНИ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ЕРВОГО 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ЕБЁНКА</a:t>
            </a:r>
            <a:endParaRPr lang="en-GB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6538" y="6510361"/>
            <a:ext cx="890746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l">
              <a:spcBef>
                <a:spcPts val="43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Страны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Евросоюза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: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Австрия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Бельгия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Дания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Финляндия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Франция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Германия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Греция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Ирландия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Италия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Люксембург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Нидерланды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Португалия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Испания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cs typeface="Arial" charset="0"/>
              </a:rPr>
              <a:t>Швеция</a:t>
            </a:r>
            <a:r>
              <a:rPr lang="en-GB" sz="1400" dirty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GB" sz="1400" dirty="0" err="1" smtClean="0">
                <a:solidFill>
                  <a:schemeClr val="bg1"/>
                </a:solidFill>
                <a:cs typeface="Arial" charset="0"/>
              </a:rPr>
              <a:t>Великобритания</a:t>
            </a:r>
            <a:endParaRPr lang="ru-RU" sz="1400" dirty="0" smtClean="0">
              <a:solidFill>
                <a:schemeClr val="bg1"/>
              </a:solidFill>
              <a:cs typeface="Arial" charset="0"/>
            </a:endParaRPr>
          </a:p>
          <a:p>
            <a:pPr algn="r">
              <a:spcBef>
                <a:spcPts val="3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400" b="1" dirty="0" smtClean="0">
              <a:solidFill>
                <a:schemeClr val="bg1"/>
              </a:solidFill>
              <a:cs typeface="Arial" charset="0"/>
            </a:endParaRPr>
          </a:p>
          <a:p>
            <a:pPr algn="r">
              <a:spcBef>
                <a:spcPts val="3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 dirty="0" err="1" smtClean="0">
                <a:solidFill>
                  <a:schemeClr val="bg1"/>
                </a:solidFill>
                <a:cs typeface="Arial" charset="0"/>
              </a:rPr>
              <a:t>Eurostat</a:t>
            </a:r>
            <a:r>
              <a:rPr lang="en-GB" sz="1000" b="1" dirty="0">
                <a:solidFill>
                  <a:schemeClr val="bg1"/>
                </a:solidFill>
                <a:cs typeface="Arial" charset="0"/>
              </a:rPr>
              <a:t>. http://ec.europa.eu/employment_social/social_situation/docs/ssr2005_2006_en.pdf. 2006. </a:t>
            </a:r>
          </a:p>
        </p:txBody>
      </p:sp>
      <p:sp>
        <p:nvSpPr>
          <p:cNvPr id="3078" name="Freeform 7"/>
          <p:cNvSpPr>
            <a:spLocks noChangeArrowheads="1"/>
          </p:cNvSpPr>
          <p:nvPr/>
        </p:nvSpPr>
        <p:spPr bwMode="auto">
          <a:xfrm>
            <a:off x="982663" y="2606675"/>
            <a:ext cx="7491412" cy="1004888"/>
          </a:xfrm>
          <a:custGeom>
            <a:avLst/>
            <a:gdLst>
              <a:gd name="T0" fmla="*/ 0 w 4719"/>
              <a:gd name="T1" fmla="*/ 2147483647 h 633"/>
              <a:gd name="T2" fmla="*/ 2147483647 w 4719"/>
              <a:gd name="T3" fmla="*/ 2147483647 h 633"/>
              <a:gd name="T4" fmla="*/ 2147483647 w 4719"/>
              <a:gd name="T5" fmla="*/ 2147483647 h 633"/>
              <a:gd name="T6" fmla="*/ 2147483647 w 4719"/>
              <a:gd name="T7" fmla="*/ 2147483647 h 633"/>
              <a:gd name="T8" fmla="*/ 2147483647 w 4719"/>
              <a:gd name="T9" fmla="*/ 2147483647 h 633"/>
              <a:gd name="T10" fmla="*/ 2147483647 w 4719"/>
              <a:gd name="T11" fmla="*/ 2147483647 h 633"/>
              <a:gd name="T12" fmla="*/ 2147483647 w 4719"/>
              <a:gd name="T13" fmla="*/ 2147483647 h 633"/>
              <a:gd name="T14" fmla="*/ 2147483647 w 4719"/>
              <a:gd name="T15" fmla="*/ 2147483647 h 633"/>
              <a:gd name="T16" fmla="*/ 2147483647 w 4719"/>
              <a:gd name="T17" fmla="*/ 2147483647 h 633"/>
              <a:gd name="T18" fmla="*/ 2147483647 w 4719"/>
              <a:gd name="T19" fmla="*/ 2147483647 h 633"/>
              <a:gd name="T20" fmla="*/ 2147483647 w 4719"/>
              <a:gd name="T21" fmla="*/ 2147483647 h 633"/>
              <a:gd name="T22" fmla="*/ 2147483647 w 4719"/>
              <a:gd name="T23" fmla="*/ 2147483647 h 633"/>
              <a:gd name="T24" fmla="*/ 2147483647 w 4719"/>
              <a:gd name="T25" fmla="*/ 0 h 6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719"/>
              <a:gd name="T40" fmla="*/ 0 h 633"/>
              <a:gd name="T41" fmla="*/ 4719 w 4719"/>
              <a:gd name="T42" fmla="*/ 633 h 6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719" h="633">
                <a:moveTo>
                  <a:pt x="0" y="633"/>
                </a:moveTo>
                <a:lnTo>
                  <a:pt x="312" y="594"/>
                </a:lnTo>
                <a:lnTo>
                  <a:pt x="600" y="546"/>
                </a:lnTo>
                <a:lnTo>
                  <a:pt x="931" y="498"/>
                </a:lnTo>
                <a:lnTo>
                  <a:pt x="1282" y="441"/>
                </a:lnTo>
                <a:lnTo>
                  <a:pt x="1560" y="407"/>
                </a:lnTo>
                <a:lnTo>
                  <a:pt x="2400" y="277"/>
                </a:lnTo>
                <a:lnTo>
                  <a:pt x="2847" y="181"/>
                </a:lnTo>
                <a:lnTo>
                  <a:pt x="3427" y="76"/>
                </a:lnTo>
                <a:lnTo>
                  <a:pt x="3802" y="81"/>
                </a:lnTo>
                <a:lnTo>
                  <a:pt x="4363" y="9"/>
                </a:lnTo>
                <a:lnTo>
                  <a:pt x="4497" y="4"/>
                </a:lnTo>
                <a:lnTo>
                  <a:pt x="4719" y="0"/>
                </a:lnTo>
              </a:path>
            </a:pathLst>
          </a:custGeom>
          <a:noFill/>
          <a:ln w="2844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8420100" y="2124075"/>
            <a:ext cx="106363" cy="1168400"/>
            <a:chOff x="5304" y="1338"/>
            <a:chExt cx="67" cy="736"/>
          </a:xfrm>
        </p:grpSpPr>
        <p:sp>
          <p:nvSpPr>
            <p:cNvPr id="3137" name="Line 9"/>
            <p:cNvSpPr>
              <a:spLocks noChangeShapeType="1"/>
            </p:cNvSpPr>
            <p:nvPr/>
          </p:nvSpPr>
          <p:spPr bwMode="auto">
            <a:xfrm flipV="1">
              <a:off x="5338" y="1337"/>
              <a:ext cx="1" cy="734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8" name="Line 10"/>
            <p:cNvSpPr>
              <a:spLocks noChangeShapeType="1"/>
            </p:cNvSpPr>
            <p:nvPr/>
          </p:nvSpPr>
          <p:spPr bwMode="auto">
            <a:xfrm>
              <a:off x="5304" y="2075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9" name="Line 11"/>
            <p:cNvSpPr>
              <a:spLocks noChangeShapeType="1"/>
            </p:cNvSpPr>
            <p:nvPr/>
          </p:nvSpPr>
          <p:spPr bwMode="auto">
            <a:xfrm>
              <a:off x="5304" y="1340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918450" y="2135188"/>
            <a:ext cx="106363" cy="1225550"/>
            <a:chOff x="4988" y="1345"/>
            <a:chExt cx="67" cy="772"/>
          </a:xfrm>
        </p:grpSpPr>
        <p:sp>
          <p:nvSpPr>
            <p:cNvPr id="3134" name="Line 13"/>
            <p:cNvSpPr>
              <a:spLocks noChangeShapeType="1"/>
            </p:cNvSpPr>
            <p:nvPr/>
          </p:nvSpPr>
          <p:spPr bwMode="auto">
            <a:xfrm flipV="1">
              <a:off x="5022" y="1343"/>
              <a:ext cx="1" cy="77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5" name="Line 14"/>
            <p:cNvSpPr>
              <a:spLocks noChangeShapeType="1"/>
            </p:cNvSpPr>
            <p:nvPr/>
          </p:nvSpPr>
          <p:spPr bwMode="auto">
            <a:xfrm>
              <a:off x="4988" y="2118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6" name="Line 15"/>
            <p:cNvSpPr>
              <a:spLocks noChangeShapeType="1"/>
            </p:cNvSpPr>
            <p:nvPr/>
          </p:nvSpPr>
          <p:spPr bwMode="auto">
            <a:xfrm>
              <a:off x="4988" y="1347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421563" y="2181225"/>
            <a:ext cx="106362" cy="1236663"/>
            <a:chOff x="4675" y="1374"/>
            <a:chExt cx="67" cy="779"/>
          </a:xfrm>
        </p:grpSpPr>
        <p:sp>
          <p:nvSpPr>
            <p:cNvPr id="3131" name="Line 17"/>
            <p:cNvSpPr>
              <a:spLocks noChangeShapeType="1"/>
            </p:cNvSpPr>
            <p:nvPr/>
          </p:nvSpPr>
          <p:spPr bwMode="auto">
            <a:xfrm flipV="1">
              <a:off x="4709" y="1373"/>
              <a:ext cx="1" cy="777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2" name="Line 18"/>
            <p:cNvSpPr>
              <a:spLocks noChangeShapeType="1"/>
            </p:cNvSpPr>
            <p:nvPr/>
          </p:nvSpPr>
          <p:spPr bwMode="auto">
            <a:xfrm>
              <a:off x="4675" y="2154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3" name="Line 19"/>
            <p:cNvSpPr>
              <a:spLocks noChangeShapeType="1"/>
            </p:cNvSpPr>
            <p:nvPr/>
          </p:nvSpPr>
          <p:spPr bwMode="auto">
            <a:xfrm>
              <a:off x="4675" y="1376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921500" y="2243138"/>
            <a:ext cx="106363" cy="1236662"/>
            <a:chOff x="4360" y="1413"/>
            <a:chExt cx="67" cy="779"/>
          </a:xfrm>
        </p:grpSpPr>
        <p:sp>
          <p:nvSpPr>
            <p:cNvPr id="3128" name="Line 21"/>
            <p:cNvSpPr>
              <a:spLocks noChangeShapeType="1"/>
            </p:cNvSpPr>
            <p:nvPr/>
          </p:nvSpPr>
          <p:spPr bwMode="auto">
            <a:xfrm flipV="1">
              <a:off x="4394" y="1412"/>
              <a:ext cx="1" cy="777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9" name="Line 22"/>
            <p:cNvSpPr>
              <a:spLocks noChangeShapeType="1"/>
            </p:cNvSpPr>
            <p:nvPr/>
          </p:nvSpPr>
          <p:spPr bwMode="auto">
            <a:xfrm>
              <a:off x="4360" y="2193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30" name="Line 23"/>
            <p:cNvSpPr>
              <a:spLocks noChangeShapeType="1"/>
            </p:cNvSpPr>
            <p:nvPr/>
          </p:nvSpPr>
          <p:spPr bwMode="auto">
            <a:xfrm>
              <a:off x="4360" y="1415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6429375" y="2225675"/>
            <a:ext cx="106363" cy="1300163"/>
            <a:chOff x="4050" y="1402"/>
            <a:chExt cx="67" cy="819"/>
          </a:xfrm>
        </p:grpSpPr>
        <p:sp>
          <p:nvSpPr>
            <p:cNvPr id="3125" name="Line 25"/>
            <p:cNvSpPr>
              <a:spLocks noChangeShapeType="1"/>
            </p:cNvSpPr>
            <p:nvPr/>
          </p:nvSpPr>
          <p:spPr bwMode="auto">
            <a:xfrm flipV="1">
              <a:off x="4084" y="1401"/>
              <a:ext cx="1" cy="816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6" name="Line 26"/>
            <p:cNvSpPr>
              <a:spLocks noChangeShapeType="1"/>
            </p:cNvSpPr>
            <p:nvPr/>
          </p:nvSpPr>
          <p:spPr bwMode="auto">
            <a:xfrm>
              <a:off x="4050" y="2222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7" name="Line 27"/>
            <p:cNvSpPr>
              <a:spLocks noChangeShapeType="1"/>
            </p:cNvSpPr>
            <p:nvPr/>
          </p:nvSpPr>
          <p:spPr bwMode="auto">
            <a:xfrm>
              <a:off x="4050" y="1404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5915025" y="2359025"/>
            <a:ext cx="106363" cy="1273175"/>
            <a:chOff x="3726" y="1486"/>
            <a:chExt cx="67" cy="802"/>
          </a:xfrm>
        </p:grpSpPr>
        <p:sp>
          <p:nvSpPr>
            <p:cNvPr id="3122" name="Line 29"/>
            <p:cNvSpPr>
              <a:spLocks noChangeShapeType="1"/>
            </p:cNvSpPr>
            <p:nvPr/>
          </p:nvSpPr>
          <p:spPr bwMode="auto">
            <a:xfrm flipV="1">
              <a:off x="3760" y="1485"/>
              <a:ext cx="1" cy="799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3" name="Line 30"/>
            <p:cNvSpPr>
              <a:spLocks noChangeShapeType="1"/>
            </p:cNvSpPr>
            <p:nvPr/>
          </p:nvSpPr>
          <p:spPr bwMode="auto">
            <a:xfrm>
              <a:off x="3726" y="2289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4" name="Line 31"/>
            <p:cNvSpPr>
              <a:spLocks noChangeShapeType="1"/>
            </p:cNvSpPr>
            <p:nvPr/>
          </p:nvSpPr>
          <p:spPr bwMode="auto">
            <a:xfrm>
              <a:off x="3726" y="1488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5422900" y="2444750"/>
            <a:ext cx="106363" cy="1314450"/>
            <a:chOff x="3416" y="1540"/>
            <a:chExt cx="67" cy="828"/>
          </a:xfrm>
        </p:grpSpPr>
        <p:sp>
          <p:nvSpPr>
            <p:cNvPr id="3119" name="Line 33"/>
            <p:cNvSpPr>
              <a:spLocks noChangeShapeType="1"/>
            </p:cNvSpPr>
            <p:nvPr/>
          </p:nvSpPr>
          <p:spPr bwMode="auto">
            <a:xfrm flipV="1">
              <a:off x="3450" y="1539"/>
              <a:ext cx="1" cy="825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0" name="Line 34"/>
            <p:cNvSpPr>
              <a:spLocks noChangeShapeType="1"/>
            </p:cNvSpPr>
            <p:nvPr/>
          </p:nvSpPr>
          <p:spPr bwMode="auto">
            <a:xfrm>
              <a:off x="3416" y="2369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21" name="Line 35"/>
            <p:cNvSpPr>
              <a:spLocks noChangeShapeType="1"/>
            </p:cNvSpPr>
            <p:nvPr/>
          </p:nvSpPr>
          <p:spPr bwMode="auto">
            <a:xfrm>
              <a:off x="3416" y="1542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4924425" y="2479675"/>
            <a:ext cx="106363" cy="1384300"/>
            <a:chOff x="3102" y="1562"/>
            <a:chExt cx="67" cy="872"/>
          </a:xfrm>
        </p:grpSpPr>
        <p:sp>
          <p:nvSpPr>
            <p:cNvPr id="3116" name="Line 37"/>
            <p:cNvSpPr>
              <a:spLocks noChangeShapeType="1"/>
            </p:cNvSpPr>
            <p:nvPr/>
          </p:nvSpPr>
          <p:spPr bwMode="auto">
            <a:xfrm flipV="1">
              <a:off x="3136" y="1561"/>
              <a:ext cx="1" cy="869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7" name="Line 38"/>
            <p:cNvSpPr>
              <a:spLocks noChangeShapeType="1"/>
            </p:cNvSpPr>
            <p:nvPr/>
          </p:nvSpPr>
          <p:spPr bwMode="auto">
            <a:xfrm>
              <a:off x="3102" y="2435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8" name="Line 39"/>
            <p:cNvSpPr>
              <a:spLocks noChangeShapeType="1"/>
            </p:cNvSpPr>
            <p:nvPr/>
          </p:nvSpPr>
          <p:spPr bwMode="auto">
            <a:xfrm>
              <a:off x="3102" y="1564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4429125" y="2557463"/>
            <a:ext cx="106363" cy="1355725"/>
            <a:chOff x="2790" y="1611"/>
            <a:chExt cx="67" cy="854"/>
          </a:xfrm>
        </p:grpSpPr>
        <p:sp>
          <p:nvSpPr>
            <p:cNvPr id="3113" name="Line 41"/>
            <p:cNvSpPr>
              <a:spLocks noChangeShapeType="1"/>
            </p:cNvSpPr>
            <p:nvPr/>
          </p:nvSpPr>
          <p:spPr bwMode="auto">
            <a:xfrm flipV="1">
              <a:off x="2824" y="1610"/>
              <a:ext cx="1" cy="85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4" name="Line 42"/>
            <p:cNvSpPr>
              <a:spLocks noChangeShapeType="1"/>
            </p:cNvSpPr>
            <p:nvPr/>
          </p:nvSpPr>
          <p:spPr bwMode="auto">
            <a:xfrm>
              <a:off x="2790" y="2466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5" name="Line 43"/>
            <p:cNvSpPr>
              <a:spLocks noChangeShapeType="1"/>
            </p:cNvSpPr>
            <p:nvPr/>
          </p:nvSpPr>
          <p:spPr bwMode="auto">
            <a:xfrm>
              <a:off x="2790" y="1613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3933825" y="2674938"/>
            <a:ext cx="106363" cy="1412875"/>
            <a:chOff x="2478" y="1685"/>
            <a:chExt cx="67" cy="890"/>
          </a:xfrm>
        </p:grpSpPr>
        <p:sp>
          <p:nvSpPr>
            <p:cNvPr id="3110" name="Line 45"/>
            <p:cNvSpPr>
              <a:spLocks noChangeShapeType="1"/>
            </p:cNvSpPr>
            <p:nvPr/>
          </p:nvSpPr>
          <p:spPr bwMode="auto">
            <a:xfrm flipV="1">
              <a:off x="2512" y="1684"/>
              <a:ext cx="1" cy="887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1" name="Line 46"/>
            <p:cNvSpPr>
              <a:spLocks noChangeShapeType="1"/>
            </p:cNvSpPr>
            <p:nvPr/>
          </p:nvSpPr>
          <p:spPr bwMode="auto">
            <a:xfrm>
              <a:off x="2478" y="2576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12" name="Line 47"/>
            <p:cNvSpPr>
              <a:spLocks noChangeShapeType="1"/>
            </p:cNvSpPr>
            <p:nvPr/>
          </p:nvSpPr>
          <p:spPr bwMode="auto">
            <a:xfrm>
              <a:off x="2478" y="1687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3425825" y="2727325"/>
            <a:ext cx="106363" cy="1368425"/>
            <a:chOff x="2158" y="1718"/>
            <a:chExt cx="67" cy="862"/>
          </a:xfrm>
        </p:grpSpPr>
        <p:sp>
          <p:nvSpPr>
            <p:cNvPr id="3107" name="Line 49"/>
            <p:cNvSpPr>
              <a:spLocks noChangeShapeType="1"/>
            </p:cNvSpPr>
            <p:nvPr/>
          </p:nvSpPr>
          <p:spPr bwMode="auto">
            <a:xfrm flipV="1">
              <a:off x="2192" y="1717"/>
              <a:ext cx="1" cy="859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8" name="Line 50"/>
            <p:cNvSpPr>
              <a:spLocks noChangeShapeType="1"/>
            </p:cNvSpPr>
            <p:nvPr/>
          </p:nvSpPr>
          <p:spPr bwMode="auto">
            <a:xfrm>
              <a:off x="2158" y="2581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9" name="Line 51"/>
            <p:cNvSpPr>
              <a:spLocks noChangeShapeType="1"/>
            </p:cNvSpPr>
            <p:nvPr/>
          </p:nvSpPr>
          <p:spPr bwMode="auto">
            <a:xfrm>
              <a:off x="2158" y="1720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52"/>
          <p:cNvGrpSpPr>
            <a:grpSpLocks/>
          </p:cNvGrpSpPr>
          <p:nvPr/>
        </p:nvGrpSpPr>
        <p:grpSpPr bwMode="auto">
          <a:xfrm>
            <a:off x="2927350" y="2822575"/>
            <a:ext cx="106363" cy="1301750"/>
            <a:chOff x="1844" y="1778"/>
            <a:chExt cx="67" cy="820"/>
          </a:xfrm>
        </p:grpSpPr>
        <p:sp>
          <p:nvSpPr>
            <p:cNvPr id="3104" name="Line 53"/>
            <p:cNvSpPr>
              <a:spLocks noChangeShapeType="1"/>
            </p:cNvSpPr>
            <p:nvPr/>
          </p:nvSpPr>
          <p:spPr bwMode="auto">
            <a:xfrm flipV="1">
              <a:off x="1878" y="1777"/>
              <a:ext cx="1" cy="817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5" name="Line 54"/>
            <p:cNvSpPr>
              <a:spLocks noChangeShapeType="1"/>
            </p:cNvSpPr>
            <p:nvPr/>
          </p:nvSpPr>
          <p:spPr bwMode="auto">
            <a:xfrm>
              <a:off x="1844" y="2599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6" name="Line 55"/>
            <p:cNvSpPr>
              <a:spLocks noChangeShapeType="1"/>
            </p:cNvSpPr>
            <p:nvPr/>
          </p:nvSpPr>
          <p:spPr bwMode="auto">
            <a:xfrm>
              <a:off x="1844" y="1780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" name="Group 56"/>
          <p:cNvGrpSpPr>
            <a:grpSpLocks/>
          </p:cNvGrpSpPr>
          <p:nvPr/>
        </p:nvGrpSpPr>
        <p:grpSpPr bwMode="auto">
          <a:xfrm>
            <a:off x="2424113" y="2870200"/>
            <a:ext cx="106362" cy="1287463"/>
            <a:chOff x="1527" y="1808"/>
            <a:chExt cx="67" cy="811"/>
          </a:xfrm>
        </p:grpSpPr>
        <p:sp>
          <p:nvSpPr>
            <p:cNvPr id="3101" name="Line 57"/>
            <p:cNvSpPr>
              <a:spLocks noChangeShapeType="1"/>
            </p:cNvSpPr>
            <p:nvPr/>
          </p:nvSpPr>
          <p:spPr bwMode="auto">
            <a:xfrm flipV="1">
              <a:off x="1561" y="1807"/>
              <a:ext cx="1" cy="808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2" name="Line 58"/>
            <p:cNvSpPr>
              <a:spLocks noChangeShapeType="1"/>
            </p:cNvSpPr>
            <p:nvPr/>
          </p:nvSpPr>
          <p:spPr bwMode="auto">
            <a:xfrm>
              <a:off x="1527" y="2620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3" name="Line 59"/>
            <p:cNvSpPr>
              <a:spLocks noChangeShapeType="1"/>
            </p:cNvSpPr>
            <p:nvPr/>
          </p:nvSpPr>
          <p:spPr bwMode="auto">
            <a:xfrm>
              <a:off x="1527" y="1810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1922463" y="2898775"/>
            <a:ext cx="106362" cy="1365250"/>
            <a:chOff x="1211" y="1826"/>
            <a:chExt cx="67" cy="860"/>
          </a:xfrm>
        </p:grpSpPr>
        <p:sp>
          <p:nvSpPr>
            <p:cNvPr id="3098" name="Line 61"/>
            <p:cNvSpPr>
              <a:spLocks noChangeShapeType="1"/>
            </p:cNvSpPr>
            <p:nvPr/>
          </p:nvSpPr>
          <p:spPr bwMode="auto">
            <a:xfrm flipV="1">
              <a:off x="1245" y="1825"/>
              <a:ext cx="1" cy="857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9" name="Line 62"/>
            <p:cNvSpPr>
              <a:spLocks noChangeShapeType="1"/>
            </p:cNvSpPr>
            <p:nvPr/>
          </p:nvSpPr>
          <p:spPr bwMode="auto">
            <a:xfrm>
              <a:off x="1211" y="2687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0" name="Line 63"/>
            <p:cNvSpPr>
              <a:spLocks noChangeShapeType="1"/>
            </p:cNvSpPr>
            <p:nvPr/>
          </p:nvSpPr>
          <p:spPr bwMode="auto">
            <a:xfrm>
              <a:off x="1211" y="1828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" name="Group 64"/>
          <p:cNvGrpSpPr>
            <a:grpSpLocks/>
          </p:cNvGrpSpPr>
          <p:nvPr/>
        </p:nvGrpSpPr>
        <p:grpSpPr bwMode="auto">
          <a:xfrm>
            <a:off x="1431925" y="3052763"/>
            <a:ext cx="106363" cy="1209675"/>
            <a:chOff x="902" y="1923"/>
            <a:chExt cx="67" cy="762"/>
          </a:xfrm>
        </p:grpSpPr>
        <p:sp>
          <p:nvSpPr>
            <p:cNvPr id="3095" name="Line 65"/>
            <p:cNvSpPr>
              <a:spLocks noChangeShapeType="1"/>
            </p:cNvSpPr>
            <p:nvPr/>
          </p:nvSpPr>
          <p:spPr bwMode="auto">
            <a:xfrm flipV="1">
              <a:off x="936" y="1922"/>
              <a:ext cx="1" cy="76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6" name="Line 66"/>
            <p:cNvSpPr>
              <a:spLocks noChangeShapeType="1"/>
            </p:cNvSpPr>
            <p:nvPr/>
          </p:nvSpPr>
          <p:spPr bwMode="auto">
            <a:xfrm>
              <a:off x="902" y="2686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7" name="Line 67"/>
            <p:cNvSpPr>
              <a:spLocks noChangeShapeType="1"/>
            </p:cNvSpPr>
            <p:nvPr/>
          </p:nvSpPr>
          <p:spPr bwMode="auto">
            <a:xfrm>
              <a:off x="902" y="1925"/>
              <a:ext cx="68" cy="1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94" name="Text Box 68"/>
          <p:cNvSpPr txBox="1">
            <a:spLocks noChangeArrowheads="1"/>
          </p:cNvSpPr>
          <p:nvPr/>
        </p:nvSpPr>
        <p:spPr bwMode="auto">
          <a:xfrm rot="-5400000">
            <a:off x="-1247775" y="3488821"/>
            <a:ext cx="3200400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Возраст</a:t>
            </a:r>
            <a:r>
              <a:rPr lang="en-GB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GB" sz="1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годы</a:t>
            </a:r>
            <a:r>
              <a:rPr lang="en-GB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ar-SA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en-GB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7294" y="665971"/>
            <a:ext cx="6043613" cy="6030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 descr="Картинки по запросу доктор рисуно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69" y="2701304"/>
            <a:ext cx="2497612" cy="395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"/>
            <a:ext cx="9144000" cy="759278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ЗАРУБЕЖНЫЕ РЕКОМЕНДАЦИИ ПО ЛЕЧЕНИЮ ЭНДОМЕТРИОЗА</a:t>
            </a:r>
          </a:p>
        </p:txBody>
      </p:sp>
    </p:spTree>
    <p:extLst>
      <p:ext uri="{BB962C8B-B14F-4D97-AF65-F5344CB8AC3E}">
        <p14:creationId xmlns:p14="http://schemas.microsoft.com/office/powerpoint/2010/main" xmlns="" val="26886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2584"/>
            <a:ext cx="8229600" cy="136759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ОТЕЧЕСТВЕННЫЕ КЛИНИЧЕСКИЕ РЕКОМЕНДАЦИИ ОТНОСИТЕЛЬНО ГОРМОНАЛЬНОЙ ТЕРАПИИ</a:t>
            </a:r>
            <a:endParaRPr lang="ru-RU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584" y="1745013"/>
            <a:ext cx="8705088" cy="4684383"/>
          </a:xfrm>
        </p:spPr>
        <p:txBody>
          <a:bodyPr>
            <a:normAutofit/>
          </a:bodyPr>
          <a:lstStyle/>
          <a:p>
            <a:pPr marL="540000" indent="-5400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q"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КОК и </a:t>
            </a:r>
            <a:r>
              <a:rPr 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монотерапию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пероральными </a:t>
            </a:r>
            <a:r>
              <a:rPr 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прогестагенами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применяемыми в непрерывном режиме,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следует рассматривать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качестве первого этапа лечения при подозрении на наружный генитальный </a:t>
            </a:r>
            <a:r>
              <a:rPr 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отсутствие кистозных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 и </a:t>
            </a:r>
            <a:r>
              <a:rPr 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аденомиозе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 уровень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доказательности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indent="-5400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q"/>
            </a:pPr>
            <a:r>
              <a:rPr lang="ru-RU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аГнРГ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или ЛНГ-ВМС следует считать терапией второго этапа (уровень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доказательности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indent="-5400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q"/>
            </a:pPr>
            <a:r>
              <a:rPr 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онотерапию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аГнРГ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можно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проводить в течение не более 6 мес., для более длительного использования –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только в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комбинации с «возвратной» 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гормонотерапией</a:t>
            </a:r>
          </a:p>
          <a:p>
            <a:pPr marL="540000" indent="-5400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q"/>
            </a:pPr>
            <a:r>
              <a:rPr 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аГнРГ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наиболее эффективны при лечении тяжелых и инфильтративных форм </a:t>
            </a:r>
            <a:r>
              <a:rPr lang="ru-RU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эндометриоза</a:t>
            </a: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8296" y="6027003"/>
            <a:ext cx="6775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Федеральные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клинические рекомендации по ведению больных «ЭНДОМЕТРИОЗ: ДИАГНОСТИКА, ЛЕЧЕНИЕ И РЕАБИЛИТАЦИЯ»,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</a:rPr>
              <a:t>Адамян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 Л.В. и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</a:rPr>
              <a:t>соавт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. 2013</a:t>
            </a:r>
          </a:p>
        </p:txBody>
      </p:sp>
    </p:spTree>
    <p:extLst>
      <p:ext uri="{BB962C8B-B14F-4D97-AF65-F5344CB8AC3E}">
        <p14:creationId xmlns:p14="http://schemas.microsoft.com/office/powerpoint/2010/main" xmlns="" val="17115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57" y="1140032"/>
            <a:ext cx="7696687" cy="5118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28649" y="161098"/>
            <a:ext cx="7886700" cy="795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030A0"/>
                </a:solidFill>
                <a:effectLst/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ПРИОРИТЕТ КОМБИНИРОВАННОЙ ТЕРАПИИ ЭНДОМЕТРИОЗА</a:t>
            </a:r>
            <a:endParaRPr lang="ru-RU" sz="3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0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0400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0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Медикаментозное лечение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50" y="797874"/>
            <a:ext cx="7886700" cy="606012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528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4"/>
            <a:ext cx="7886700" cy="1056904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 ЛИ АГОНИСТЫ ГОНАДОЛИБЕРИНА ОДИНАКОВЫ?</a:t>
            </a:r>
            <a:endParaRPr lang="ru-RU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1" r="4220"/>
          <a:stretch/>
        </p:blipFill>
        <p:spPr>
          <a:xfrm>
            <a:off x="179417" y="2882496"/>
            <a:ext cx="5780315" cy="3689776"/>
          </a:xfrm>
        </p:spPr>
      </p:pic>
      <p:sp>
        <p:nvSpPr>
          <p:cNvPr id="4" name="Прямоугольник 3"/>
          <p:cNvSpPr/>
          <p:nvPr/>
        </p:nvSpPr>
        <p:spPr>
          <a:xfrm>
            <a:off x="1172522" y="6581001"/>
            <a:ext cx="7971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P.L.Matson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B.A.Lieberman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Clinical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Ivf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Forum: Current Views in Assisted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Reproduction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a-DK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Manchester Univ Pr </a:t>
            </a:r>
            <a:r>
              <a:rPr lang="da-DK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(1990</a:t>
            </a:r>
            <a:r>
              <a:rPr lang="da-DK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3898" y="1456293"/>
            <a:ext cx="2828925" cy="47434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05821" y="3457897"/>
            <a:ext cx="642938" cy="2253343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61035" y="1453063"/>
            <a:ext cx="5204733" cy="105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030A0"/>
                </a:solidFill>
                <a:effectLst/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Благодаря разной структуре молекул,</a:t>
            </a:r>
          </a:p>
          <a:p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гонисты </a:t>
            </a:r>
            <a:r>
              <a:rPr lang="ru-RU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ГнРГ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имеют различную биологическую активность: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7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4"/>
            <a:ext cx="7886700" cy="1056904"/>
          </a:xfrm>
        </p:spPr>
        <p:txBody>
          <a:bodyPr anchor="ctr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ЧТО ПРОИСХОДИТ В РЕЗУЛЬТАТЕ ИЗМЕНЕНИЯ В МОЛЕКУЛЕ АГОНИСТА ГОНАДОЛИБЕРИНА?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92576" y="6396359"/>
            <a:ext cx="7551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LHRH and Its Analogs: Contraceptive and Therapeutic Applications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», 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B.H. Vickery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John 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Nestor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E.S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Hafez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MTP Press Limited, Lancaster, England (1984)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b="68186"/>
          <a:stretch/>
        </p:blipFill>
        <p:spPr>
          <a:xfrm>
            <a:off x="343412" y="3303454"/>
            <a:ext cx="5258775" cy="1101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1331" y="1316769"/>
            <a:ext cx="2470670" cy="4755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412" y="1142984"/>
            <a:ext cx="5258775" cy="774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412" y="1897893"/>
            <a:ext cx="525877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Комбинация замены 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аминокислоты в 6-ой позиции и </a:t>
            </a:r>
            <a:r>
              <a:rPr lang="ru-RU" sz="1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этиламида</a:t>
            </a:r>
            <a:r>
              <a:rPr lang="ru-RU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(вместо Глицина в 10-ой) позволяет повысить сродство связывания с рецептором и биологическую активность аналогов </a:t>
            </a:r>
            <a:r>
              <a:rPr lang="ru-RU" sz="1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ГнРГ</a:t>
            </a:r>
            <a:endParaRPr lang="ru-RU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412" y="4474269"/>
            <a:ext cx="525877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Третичный бутиловый эфир 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серина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включенный в 6-ую позицию в комбинации с С-терминальной модификацией </a:t>
            </a:r>
            <a:r>
              <a:rPr lang="ru-RU" sz="1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амида</a:t>
            </a:r>
            <a:r>
              <a:rPr lang="en-US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результате </a:t>
            </a:r>
            <a:r>
              <a:rPr lang="ru-RU" sz="1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бусерелин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140 раз </a:t>
            </a:r>
            <a:r>
              <a:rPr lang="ru-RU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активнее 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ЛГ-</a:t>
            </a:r>
            <a:r>
              <a:rPr lang="ru-RU" sz="1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релизинг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-гормона. В аналогичных условиях </a:t>
            </a:r>
            <a:r>
              <a:rPr lang="ru-RU" sz="1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лейпрорелин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80 раз активнее ЛГ-</a:t>
            </a:r>
            <a:r>
              <a:rPr lang="ru-RU" sz="17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релизинг</a:t>
            </a:r>
            <a:r>
              <a:rPr lang="ru-RU" sz="1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-гормона</a:t>
            </a:r>
            <a:endParaRPr lang="ru-RU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8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886700" cy="1056904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 ЛИ АГОНИСТЫ ГОНАДОЛИБЕРИНА </a:t>
            </a:r>
            <a:r>
              <a:rPr lang="ru-RU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ОДИНАКОВО УСТОЙЧИВЫ?</a:t>
            </a:r>
            <a:endParaRPr lang="ru-RU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183" y="1071546"/>
            <a:ext cx="5020173" cy="3080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1687" y="1071546"/>
            <a:ext cx="2009959" cy="3714776"/>
          </a:xfrm>
          <a:prstGeom prst="rect">
            <a:avLst/>
          </a:prstGeom>
        </p:spPr>
      </p:pic>
      <p:grpSp>
        <p:nvGrpSpPr>
          <p:cNvPr id="5" name="Группа 12"/>
          <p:cNvGrpSpPr/>
          <p:nvPr/>
        </p:nvGrpSpPr>
        <p:grpSpPr>
          <a:xfrm>
            <a:off x="713183" y="4143380"/>
            <a:ext cx="5020173" cy="781050"/>
            <a:chOff x="950909" y="5098913"/>
            <a:chExt cx="6182449" cy="781050"/>
          </a:xfrm>
        </p:grpSpPr>
        <p:grpSp>
          <p:nvGrpSpPr>
            <p:cNvPr id="6" name="Группа 10"/>
            <p:cNvGrpSpPr/>
            <p:nvPr/>
          </p:nvGrpSpPr>
          <p:grpSpPr>
            <a:xfrm>
              <a:off x="950909" y="5098913"/>
              <a:ext cx="6182449" cy="781050"/>
              <a:chOff x="1151905" y="5098913"/>
              <a:chExt cx="5981453" cy="781050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51905" y="5098913"/>
                <a:ext cx="5981453" cy="781050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1151905" y="5098913"/>
                <a:ext cx="1971305" cy="14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" name="Прямоугольник 11"/>
            <p:cNvSpPr/>
            <p:nvPr/>
          </p:nvSpPr>
          <p:spPr>
            <a:xfrm>
              <a:off x="4738256" y="5692512"/>
              <a:ext cx="2395102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5720" y="4929198"/>
            <a:ext cx="857256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ru-RU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бумелерина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благодаря модификации молекулы, заблокирована </a:t>
            </a:r>
            <a:r>
              <a:rPr lang="ru-RU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инактивация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ферментами в позициях 6 и 10, что делает его самым устойчивым </a:t>
            </a:r>
            <a:r>
              <a:rPr lang="ru-RU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агонистом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ГнРГ</a:t>
            </a:r>
            <a:endParaRPr lang="ru-RU" sz="20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других агонистов-</a:t>
            </a:r>
            <a:r>
              <a:rPr lang="ru-RU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декапептидов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нафарелин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трипторелин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такой защиты нет, у </a:t>
            </a:r>
            <a:r>
              <a:rPr lang="ru-RU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гозерелина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не доказана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9000" y="2376000"/>
            <a:ext cx="5020173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Стрелками отмечены места расщепления молекулы энзимами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5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Text Box 2"/>
          <p:cNvSpPr txBox="1">
            <a:spLocks noChangeArrowheads="1"/>
          </p:cNvSpPr>
          <p:nvPr/>
        </p:nvSpPr>
        <p:spPr bwMode="auto">
          <a:xfrm>
            <a:off x="1009403" y="55883"/>
            <a:ext cx="6858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000" b="1" cap="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Антипролиферативное</a:t>
            </a:r>
            <a:r>
              <a:rPr lang="ru-RU" altLang="ru-RU" sz="30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действие </a:t>
            </a:r>
            <a:r>
              <a:rPr lang="ru-RU" altLang="ru-RU" sz="3000" b="1" cap="all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Бусерелина</a:t>
            </a:r>
            <a:endParaRPr lang="ru-RU" altLang="ru-RU" sz="30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9075" name="Text Box 3"/>
          <p:cNvSpPr txBox="1">
            <a:spLocks noChangeArrowheads="1"/>
          </p:cNvSpPr>
          <p:nvPr/>
        </p:nvSpPr>
        <p:spPr bwMode="auto">
          <a:xfrm>
            <a:off x="1494235" y="1500174"/>
            <a:ext cx="2743200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Блокирование  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синтеза рецепторов к 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b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ГнРГ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 гипофизе и п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одавление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 выработки гонадотропинов</a:t>
            </a: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743450" y="1509697"/>
            <a:ext cx="3521777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П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одавление синтеза рецепторов к 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ГнРГ</a:t>
            </a:r>
            <a:r>
              <a:rPr lang="ru-RU" altLang="ru-RU" b="1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в клетках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эндометрия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 и </a:t>
            </a:r>
            <a:r>
              <a:rPr lang="ru-RU" altLang="ru-RU" b="1" dirty="0" err="1">
                <a:solidFill>
                  <a:schemeClr val="bg1"/>
                </a:solidFill>
                <a:latin typeface="Cambria" panose="02040503050406030204" pitchFamily="18" charset="0"/>
              </a:rPr>
              <a:t>эндометриоидных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очагах</a:t>
            </a:r>
            <a:endParaRPr lang="ru-RU" altLang="ru-RU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4800600" y="5357826"/>
            <a:ext cx="3464627" cy="100642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ru-RU" altLang="ru-RU" b="1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Прямой </a:t>
            </a:r>
            <a:r>
              <a:rPr lang="ru-RU" altLang="ru-RU" b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антипролиферативный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эффект </a:t>
            </a:r>
            <a:endParaRPr lang="ru-RU" altLang="ru-RU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59078" name="Text Box 6"/>
          <p:cNvSpPr txBox="1">
            <a:spLocks noChangeArrowheads="1"/>
          </p:cNvSpPr>
          <p:nvPr/>
        </p:nvSpPr>
        <p:spPr bwMode="auto">
          <a:xfrm>
            <a:off x="1485900" y="5321302"/>
            <a:ext cx="2800350" cy="92333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>
                <a:solidFill>
                  <a:schemeClr val="bg1"/>
                </a:solidFill>
                <a:latin typeface="Cambria" panose="02040503050406030204" pitchFamily="18" charset="0"/>
              </a:rPr>
              <a:t>Опосредованный </a:t>
            </a:r>
            <a:r>
              <a:rPr lang="ru-RU" altLang="ru-RU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антипролиферативный эффект </a:t>
            </a:r>
          </a:p>
        </p:txBody>
      </p:sp>
      <p:sp>
        <p:nvSpPr>
          <p:cNvPr id="259079" name="Text Box 7"/>
          <p:cNvSpPr txBox="1">
            <a:spLocks noChangeArrowheads="1"/>
          </p:cNvSpPr>
          <p:nvPr/>
        </p:nvSpPr>
        <p:spPr bwMode="auto">
          <a:xfrm>
            <a:off x="4743450" y="2857496"/>
            <a:ext cx="3521777" cy="244682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Подавление </a:t>
            </a:r>
            <a:r>
              <a:rPr lang="ru-RU" altLang="ru-RU" b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аутокринно</a:t>
            </a:r>
            <a:r>
              <a:rPr lang="ru-RU" altLang="ru-RU" b="1" dirty="0" err="1">
                <a:solidFill>
                  <a:schemeClr val="bg1"/>
                </a:solidFill>
                <a:latin typeface="Cambria" panose="02040503050406030204" pitchFamily="18" charset="0"/>
              </a:rPr>
              <a:t>й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стимуляции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пролиферации 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эндометрия и </a:t>
            </a:r>
            <a:r>
              <a:rPr lang="ru-RU" altLang="ru-RU" b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эндометриоидных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очагов</a:t>
            </a:r>
          </a:p>
          <a:p>
            <a:pPr algn="ctr">
              <a:spcBef>
                <a:spcPct val="50000"/>
              </a:spcBef>
            </a:pPr>
            <a:r>
              <a:rPr lang="ru-RU" altLang="ru-RU" b="1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Снижение 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продукции факторов роста и </a:t>
            </a:r>
            <a:r>
              <a:rPr lang="ru-RU" altLang="ru-RU" b="1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непосредственная стимуляции </a:t>
            </a:r>
            <a:r>
              <a:rPr lang="ru-RU" altLang="ru-RU" b="1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апоптоза</a:t>
            </a: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1485900" y="3429001"/>
            <a:ext cx="2751535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Подавление выработки половых стероидов яичниками (эстрогены, прогестерон, андрогены)</a:t>
            </a:r>
          </a:p>
        </p:txBody>
      </p:sp>
      <p:sp>
        <p:nvSpPr>
          <p:cNvPr id="259081" name="Line 9"/>
          <p:cNvSpPr>
            <a:spLocks noChangeShapeType="1"/>
          </p:cNvSpPr>
          <p:nvPr/>
        </p:nvSpPr>
        <p:spPr bwMode="auto">
          <a:xfrm flipH="1">
            <a:off x="2736056" y="1125538"/>
            <a:ext cx="685800" cy="457200"/>
          </a:xfrm>
          <a:prstGeom prst="line">
            <a:avLst/>
          </a:prstGeom>
          <a:noFill/>
          <a:ln w="63500">
            <a:solidFill>
              <a:srgbClr val="C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59082" name="Line 10"/>
          <p:cNvSpPr>
            <a:spLocks noChangeShapeType="1"/>
          </p:cNvSpPr>
          <p:nvPr/>
        </p:nvSpPr>
        <p:spPr bwMode="auto">
          <a:xfrm>
            <a:off x="5403845" y="1125538"/>
            <a:ext cx="685800" cy="457200"/>
          </a:xfrm>
          <a:prstGeom prst="line">
            <a:avLst/>
          </a:prstGeom>
          <a:noFill/>
          <a:ln w="63500">
            <a:solidFill>
              <a:srgbClr val="C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>
            <a:off x="1571604" y="3071810"/>
            <a:ext cx="0" cy="431800"/>
          </a:xfrm>
          <a:prstGeom prst="line">
            <a:avLst/>
          </a:prstGeom>
          <a:noFill/>
          <a:ln w="63500">
            <a:solidFill>
              <a:srgbClr val="C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59084" name="Line 12"/>
          <p:cNvSpPr>
            <a:spLocks noChangeShapeType="1"/>
          </p:cNvSpPr>
          <p:nvPr/>
        </p:nvSpPr>
        <p:spPr bwMode="auto">
          <a:xfrm>
            <a:off x="8001024" y="4929198"/>
            <a:ext cx="11474" cy="706988"/>
          </a:xfrm>
          <a:prstGeom prst="line">
            <a:avLst/>
          </a:prstGeom>
          <a:noFill/>
          <a:ln w="63500">
            <a:solidFill>
              <a:srgbClr val="C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59085" name="Line 13"/>
          <p:cNvSpPr>
            <a:spLocks noChangeShapeType="1"/>
          </p:cNvSpPr>
          <p:nvPr/>
        </p:nvSpPr>
        <p:spPr bwMode="auto">
          <a:xfrm>
            <a:off x="1643042" y="5000636"/>
            <a:ext cx="0" cy="576263"/>
          </a:xfrm>
          <a:prstGeom prst="line">
            <a:avLst/>
          </a:prstGeom>
          <a:noFill/>
          <a:ln w="63500">
            <a:solidFill>
              <a:srgbClr val="C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>
            <a:off x="8072462" y="2571744"/>
            <a:ext cx="0" cy="496895"/>
          </a:xfrm>
          <a:prstGeom prst="line">
            <a:avLst/>
          </a:prstGeom>
          <a:noFill/>
          <a:ln w="63500">
            <a:solidFill>
              <a:srgbClr val="C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635795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Клиническая практика лечения сочетанной патологии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матки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"ЭФФЕКТИВНАЯ ФАРМАКОТЕРАПИЯ. Акушерство и гинекология" № 5 (55) | 2014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7" descr="Бусерелин%20Депо%203,75%20мг%20Tiff%20весь%20комплект[1]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0159" y="86812"/>
            <a:ext cx="1288551" cy="127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761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237507"/>
            <a:ext cx="7929618" cy="928670"/>
          </a:xfrm>
        </p:spPr>
        <p:txBody>
          <a:bodyPr>
            <a:noAutofit/>
          </a:bodyPr>
          <a:lstStyle/>
          <a:p>
            <a:pPr algn="ctr"/>
            <a:r>
              <a:rPr lang="ru-RU" sz="3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профилактика </a:t>
            </a:r>
            <a:r>
              <a:rPr lang="ru-RU" sz="30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побочных </a:t>
            </a:r>
            <a:r>
              <a:rPr lang="ru-RU" sz="3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эффектов при терапии а-</a:t>
            </a:r>
            <a:r>
              <a:rPr lang="ru-RU" sz="3000" b="1" cap="all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гнрг</a:t>
            </a:r>
            <a:endParaRPr lang="ru-RU" sz="30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1886" y="1643050"/>
            <a:ext cx="8185068" cy="4684598"/>
          </a:xfrm>
        </p:spPr>
        <p:txBody>
          <a:bodyPr>
            <a:noAutofit/>
          </a:bodyPr>
          <a:lstStyle/>
          <a:p>
            <a:pPr marL="540000" indent="-5400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Add-back -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сочетание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а-ГнРГ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гормонально-заместительной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терапией небольшими дозами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эстрогенов </a:t>
            </a:r>
          </a:p>
          <a:p>
            <a:pPr marL="540000" indent="-5400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On-off -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терапия прерывистыми курсами (трехмесячная терапия с трехмесячными перерывами) до 2 лет </a:t>
            </a:r>
          </a:p>
          <a:p>
            <a:pPr marL="540000" indent="-5400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Draw-back -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высокие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дозы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а-ГнРГ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течение 8 недель и дальнейшая терапия пониженными дозами в течение 18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недель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bg1"/>
              </a:buClr>
              <a:buFont typeface="Wingdings" pitchFamily="2" charset="2"/>
              <a:buChar char="q"/>
            </a:pP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4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525485" y="1066803"/>
            <a:ext cx="7475517" cy="5153025"/>
          </a:xfrm>
        </p:spPr>
        <p:txBody>
          <a:bodyPr>
            <a:noAutofit/>
          </a:bodyPr>
          <a:lstStyle/>
          <a:p>
            <a:pPr marL="540000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5000"/>
              <a:buFont typeface="Wingdings" pitchFamily="2" charset="2"/>
              <a:buChar char="q"/>
            </a:pPr>
            <a:r>
              <a:rPr lang="ru-RU" alt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Отсутствие андрогенного эффекта</a:t>
            </a:r>
            <a:endParaRPr lang="ru-RU" alt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5000"/>
              <a:buFont typeface="Wingdings" pitchFamily="2" charset="2"/>
              <a:buChar char="q"/>
            </a:pPr>
            <a:r>
              <a:rPr lang="ru-RU" alt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Отсутствие нарушений липидного </a:t>
            </a:r>
            <a:r>
              <a:rPr lang="ru-RU" alt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обмена </a:t>
            </a:r>
          </a:p>
          <a:p>
            <a:pPr marL="540000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5000"/>
              <a:buFont typeface="Wingdings" pitchFamily="2" charset="2"/>
              <a:buChar char="q"/>
            </a:pPr>
            <a:r>
              <a:rPr lang="ru-RU" alt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Отсутствие нарушений углеводного </a:t>
            </a:r>
            <a:r>
              <a:rPr lang="ru-RU" alt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обмена      </a:t>
            </a:r>
          </a:p>
          <a:p>
            <a:pPr marL="540000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5000"/>
              <a:buFont typeface="Wingdings" pitchFamily="2" charset="2"/>
              <a:buChar char="q"/>
            </a:pPr>
            <a:r>
              <a:rPr lang="ru-RU" alt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Отсутствие тромбоэмболических осложнений</a:t>
            </a:r>
            <a:endParaRPr lang="ru-RU" alt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5000"/>
              <a:buFont typeface="Wingdings" pitchFamily="2" charset="2"/>
              <a:buChar char="q"/>
            </a:pPr>
            <a:r>
              <a:rPr lang="ru-RU" alt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оказывает влияния на </a:t>
            </a:r>
            <a:r>
              <a:rPr lang="ru-RU" altLang="ru-RU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гепатобилиарную</a:t>
            </a:r>
            <a:r>
              <a:rPr lang="ru-RU" alt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систему</a:t>
            </a:r>
            <a:endParaRPr lang="ru-RU" alt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5000"/>
              <a:buFont typeface="Wingdings" pitchFamily="2" charset="2"/>
              <a:buChar char="q"/>
            </a:pPr>
            <a:r>
              <a:rPr lang="ru-RU" alt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оказывает влияния на ЖКТ</a:t>
            </a:r>
          </a:p>
          <a:p>
            <a:pPr marL="540000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5000"/>
              <a:buFont typeface="Wingdings" pitchFamily="2" charset="2"/>
              <a:buChar char="q"/>
            </a:pPr>
            <a:r>
              <a:rPr lang="ru-RU" alt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оказывает влияния на ЧСС</a:t>
            </a:r>
            <a:endParaRPr lang="ru-RU" alt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5000"/>
              <a:buFont typeface="Wingdings" pitchFamily="2" charset="2"/>
              <a:buChar char="q"/>
            </a:pPr>
            <a:r>
              <a:rPr lang="ru-RU" alt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оказывает влияния на функцию </a:t>
            </a:r>
            <a:r>
              <a:rPr lang="ru-RU" alt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почек        </a:t>
            </a:r>
          </a:p>
          <a:p>
            <a:pPr marL="540000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85000"/>
              <a:buFont typeface="Wingdings" pitchFamily="2" charset="2"/>
              <a:buChar char="q"/>
            </a:pPr>
            <a:r>
              <a:rPr lang="ru-RU" alt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накапливается в </a:t>
            </a:r>
            <a:r>
              <a:rPr lang="ru-RU" alt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организме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Tx/>
              <a:buBlip>
                <a:blip r:embed="rId2"/>
              </a:buBlip>
            </a:pPr>
            <a:endParaRPr lang="ru-RU" altLang="ru-RU" sz="3200" dirty="0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071538" y="216833"/>
            <a:ext cx="75243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БЕЗОПАСНОСТЬ  БУСЕРЕЛИНА</a:t>
            </a:r>
          </a:p>
        </p:txBody>
      </p:sp>
      <p:pic>
        <p:nvPicPr>
          <p:cNvPr id="4" name="Picture 7" descr="Бусерелин%20Депо%203,75%20мг%20Tiff%20весь%20комплект[1]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3565" y="3786190"/>
            <a:ext cx="2840435" cy="280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201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32000" y="1340198"/>
            <a:ext cx="8280000" cy="244599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 встречается у 6-10% женщин репродуктивного возраста, при этом снижение фертильности выявляется у 30-50% из них. </a:t>
            </a:r>
          </a:p>
          <a:p>
            <a:pPr marL="0" indent="0" algn="r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Giudice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L.C., 2010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Illustration of endometrios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4" t="8479" r="5133" b="13312"/>
          <a:stretch>
            <a:fillRect/>
          </a:stretch>
        </p:blipFill>
        <p:spPr bwMode="auto">
          <a:xfrm>
            <a:off x="2194786" y="3500438"/>
            <a:ext cx="4754428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>
          <a:xfrm>
            <a:off x="72000" y="0"/>
            <a:ext cx="9000000" cy="1080000"/>
          </a:xfrm>
        </p:spPr>
        <p:txBody>
          <a:bodyPr anchor="ctr" anchorCtr="1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ЭПИДЕМИОЛОГИЯ</a:t>
            </a:r>
            <a:r>
              <a:rPr lang="ru-RU" sz="3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ЭНДОМЕТРИОЗА</a:t>
            </a:r>
            <a:endParaRPr lang="en-GB" sz="3500" b="1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287" y="-24"/>
            <a:ext cx="7886700" cy="1299316"/>
          </a:xfrm>
        </p:spPr>
        <p:txBody>
          <a:bodyPr anchor="ctr">
            <a:noAutofit/>
          </a:bodyPr>
          <a:lstStyle/>
          <a:p>
            <a:pPr algn="ctr"/>
            <a:r>
              <a:rPr lang="ru-RU" sz="25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Преимущества использования </a:t>
            </a:r>
            <a:r>
              <a:rPr lang="ru-RU" sz="25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а-</a:t>
            </a:r>
            <a:r>
              <a:rPr lang="ru-RU" sz="2500" b="1" cap="all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ГнРГ</a:t>
            </a:r>
            <a:r>
              <a:rPr lang="ru-RU" sz="25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схемах стимуляции суперовуляции</a:t>
            </a:r>
            <a:br>
              <a:rPr lang="ru-RU" sz="25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5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больных генитальным </a:t>
            </a:r>
            <a:r>
              <a:rPr lang="ru-RU" sz="2500" b="1" cap="all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эндометриозом</a:t>
            </a:r>
            <a:r>
              <a:rPr lang="ru-RU" sz="25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130" y="1707096"/>
            <a:ext cx="6988501" cy="4351338"/>
          </a:xfrm>
        </p:spPr>
        <p:txBody>
          <a:bodyPr>
            <a:normAutofit fontScale="92500"/>
          </a:bodyPr>
          <a:lstStyle/>
          <a:p>
            <a:pPr marL="540000" indent="-540000"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Более синхронное созревание фолликулов</a:t>
            </a:r>
          </a:p>
          <a:p>
            <a:pPr marL="540000" indent="-540000"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показателей имплантации</a:t>
            </a:r>
          </a:p>
          <a:p>
            <a:pPr marL="540000" indent="-540000"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частое наступление беременности при проведении ЭКО и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ПЭ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indent="-540000"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 выполнении программы ЭКО и ПЭ у больных НГЭ предпочтение следует отдавать схемам стимуляции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суперовуляции с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использованием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ежедневно вводимых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препаратов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а-ГнРГ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8296" y="5934670"/>
            <a:ext cx="6775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*Федеральные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клинические рекомендации по ведению больных «ЭНДОМЕТРИОЗ: ДИАГНОСТИКА, ЛЕЧЕНИЕ И РЕАБИЛИТАЦИЯ»,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Адамян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Л.В. и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соавт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2013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13" r="15502"/>
          <a:stretch/>
        </p:blipFill>
        <p:spPr>
          <a:xfrm>
            <a:off x="7178537" y="1976077"/>
            <a:ext cx="1803953" cy="351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08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21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32000" y="2521744"/>
            <a:ext cx="8280000" cy="181451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Реализация репродуктивных планов у пациенток с миомой матки</a:t>
            </a:r>
            <a:endParaRPr lang="ru-RU" sz="40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41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57158" y="1965347"/>
            <a:ext cx="8501122" cy="4606925"/>
          </a:xfrm>
        </p:spPr>
        <p:txBody>
          <a:bodyPr anchor="t">
            <a:noAutofit/>
          </a:bodyPr>
          <a:lstStyle/>
          <a:p>
            <a:pPr marL="457200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Возникает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 каждой второй-четвертой женщины в течение репродуктивного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периода,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преимущественно после 30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лет.</a:t>
            </a:r>
          </a:p>
          <a:p>
            <a:pPr marL="457200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Миома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матки составляет 25-30% в структуре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гинекологической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заболеваемости.</a:t>
            </a:r>
          </a:p>
          <a:p>
            <a:pPr marL="457200" lvl="1" indent="-457200" algn="just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поводу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симптомной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миомы матки производится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оперативных вмешательств в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гинекологии.</a:t>
            </a:r>
          </a:p>
          <a:p>
            <a:pPr marL="457200" lvl="1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None/>
            </a:pP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Среди женщин </a:t>
            </a:r>
            <a:r>
              <a:rPr lang="ru-RU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пременопаузного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возраста                                                            этот показатель достигает 80%.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2000" y="0"/>
            <a:ext cx="8280000" cy="1800000"/>
          </a:xfrm>
        </p:spPr>
        <p:txBody>
          <a:bodyPr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МИОМА МАТКИ – САМАЯ </a:t>
            </a:r>
            <a:r>
              <a:rPr lang="ru-RU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РАСПРОСТРАНЕННАЯ</a:t>
            </a:r>
            <a:r>
              <a:rPr lang="ru-RU" sz="3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ОПУХОЛЬ У ЖЕНЩИН</a:t>
            </a:r>
            <a:endParaRPr lang="ru-RU" sz="3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4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32000" y="0"/>
            <a:ext cx="8280000" cy="1800000"/>
          </a:xfrm>
        </p:spPr>
        <p:txBody>
          <a:bodyPr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ВОЗРАСТНОЕ РАСПРЕДЕЛЕНИЕ </a:t>
            </a:r>
            <a:b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БОЛЬНЫХ МИОМОЙ МАТКИ</a:t>
            </a:r>
            <a:endParaRPr lang="ru-RU" sz="4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4294967295"/>
          </p:nvPr>
        </p:nvGraphicFramePr>
        <p:xfrm>
          <a:off x="500034" y="2000240"/>
          <a:ext cx="8280400" cy="460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8193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32000" y="0"/>
            <a:ext cx="8280000" cy="1080000"/>
          </a:xfr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РАСПРОСТРАНЕННОСТЬ </a:t>
            </a:r>
            <a:r>
              <a:rPr lang="en-US" cap="none" dirty="0" smtClean="0">
                <a:ea typeface="+mj-ea"/>
                <a:cs typeface="+mj-cs"/>
              </a:rPr>
              <a:t>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3795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428596" y="1071546"/>
            <a:ext cx="8280400" cy="5357850"/>
          </a:xfrm>
        </p:spPr>
        <p:txBody>
          <a:bodyPr>
            <a:noAutofit/>
          </a:bodyPr>
          <a:lstStyle/>
          <a:p>
            <a:pPr marL="0" indent="0" eaLnBrk="1" hangingPunct="1"/>
            <a:endParaRPr lang="en-US" sz="22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None/>
            </a:pPr>
            <a:r>
              <a:rPr lang="ru-RU" sz="2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Заболеваемость миомой матки повышается с возрастом</a:t>
            </a:r>
          </a:p>
          <a:p>
            <a:pPr marL="0" indent="0" eaLnBrk="1" hangingPunct="1">
              <a:buFont typeface="Arial" charset="0"/>
              <a:buNone/>
            </a:pPr>
            <a:endParaRPr lang="ru-RU" sz="22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lvl="1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22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ММ развиваются в репродуктивном возрасте</a:t>
            </a:r>
          </a:p>
          <a:p>
            <a:pPr marL="457200" lvl="1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Уменьшаются после наступления менопаузы</a:t>
            </a:r>
          </a:p>
          <a:p>
            <a:pPr marL="457200" lvl="1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Имеют тенденцию к увеличению во время беременности </a:t>
            </a:r>
          </a:p>
          <a:p>
            <a:pPr marL="0" indent="0" eaLnBrk="1" hangingPunct="1"/>
            <a:endParaRPr lang="en-US" sz="22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None/>
            </a:pPr>
            <a:r>
              <a:rPr lang="ru-RU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моменту наступления менопаузы ММ развиваются у большинства женщин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клиническими проявлениями или бессимптомные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42921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2000" y="0"/>
            <a:ext cx="8280000" cy="108000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ПАТОГЕНЕЗ МИОМЫ МАТКИ</a:t>
            </a:r>
            <a:endParaRPr lang="ru-RU" sz="4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500034" y="1714488"/>
            <a:ext cx="8280400" cy="4357718"/>
          </a:xfrm>
        </p:spPr>
        <p:txBody>
          <a:bodyPr>
            <a:normAutofit/>
          </a:bodyPr>
          <a:lstStyle/>
          <a:p>
            <a:pPr marL="457200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2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Клеточная пролиферация </a:t>
            </a:r>
            <a:r>
              <a:rPr lang="ru-RU" sz="26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миометрия</a:t>
            </a:r>
            <a:endParaRPr lang="ru-RU" sz="26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Опухолевый рост является следствием </a:t>
            </a:r>
            <a:r>
              <a:rPr lang="ru-RU" sz="2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нарушения баланса клеточной пролиферацией и </a:t>
            </a:r>
            <a:r>
              <a:rPr lang="ru-RU" sz="26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апоптозом</a:t>
            </a:r>
            <a:endParaRPr lang="ru-RU" sz="26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-4572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Клетки ММ обладают значительно </a:t>
            </a:r>
            <a:r>
              <a:rPr lang="ru-RU" sz="2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более высокой митотической активностью</a:t>
            </a: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чем клетки неизмененного </a:t>
            </a:r>
            <a:r>
              <a:rPr lang="ru-RU" sz="2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миометрия</a:t>
            </a:r>
            <a:endParaRPr lang="ru-RU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648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2000" y="0"/>
            <a:ext cx="8280000" cy="1800000"/>
          </a:xfrm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КЛЮЧЕВЫЕ ФАКТОРЫ </a:t>
            </a:r>
            <a:b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ПАТОГЕНЕЗА МИОМЫ МАТКИ</a:t>
            </a:r>
            <a:endParaRPr lang="ru-RU" sz="4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428596" y="1714488"/>
            <a:ext cx="8280400" cy="5072098"/>
          </a:xfrm>
        </p:spPr>
        <p:txBody>
          <a:bodyPr>
            <a:normAutofit fontScale="47500" lnSpcReduction="20000"/>
          </a:bodyPr>
          <a:lstStyle/>
          <a:p>
            <a:pPr>
              <a:buClr>
                <a:schemeClr val="bg2"/>
              </a:buClr>
              <a:buSzPct val="150000"/>
            </a:pPr>
            <a:endParaRPr lang="ru-RU" b="1" dirty="0" smtClean="0"/>
          </a:p>
          <a:p>
            <a:pPr marL="457200" lvl="1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Половые </a:t>
            </a:r>
            <a:r>
              <a:rPr lang="ru-RU" sz="4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стероидные</a:t>
            </a:r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гормоны — физиологические регуляторы </a:t>
            </a:r>
            <a:r>
              <a:rPr lang="ru-RU" sz="4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клеточной пролиферации </a:t>
            </a:r>
            <a:r>
              <a:rPr lang="ru-RU" sz="4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миометрия</a:t>
            </a:r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1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отличии от нормального </a:t>
            </a:r>
            <a:r>
              <a:rPr lang="ru-RU" sz="4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миометрия</a:t>
            </a:r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ММ содержит гораздо </a:t>
            </a:r>
            <a:r>
              <a:rPr lang="ru-RU" sz="4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больше </a:t>
            </a:r>
            <a:r>
              <a:rPr lang="ru-RU" sz="44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прогестероновых</a:t>
            </a:r>
            <a:r>
              <a:rPr lang="ru-RU" sz="4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рецепторов.</a:t>
            </a:r>
          </a:p>
          <a:p>
            <a:pPr marL="457200" lvl="1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Ткань </a:t>
            </a:r>
            <a:r>
              <a:rPr lang="ru-RU" sz="4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ММ чрезвычайно чувствительна к эстрогенам и прогестерону</a:t>
            </a:r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1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Прогестерон играет ключевую роль </a:t>
            </a:r>
            <a:r>
              <a:rPr lang="ru-RU" sz="4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 контроле роста миомы</a:t>
            </a:r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сильный </a:t>
            </a:r>
            <a:r>
              <a:rPr lang="ru-RU" sz="4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митоген</a:t>
            </a:r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(индуктор </a:t>
            </a:r>
            <a:r>
              <a:rPr lang="ru-RU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пролиферации)</a:t>
            </a:r>
            <a:endParaRPr lang="ru-RU" sz="4400" dirty="0" smtClean="0"/>
          </a:p>
        </p:txBody>
      </p:sp>
    </p:spTree>
    <p:extLst>
      <p:ext uri="{BB962C8B-B14F-4D97-AF65-F5344CB8AC3E}">
        <p14:creationId xmlns="" xmlns:p14="http://schemas.microsoft.com/office/powerpoint/2010/main" val="38448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quarter" idx="4294967295"/>
          </p:nvPr>
        </p:nvGraphicFramePr>
        <p:xfrm>
          <a:off x="361979" y="3763985"/>
          <a:ext cx="8424863" cy="287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357158" y="1772816"/>
            <a:ext cx="8424936" cy="179906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0" lvl="1" algn="just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ru-RU" sz="2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Стимуляция пролиферации </a:t>
            </a: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МУ происходит в результате  </a:t>
            </a:r>
            <a:r>
              <a:rPr lang="ru-RU" sz="2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сочетанного действия </a:t>
            </a:r>
            <a:r>
              <a:rPr lang="ru-RU" sz="26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эстрадиола</a:t>
            </a:r>
            <a:r>
              <a:rPr lang="ru-RU" sz="2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и прогестерона </a:t>
            </a:r>
          </a:p>
          <a:p>
            <a:pPr marL="0" marR="0" lvl="1" algn="just" defTabSz="914400" fontAlgn="auto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SzPct val="100000"/>
              <a:tabLst/>
              <a:defRPr/>
            </a:pPr>
            <a:endParaRPr lang="ru-RU" sz="2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32000" y="0"/>
            <a:ext cx="8280000" cy="1800000"/>
          </a:xfrm>
          <a:prstGeom prst="rect">
            <a:avLst/>
          </a:prstGeom>
        </p:spPr>
        <p:txBody>
          <a:bodyPr vert="horz" l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КЛЮЧЕВЫЕ ФАКТОРЫ 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ПАТОГЕНЕЗА МИОМЫ МАТКИ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17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606675"/>
            <a:ext cx="384492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80000" cy="108000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ТИПЫ МИОМЫ МАТКИ</a:t>
            </a:r>
            <a:endParaRPr lang="en-US" sz="4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1979712" y="1988840"/>
            <a:ext cx="23184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Подслизистый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ножке</a:t>
            </a:r>
            <a:endParaRPr lang="en-GB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9" name="Rectangle 14"/>
          <p:cNvSpPr>
            <a:spLocks noChangeArrowheads="1"/>
          </p:cNvSpPr>
          <p:nvPr/>
        </p:nvSpPr>
        <p:spPr bwMode="auto">
          <a:xfrm>
            <a:off x="4716015" y="2060848"/>
            <a:ext cx="22048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Интрамуральный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60" name="Rectangle 19"/>
          <p:cNvSpPr>
            <a:spLocks noChangeArrowheads="1"/>
          </p:cNvSpPr>
          <p:nvPr/>
        </p:nvSpPr>
        <p:spPr bwMode="auto">
          <a:xfrm>
            <a:off x="5724128" y="4653136"/>
            <a:ext cx="1821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Субсерозный</a:t>
            </a:r>
            <a:endParaRPr lang="en-GB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61" name="Rectangle 21"/>
          <p:cNvSpPr>
            <a:spLocks noChangeArrowheads="1"/>
          </p:cNvSpPr>
          <p:nvPr/>
        </p:nvSpPr>
        <p:spPr bwMode="auto">
          <a:xfrm>
            <a:off x="5652120" y="3933056"/>
            <a:ext cx="2422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Подслизистый</a:t>
            </a:r>
            <a:endParaRPr lang="en-GB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62" name="Rectangle 22"/>
          <p:cNvSpPr>
            <a:spLocks noChangeArrowheads="1"/>
          </p:cNvSpPr>
          <p:nvPr/>
        </p:nvSpPr>
        <p:spPr bwMode="auto">
          <a:xfrm>
            <a:off x="2051050" y="4083050"/>
            <a:ext cx="1958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Субсерозный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 ножке</a:t>
            </a:r>
            <a:endParaRPr lang="en-GB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48064" y="1268760"/>
            <a:ext cx="3995937" cy="463540"/>
          </a:xfrm>
          <a:prstGeom prst="rect">
            <a:avLst/>
          </a:prstGeom>
          <a:gradFill>
            <a:gsLst>
              <a:gs pos="59000">
                <a:schemeClr val="accent1"/>
              </a:gs>
              <a:gs pos="100000">
                <a:schemeClr val="tx2"/>
              </a:gs>
            </a:gsLst>
            <a:lin ang="0" scaled="0"/>
          </a:gradFill>
        </p:spPr>
        <p:txBody>
          <a:bodyPr lIns="72000" rIns="0" anchor="ctr"/>
          <a:lstStyle/>
          <a:p>
            <a:pPr marL="0" lvl="2" defTabSz="71437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 расположению узлов в матке</a:t>
            </a:r>
            <a:endParaRPr lang="en-US" sz="1400" b="1" baseline="50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 flipH="1" flipV="1">
            <a:off x="3707904" y="2564904"/>
            <a:ext cx="749796" cy="889497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endCxn id="23559" idx="2"/>
          </p:cNvCxnSpPr>
          <p:nvPr/>
        </p:nvCxnSpPr>
        <p:spPr>
          <a:xfrm rot="5400000" flipH="1" flipV="1">
            <a:off x="4335444" y="2479411"/>
            <a:ext cx="1532220" cy="1433758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endCxn id="23559" idx="2"/>
          </p:cNvCxnSpPr>
          <p:nvPr/>
        </p:nvCxnSpPr>
        <p:spPr>
          <a:xfrm flipV="1">
            <a:off x="4864100" y="2430180"/>
            <a:ext cx="954333" cy="72577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732213" y="4286250"/>
            <a:ext cx="23971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4933950" y="3937000"/>
            <a:ext cx="790178" cy="21208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5060950" y="4330700"/>
            <a:ext cx="735186" cy="466452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8304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2000" y="0"/>
            <a:ext cx="8280000" cy="1080000"/>
          </a:xfrm>
        </p:spPr>
        <p:txBody>
          <a:bodyPr wrap="square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ВЛИЯНИЕ НА ФЕРТИЛЬНОСТЬ</a:t>
            </a:r>
            <a:endParaRPr lang="en-GB" sz="4000" b="1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28662" y="1608157"/>
            <a:ext cx="7286676" cy="4606925"/>
          </a:xfrm>
        </p:spPr>
        <p:txBody>
          <a:bodyPr>
            <a:normAutofit/>
          </a:bodyPr>
          <a:lstStyle/>
          <a:p>
            <a:pPr marL="457200" lvl="1" indent="-457200" algn="just" defTabSz="7143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Механическое воздействие: </a:t>
            </a:r>
          </a:p>
          <a:p>
            <a:pPr marL="636587" lvl="3" indent="-276225">
              <a:spcBef>
                <a:spcPts val="8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ограничение пространства,</a:t>
            </a:r>
          </a:p>
          <a:p>
            <a:pPr marL="636587" lvl="3" indent="-276225">
              <a:spcBef>
                <a:spcPts val="8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аномальные сокращения.</a:t>
            </a:r>
            <a:endParaRPr lang="en-GB" sz="2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1950" lvl="2" indent="-276225">
              <a:spcBef>
                <a:spcPts val="800"/>
              </a:spcBef>
              <a:buClr>
                <a:srgbClr val="811046"/>
              </a:buClr>
              <a:buFont typeface="Arial" charset="0"/>
              <a:buChar char="●"/>
              <a:tabLst>
                <a:tab pos="361950" algn="l"/>
              </a:tabLst>
            </a:pP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457200" lvl="1" indent="-457200" algn="just" defTabSz="7143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Местное воспаление, патологическое для сперматозоидов и эмбриона.</a:t>
            </a:r>
          </a:p>
          <a:p>
            <a:pPr marL="457200" lvl="1" indent="-457200" algn="just" defTabSz="7143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Недостаточное кровообращение.</a:t>
            </a:r>
            <a:endParaRPr lang="fr-CH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714375">
              <a:tabLst>
                <a:tab pos="361950" algn="l"/>
              </a:tabLst>
            </a:pP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2098" name="Text Box 4"/>
          <p:cNvSpPr txBox="1">
            <a:spLocks noChangeArrowheads="1"/>
          </p:cNvSpPr>
          <p:nvPr/>
        </p:nvSpPr>
        <p:spPr bwMode="auto">
          <a:xfrm>
            <a:off x="519113" y="1628775"/>
            <a:ext cx="82296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30000"/>
              </a:lnSpc>
            </a:pPr>
            <a:endParaRPr lang="en-US" sz="320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220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"/>
          <p:cNvSpPr>
            <a:spLocks noGrp="1" noChangeArrowheads="1"/>
          </p:cNvSpPr>
          <p:nvPr>
            <p:ph type="title"/>
          </p:nvPr>
        </p:nvSpPr>
        <p:spPr>
          <a:xfrm>
            <a:off x="225425" y="49213"/>
            <a:ext cx="8578850" cy="1216025"/>
          </a:xfrm>
        </p:spPr>
        <p:txBody>
          <a:bodyPr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ЧАСТОТА </a:t>
            </a:r>
            <a:r>
              <a:rPr lang="ru-RU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GB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ОЗНИКНОВЕНИЯ </a:t>
            </a:r>
            <a:r>
              <a:rPr lang="ru-RU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en-GB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НДОМЕТРИОЗА </a:t>
            </a:r>
            <a:r>
              <a:rPr lang="ru-RU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en-GB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ОРРЕЛИРУЕТ </a:t>
            </a:r>
            <a:r>
              <a:rPr lang="en-GB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GB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ВЕЛИЧЕНИЕМ </a:t>
            </a:r>
            <a:r>
              <a:rPr lang="ru-RU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GB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ОЗРАСТА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258888" y="1484313"/>
          <a:ext cx="7340600" cy="4105275"/>
        </p:xfrm>
        <a:graphic>
          <a:graphicData uri="http://schemas.openxmlformats.org/presentationml/2006/ole">
            <p:oleObj spid="_x0000_s3074" r:id="rId4" imgW="7267620" imgH="3867269" progId="MSGraph.Chart.8">
              <p:embed/>
            </p:oleObj>
          </a:graphicData>
        </a:graphic>
      </p:graphicFrame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242888" y="6369050"/>
            <a:ext cx="3411537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l">
              <a:spcBef>
                <a:spcPts val="3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>
                <a:solidFill>
                  <a:schemeClr val="bg1"/>
                </a:solidFill>
                <a:cs typeface="Arial" charset="0"/>
              </a:rPr>
              <a:t>Leibson et al. </a:t>
            </a:r>
            <a:r>
              <a:rPr lang="en-GB" sz="1000" b="1" i="1">
                <a:solidFill>
                  <a:schemeClr val="bg1"/>
                </a:solidFill>
                <a:cs typeface="Arial" charset="0"/>
              </a:rPr>
              <a:t>Fertil Steril. </a:t>
            </a:r>
            <a:r>
              <a:rPr lang="en-GB" sz="1000" b="1">
                <a:solidFill>
                  <a:schemeClr val="bg1"/>
                </a:solidFill>
                <a:cs typeface="Arial" charset="0"/>
              </a:rPr>
              <a:t>2004;82:314.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1835150" y="5661025"/>
            <a:ext cx="657383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FFFFFF"/>
                </a:solidFill>
                <a:cs typeface="Arial" charset="0"/>
              </a:rPr>
              <a:t>Возрастные группы (годы)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 rot="-5400000">
            <a:off x="-922337" y="3067050"/>
            <a:ext cx="3341688" cy="1100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FFFFFF"/>
                </a:solidFill>
              </a:rPr>
              <a:t>% пациенток с наличием эндометриоза</a:t>
            </a:r>
            <a:r>
              <a:rPr lang="en-GB" sz="1800">
                <a:solidFill>
                  <a:srgbClr val="FFFFFF"/>
                </a:solidFill>
              </a:rPr>
              <a:t>, </a:t>
            </a:r>
            <a:r>
              <a:rPr lang="en-GB" sz="1600">
                <a:solidFill>
                  <a:srgbClr val="FFFFFF"/>
                </a:solidFill>
              </a:rPr>
              <a:t>подвергавшихся оперативному лечению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596" y="0"/>
            <a:ext cx="8280400" cy="1079500"/>
          </a:xfrm>
        </p:spPr>
        <p:txBody>
          <a:bodyPr wrap="square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ru-RU" sz="3000" b="1" cap="none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МИОМА МАТКИ И БЕРЕМЕННОСТЬ</a:t>
            </a:r>
            <a:endParaRPr lang="en-GB" sz="3000" b="1" cap="none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69870" y="1465281"/>
            <a:ext cx="5187948" cy="5178429"/>
          </a:xfrm>
        </p:spPr>
        <p:txBody>
          <a:bodyPr>
            <a:normAutofit/>
          </a:bodyPr>
          <a:lstStyle/>
          <a:p>
            <a:pPr marL="540000" lvl="2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Около 4% беременностей протекает на фоне миомы матки</a:t>
            </a:r>
          </a:p>
          <a:p>
            <a:pPr marL="540000" lvl="2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 время беременности происходит увеличение </a:t>
            </a:r>
            <a:r>
              <a:rPr lang="ru-RU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миоматозных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узлов</a:t>
            </a:r>
          </a:p>
          <a:p>
            <a:pPr marL="540000" lvl="2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Угроза прерывания беременности</a:t>
            </a:r>
          </a:p>
          <a:p>
            <a:pPr marL="540000" lvl="2" indent="-54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Прогноз зависит от размеров и локализации узлов</a:t>
            </a:r>
          </a:p>
          <a:p>
            <a:pPr marL="636587" lvl="3" indent="-276225">
              <a:spcBef>
                <a:spcPts val="8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Субсерозный</a:t>
            </a: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 передней стенки – увеличившись во время беременности может нарушить функцию мочевого пузыря, что приведет к ухудшению выделительной функции почек</a:t>
            </a:r>
          </a:p>
          <a:p>
            <a:pPr marL="636587" lvl="3" indent="-276225">
              <a:spcBef>
                <a:spcPts val="800"/>
              </a:spcBef>
              <a:buClr>
                <a:srgbClr val="811046"/>
              </a:buClr>
              <a:buFont typeface="Arial" charset="0"/>
              <a:buChar char="●"/>
              <a:tabLst>
                <a:tab pos="361950" algn="l"/>
              </a:tabLst>
            </a:pPr>
            <a:endParaRPr lang="en-GB" sz="1600" dirty="0" smtClean="0"/>
          </a:p>
          <a:p>
            <a:pPr marL="361950" lvl="2" indent="-276225">
              <a:spcBef>
                <a:spcPts val="800"/>
              </a:spcBef>
              <a:buClr>
                <a:srgbClr val="811046"/>
              </a:buClr>
              <a:buFont typeface="Arial" charset="0"/>
              <a:buChar char="●"/>
              <a:tabLst>
                <a:tab pos="361950" algn="l"/>
              </a:tabLst>
            </a:pPr>
            <a:endParaRPr lang="en-US" sz="1600" dirty="0" smtClean="0"/>
          </a:p>
          <a:p>
            <a:pPr defTabSz="714375">
              <a:tabLst>
                <a:tab pos="361950" algn="l"/>
              </a:tabLst>
            </a:pPr>
            <a:endParaRPr lang="en-GB" sz="1600" dirty="0" smtClean="0"/>
          </a:p>
        </p:txBody>
      </p:sp>
      <p:sp>
        <p:nvSpPr>
          <p:cNvPr id="132098" name="Text Box 4"/>
          <p:cNvSpPr txBox="1">
            <a:spLocks noChangeArrowheads="1"/>
          </p:cNvSpPr>
          <p:nvPr/>
        </p:nvSpPr>
        <p:spPr bwMode="auto">
          <a:xfrm>
            <a:off x="519113" y="1628775"/>
            <a:ext cx="82296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30000"/>
              </a:lnSpc>
            </a:pPr>
            <a:endParaRPr lang="en-US" sz="320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20481" name="Picture 1" descr="C:\Users\mlebedev\Pictures\Эсмия\normal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0911" y="1500174"/>
            <a:ext cx="3553089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931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4"/>
          <p:cNvSpPr txBox="1">
            <a:spLocks noChangeArrowheads="1"/>
          </p:cNvSpPr>
          <p:nvPr/>
        </p:nvSpPr>
        <p:spPr bwMode="auto">
          <a:xfrm>
            <a:off x="519113" y="1628775"/>
            <a:ext cx="82296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30000"/>
              </a:lnSpc>
            </a:pPr>
            <a:endParaRPr lang="en-US" sz="320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71472" y="1500174"/>
            <a:ext cx="8280400" cy="5357826"/>
          </a:xfrm>
        </p:spPr>
        <p:txBody>
          <a:bodyPr/>
          <a:lstStyle/>
          <a:p>
            <a:pPr marL="540000" lvl="2" indent="-540000">
              <a:spcBef>
                <a:spcPts val="800"/>
              </a:spcBef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Несмотря на то, что ряд беременностей с миомой матки протекает нормально, возможны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осложнения в 10-40%</a:t>
            </a:r>
          </a:p>
          <a:p>
            <a:pPr marL="901700" lvl="4" indent="-276225">
              <a:spcBef>
                <a:spcPts val="8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Прерывание беременности</a:t>
            </a:r>
          </a:p>
          <a:p>
            <a:pPr marL="901700" lvl="4" indent="-276225">
              <a:spcBef>
                <a:spcPts val="8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Преждевременные роды</a:t>
            </a:r>
          </a:p>
          <a:p>
            <a:pPr marL="901700" lvl="4" indent="-276225">
              <a:spcBef>
                <a:spcPts val="8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Преждевременный разрыв плодных оболочек</a:t>
            </a:r>
          </a:p>
          <a:p>
            <a:pPr marL="901700" lvl="4" indent="-276225">
              <a:spcBef>
                <a:spcPts val="8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Повреждение и гипотрофия плода </a:t>
            </a:r>
          </a:p>
          <a:p>
            <a:pPr marL="901700" lvl="4" indent="-276225">
              <a:spcBef>
                <a:spcPts val="8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Нарушения в родах</a:t>
            </a:r>
          </a:p>
          <a:p>
            <a:pPr marL="901700" lvl="4" indent="-276225">
              <a:spcBef>
                <a:spcPts val="800"/>
              </a:spcBef>
              <a:buClr>
                <a:srgbClr val="811046"/>
              </a:buClr>
              <a:buFont typeface="Courier New" pitchFamily="49" charset="0"/>
              <a:buChar char="o"/>
              <a:tabLst>
                <a:tab pos="361950" algn="l"/>
              </a:tabLst>
            </a:pPr>
            <a:endParaRPr lang="ru-RU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lvl="2" indent="-540000">
              <a:spcBef>
                <a:spcPts val="800"/>
              </a:spcBef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Наибольшую угрозу представляют крупные узлы, особенно те, которые могут расположиться </a:t>
            </a:r>
            <a:r>
              <a:rPr lang="ru-RU" sz="2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ретроплацентарно</a:t>
            </a:r>
            <a:endParaRPr lang="ru-RU" sz="2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1950" lvl="2" indent="-276225">
              <a:spcBef>
                <a:spcPts val="800"/>
              </a:spcBef>
              <a:buClr>
                <a:srgbClr val="811046"/>
              </a:buClr>
              <a:buFont typeface="Arial" charset="0"/>
              <a:buChar char="●"/>
              <a:tabLst>
                <a:tab pos="361950" algn="l"/>
              </a:tabLst>
            </a:pPr>
            <a:endParaRPr lang="ru-RU" sz="1600" dirty="0" smtClean="0"/>
          </a:p>
          <a:p>
            <a:pPr marL="636587" lvl="3" indent="-276225">
              <a:spcBef>
                <a:spcPts val="800"/>
              </a:spcBef>
              <a:buClr>
                <a:srgbClr val="811046"/>
              </a:buClr>
              <a:buFont typeface="Arial" charset="0"/>
              <a:buChar char="●"/>
              <a:tabLst>
                <a:tab pos="361950" algn="l"/>
              </a:tabLst>
            </a:pPr>
            <a:endParaRPr lang="en-GB" sz="1600" dirty="0" smtClean="0"/>
          </a:p>
          <a:p>
            <a:pPr marL="361950" lvl="2" indent="-276225">
              <a:spcBef>
                <a:spcPts val="800"/>
              </a:spcBef>
              <a:buClr>
                <a:srgbClr val="811046"/>
              </a:buClr>
              <a:buFont typeface="Arial" charset="0"/>
              <a:buChar char="●"/>
              <a:tabLst>
                <a:tab pos="361950" algn="l"/>
              </a:tabLst>
            </a:pPr>
            <a:endParaRPr lang="en-US" sz="1600" dirty="0" smtClean="0"/>
          </a:p>
          <a:p>
            <a:pPr defTabSz="714375">
              <a:tabLst>
                <a:tab pos="361950" algn="l"/>
              </a:tabLst>
            </a:pPr>
            <a:endParaRPr lang="en-GB" sz="16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8596" y="0"/>
            <a:ext cx="8280400" cy="1079500"/>
          </a:xfrm>
          <a:prstGeom prst="rect">
            <a:avLst/>
          </a:prstGeom>
        </p:spPr>
        <p:txBody>
          <a:bodyPr vert="horz" wrap="square" l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МИОМА МАТКИ И БЕРЕМЕННОСТЬ</a:t>
            </a:r>
            <a:endParaRPr kumimoji="0" lang="en-GB" sz="3000" b="1" i="0" u="none" strike="noStrike" kern="120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73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58828" y="247650"/>
            <a:ext cx="8013700" cy="1198563"/>
          </a:xfrm>
          <a:solidFill>
            <a:schemeClr val="lt1"/>
          </a:solidFill>
        </p:spPr>
        <p:txBody>
          <a:bodyPr anchor="ctr">
            <a:normAutofit/>
          </a:bodyPr>
          <a:lstStyle/>
          <a:p>
            <a:pPr algn="ctr"/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Новое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медикаментозное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лечение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миомы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матки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может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обеспечи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ть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альтернативу</a:t>
            </a:r>
            <a:r>
              <a:rPr lang="en-US" sz="24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хирургическому</a:t>
            </a:r>
            <a:r>
              <a:rPr lang="en-US" sz="24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вмешательству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 различных типов пациенток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0" y="1828799"/>
          <a:ext cx="9144000" cy="457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7021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/>
          <p:cNvSpPr/>
          <p:nvPr/>
        </p:nvSpPr>
        <p:spPr>
          <a:xfrm>
            <a:off x="7195566" y="4850783"/>
            <a:ext cx="1798310" cy="588259"/>
          </a:xfrm>
          <a:prstGeom prst="roundRect">
            <a:avLst>
              <a:gd name="adj" fmla="val 632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rgbClr val="FFDDDF"/>
              </a:gs>
              <a:gs pos="100000">
                <a:srgbClr val="FFE7E8"/>
              </a:gs>
            </a:gsLst>
          </a:gra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GB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Миомэктомия</a:t>
            </a:r>
            <a:endParaRPr lang="en-GB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Arrow: Down 72"/>
          <p:cNvSpPr/>
          <p:nvPr/>
        </p:nvSpPr>
        <p:spPr>
          <a:xfrm>
            <a:off x="7999321" y="3896813"/>
            <a:ext cx="190800" cy="1152698"/>
          </a:xfrm>
          <a:prstGeom prst="downArrow">
            <a:avLst/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74" name="Rectangle: Rounded Corners 73"/>
          <p:cNvSpPr/>
          <p:nvPr/>
        </p:nvSpPr>
        <p:spPr>
          <a:xfrm>
            <a:off x="6619164" y="2741127"/>
            <a:ext cx="2238425" cy="1136407"/>
          </a:xfrm>
          <a:prstGeom prst="roundRect">
            <a:avLst>
              <a:gd name="adj" fmla="val 1027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rgbClr val="FFDDDF"/>
              </a:gs>
              <a:gs pos="100000">
                <a:srgbClr val="FFE7E8"/>
              </a:gs>
            </a:gsLst>
          </a:gra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n-GB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Недостаточный</a:t>
            </a:r>
            <a:r>
              <a:rPr lang="en-GB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            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en-GB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точки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зрения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размера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или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кровотечения</a:t>
            </a: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: Rounded Corners 74"/>
          <p:cNvSpPr/>
          <p:nvPr/>
        </p:nvSpPr>
        <p:spPr>
          <a:xfrm>
            <a:off x="194908" y="4819252"/>
            <a:ext cx="3967165" cy="1119352"/>
          </a:xfrm>
          <a:prstGeom prst="roundRect">
            <a:avLst>
              <a:gd name="adj" fmla="val 12206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Полость</a:t>
            </a:r>
            <a:r>
              <a:rPr lang="en-GB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матки</a:t>
            </a:r>
            <a:r>
              <a:rPr lang="en-GB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восстанавливается</a:t>
            </a:r>
            <a:endParaRPr lang="en-GB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Возможно</a:t>
            </a: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попробовать</a:t>
            </a: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естественное</a:t>
            </a: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зачатие</a:t>
            </a: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или</a:t>
            </a: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ЭКО</a:t>
            </a:r>
          </a:p>
        </p:txBody>
      </p:sp>
      <p:sp>
        <p:nvSpPr>
          <p:cNvPr id="76" name="Arrow: Down 75"/>
          <p:cNvSpPr/>
          <p:nvPr/>
        </p:nvSpPr>
        <p:spPr>
          <a:xfrm>
            <a:off x="1653418" y="3889821"/>
            <a:ext cx="190800" cy="895523"/>
          </a:xfrm>
          <a:prstGeom prst="downArrow">
            <a:avLst/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78" name="Arrow: Bent 77"/>
          <p:cNvSpPr/>
          <p:nvPr/>
        </p:nvSpPr>
        <p:spPr>
          <a:xfrm rot="10800000">
            <a:off x="4191329" y="3889820"/>
            <a:ext cx="777076" cy="1378215"/>
          </a:xfrm>
          <a:prstGeom prst="bentArrow">
            <a:avLst>
              <a:gd name="adj1" fmla="val 16630"/>
              <a:gd name="adj2" fmla="val 19332"/>
              <a:gd name="adj3" fmla="val 20500"/>
              <a:gd name="adj4" fmla="val 41672"/>
            </a:avLst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79" name="Arrow: Down 78"/>
          <p:cNvSpPr/>
          <p:nvPr/>
        </p:nvSpPr>
        <p:spPr>
          <a:xfrm rot="16200000">
            <a:off x="6900506" y="4945252"/>
            <a:ext cx="190800" cy="399320"/>
          </a:xfrm>
          <a:prstGeom prst="downArrow">
            <a:avLst/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714876" y="5115663"/>
            <a:ext cx="2214664" cy="13388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Полость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остается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искаженной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GB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или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миома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по-прежнему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слишком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крупная</a:t>
            </a:r>
            <a:endParaRPr lang="en-GB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rrow: Down 80"/>
          <p:cNvSpPr/>
          <p:nvPr/>
        </p:nvSpPr>
        <p:spPr>
          <a:xfrm>
            <a:off x="6021757" y="3877534"/>
            <a:ext cx="228918" cy="1267377"/>
          </a:xfrm>
          <a:prstGeom prst="downArrow">
            <a:avLst/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2" name="Rectangle: Rounded Corners 81"/>
          <p:cNvSpPr/>
          <p:nvPr/>
        </p:nvSpPr>
        <p:spPr>
          <a:xfrm>
            <a:off x="3384646" y="2873010"/>
            <a:ext cx="2988544" cy="884644"/>
          </a:xfrm>
          <a:prstGeom prst="roundRect">
            <a:avLst>
              <a:gd name="adj" fmla="val 102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36000" rIns="36000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n-GB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Хороший</a:t>
            </a:r>
            <a:r>
              <a:rPr lang="en-GB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</a:t>
            </a:r>
            <a:endParaRPr lang="en-GB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008EDF"/>
              </a:buClr>
            </a:pPr>
            <a:r>
              <a:rPr lang="en-GB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Уменьшение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объема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25-50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%</a:t>
            </a:r>
          </a:p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008EDF"/>
              </a:buClr>
            </a:pPr>
            <a:r>
              <a:rPr lang="en-GB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Остановка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кровотечения</a:t>
            </a: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: Rounded Corners 87"/>
          <p:cNvSpPr/>
          <p:nvPr/>
        </p:nvSpPr>
        <p:spPr>
          <a:xfrm>
            <a:off x="317709" y="2741128"/>
            <a:ext cx="2862219" cy="1148409"/>
          </a:xfrm>
          <a:prstGeom prst="roundRect">
            <a:avLst>
              <a:gd name="adj" fmla="val 920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200"/>
              </a:spcAft>
            </a:pPr>
            <a:r>
              <a:rPr lang="en-GB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Очень</a:t>
            </a:r>
            <a:r>
              <a:rPr lang="en-GB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хороший</a:t>
            </a:r>
            <a:r>
              <a:rPr lang="en-GB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</a:t>
            </a:r>
            <a:endParaRPr lang="en-GB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008EDF"/>
              </a:buClr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Уменьшение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объема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&gt;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 50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%</a:t>
            </a:r>
          </a:p>
          <a:p>
            <a:pPr algn="ctr">
              <a:lnSpc>
                <a:spcPct val="90000"/>
              </a:lnSpc>
              <a:spcAft>
                <a:spcPts val="200"/>
              </a:spcAft>
              <a:buClr>
                <a:srgbClr val="008EDF"/>
              </a:buClr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Полость матки восстанавливается</a:t>
            </a:r>
            <a:endParaRPr lang="en-GB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399910F2-AAC4-469A-B7E1-9889939754D6" descr="F6A90C02-F929-4C78-84A6-9ED94BEDF40E@ho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92" y="2161812"/>
            <a:ext cx="5833227" cy="579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le: Rounded Corners 76"/>
          <p:cNvSpPr/>
          <p:nvPr/>
        </p:nvSpPr>
        <p:spPr>
          <a:xfrm>
            <a:off x="1199260" y="1052947"/>
            <a:ext cx="7402916" cy="1084421"/>
          </a:xfrm>
          <a:prstGeom prst="roundRect">
            <a:avLst>
              <a:gd name="adj" fmla="val 1220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36000" rIns="36000" anchor="ctr">
            <a:spAutoFit/>
          </a:bodyPr>
          <a:lstStyle/>
          <a:p>
            <a:pPr algn="ctr"/>
            <a:r>
              <a:rPr lang="en-GB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Долгосрочная</a:t>
            </a:r>
            <a:r>
              <a:rPr lang="en-GB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курсовая</a:t>
            </a:r>
            <a:r>
              <a:rPr lang="en-GB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терапия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GB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2 курса </a:t>
            </a:r>
            <a:r>
              <a:rPr lang="ru-RU" dirty="0">
                <a:latin typeface="Arial" pitchFamily="34" charset="0"/>
                <a:cs typeface="Arial" pitchFamily="34" charset="0"/>
              </a:rPr>
              <a:t>по 3 месяца приёма ЭСМИИ рекомендуются при бесплодии*</a:t>
            </a:r>
            <a:endParaRPr lang="en-GB" sz="2000" b="1" dirty="0">
              <a:solidFill>
                <a:srgbClr val="008ED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549645" y="438042"/>
            <a:ext cx="8013331" cy="452145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defRPr/>
            </a:pPr>
            <a:r>
              <a:rPr lang="ru-RU" sz="3000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Женщины с </a:t>
            </a:r>
            <a:r>
              <a:rPr lang="ru-RU" sz="30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симптомной</a:t>
            </a:r>
            <a:r>
              <a:rPr lang="ru-RU" sz="30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миомой и желающие забеременеть</a:t>
            </a:r>
          </a:p>
        </p:txBody>
      </p:sp>
    </p:spTree>
    <p:extLst>
      <p:ext uri="{BB962C8B-B14F-4D97-AF65-F5344CB8AC3E}">
        <p14:creationId xmlns="" xmlns:p14="http://schemas.microsoft.com/office/powerpoint/2010/main" val="2867967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428604"/>
            <a:ext cx="8013700" cy="1008063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r>
              <a:rPr lang="ru-RU" sz="22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2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редоперационное </a:t>
            </a:r>
            <a:r>
              <a:rPr lang="ru-RU" sz="22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лечение </a:t>
            </a:r>
            <a:r>
              <a:rPr lang="ru-RU" sz="2200" dirty="0" err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Эсмией</a:t>
            </a:r>
            <a:r>
              <a:rPr lang="ru-RU" sz="22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облегчает </a:t>
            </a:r>
            <a:r>
              <a:rPr lang="ru-RU" sz="22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полную резекцию </a:t>
            </a:r>
            <a:r>
              <a:rPr lang="ru-RU" sz="22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ММ </a:t>
            </a:r>
            <a:r>
              <a:rPr lang="ru-RU" sz="22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избавляет от </a:t>
            </a:r>
            <a:r>
              <a:rPr lang="ru-RU" sz="22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необходимости проводить операцию повторно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23918657"/>
              </p:ext>
            </p:extLst>
          </p:nvPr>
        </p:nvGraphicFramePr>
        <p:xfrm>
          <a:off x="549275" y="3406279"/>
          <a:ext cx="8013700" cy="2591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" y="1733015"/>
            <a:ext cx="5810582" cy="137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79068"/>
            <a:ext cx="4164246" cy="17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vmede.org/sait/content/Ginekologija_baisova_2011/17_files/mb4_049.jpe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3181" y="1629873"/>
            <a:ext cx="1969794" cy="1476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33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0"/>
            <a:ext cx="8280000" cy="1800000"/>
          </a:xfrm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ru-RU" sz="3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Обычно полная </a:t>
            </a:r>
            <a:r>
              <a:rPr lang="ru-RU" sz="35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резекция миомы </a:t>
            </a:r>
            <a:r>
              <a:rPr lang="ru-RU" sz="3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</a:br>
            <a:r>
              <a:rPr lang="ru-RU" sz="3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достигается в </a:t>
            </a:r>
            <a:r>
              <a:rPr lang="ru-RU" sz="35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60% </a:t>
            </a:r>
            <a:r>
              <a:rPr lang="ru-RU" sz="3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случаев</a:t>
            </a:r>
            <a:endParaRPr lang="ru-RU" sz="35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womenparadise.ru/uploads/posts/2011-02/1329153976_podgotovka-k-ginekologicheskoy-operacii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488"/>
            <a:ext cx="3857620" cy="3857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88742"/>
            <a:ext cx="4524224" cy="10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981" y="1514173"/>
            <a:ext cx="3817019" cy="5343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585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Картинки по запросу вспомогательные репродуктивные технологии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0" y="258390"/>
            <a:ext cx="9143999" cy="1207804"/>
          </a:xfrm>
          <a:solidFill>
            <a:schemeClr val="tx1">
              <a:alpha val="4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Лейомиоматоз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матки и особенно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подслизистые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ММ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оказывают неблагоприятное влияние на исходы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вспомогательных репродуктивных технологий </a:t>
            </a:r>
            <a:endParaRPr lang="ru-RU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0" y="4966138"/>
            <a:ext cx="9144000" cy="1591873"/>
          </a:xfrm>
          <a:prstGeom prst="rect">
            <a:avLst/>
          </a:prstGeom>
          <a:solidFill>
            <a:schemeClr val="tx1">
              <a:alpha val="71000"/>
            </a:schemeClr>
          </a:solidFill>
        </p:spPr>
        <p:txBody>
          <a:bodyPr vert="horz" lIns="0" tIns="0" rIns="0" bIns="0" rtlCol="0">
            <a:noAutofit/>
          </a:bodyPr>
          <a:lstStyle>
            <a:lvl1pPr marL="188913" indent="-188913" algn="l" defTabSz="457200" rtl="0" eaLnBrk="1" latinLnBrk="0" hangingPunct="1">
              <a:lnSpc>
                <a:spcPts val="3200"/>
              </a:lnSpc>
              <a:spcBef>
                <a:spcPts val="0"/>
              </a:spcBef>
              <a:buSzPct val="150000"/>
              <a:buFont typeface="Arial"/>
              <a:buChar char="•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182563" algn="l" defTabSz="457200" rtl="0" eaLnBrk="1" latinLnBrk="0" hangingPunct="1">
              <a:lnSpc>
                <a:spcPts val="3200"/>
              </a:lnSpc>
              <a:spcBef>
                <a:spcPts val="0"/>
              </a:spcBef>
              <a:buSzPct val="150000"/>
              <a:buFont typeface="Arial"/>
              <a:buChar char="•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Даже при том, что хирургическое лечение позволяет устранить макроскопические изменения, медикаментозное лечение должно быть направлено на улучшение структуры матки в целом, создавая необходимые условия для ВРТ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264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428604"/>
            <a:ext cx="8013700" cy="1749429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настоящее время настоятельно рекомендуется проводить хирургическую коррекцию полости матки перед ВРТ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321421209"/>
              </p:ext>
            </p:extLst>
          </p:nvPr>
        </p:nvGraphicFramePr>
        <p:xfrm>
          <a:off x="549275" y="2519548"/>
          <a:ext cx="8013700" cy="3909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98434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5004" y="0"/>
            <a:ext cx="8280400" cy="1079500"/>
          </a:xfrm>
        </p:spPr>
        <p:txBody>
          <a:bodyPr anchor="b"/>
          <a:lstStyle/>
          <a:p>
            <a:pPr algn="ctr"/>
            <a:r>
              <a:rPr lang="ru-RU" sz="3000" dirty="0" err="1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30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иомэктомия</a:t>
            </a:r>
            <a:r>
              <a:rPr lang="ru-RU" sz="30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может быть связана со специфическими хирургическими рисками </a:t>
            </a:r>
            <a:endParaRPr lang="ru-RU" sz="3000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999479070"/>
              </p:ext>
            </p:extLst>
          </p:nvPr>
        </p:nvGraphicFramePr>
        <p:xfrm>
          <a:off x="530112" y="1404284"/>
          <a:ext cx="8185292" cy="373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2"/>
          <p:cNvSpPr txBox="1">
            <a:spLocks/>
          </p:cNvSpPr>
          <p:nvPr/>
        </p:nvSpPr>
        <p:spPr>
          <a:xfrm>
            <a:off x="549275" y="5357827"/>
            <a:ext cx="8050213" cy="1214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8913" indent="-188913" algn="l" defTabSz="457200" rtl="0" eaLnBrk="1" latinLnBrk="0" hangingPunct="1">
              <a:lnSpc>
                <a:spcPts val="3200"/>
              </a:lnSpc>
              <a:spcBef>
                <a:spcPts val="0"/>
              </a:spcBef>
              <a:buSzPct val="150000"/>
              <a:buFont typeface="Arial"/>
              <a:buChar char="•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182563" algn="l" defTabSz="457200" rtl="0" eaLnBrk="1" latinLnBrk="0" hangingPunct="1">
              <a:lnSpc>
                <a:spcPts val="3200"/>
              </a:lnSpc>
              <a:spcBef>
                <a:spcPts val="0"/>
              </a:spcBef>
              <a:buSzPct val="150000"/>
              <a:buFont typeface="Arial"/>
              <a:buChar char="•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40000"/>
              </a:lnSpc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У пациенток с бесплодием, для которых медикаментозное лечение служит приемлемой альтернативой, нельзя пренебрегать этим значимым риском</a:t>
            </a:r>
          </a:p>
          <a:p>
            <a:pPr algn="just">
              <a:lnSpc>
                <a:spcPct val="100000"/>
              </a:lnSpc>
            </a:pP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8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moy-kroha.info/wp-content/uploads/2015/08/Kogda-proishodit-implantatsiya-embriona-posle-ovulyats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2500306"/>
            <a:ext cx="4069763" cy="2906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0"/>
            <a:ext cx="8280000" cy="1080000"/>
          </a:xfrm>
        </p:spPr>
        <p:txBody>
          <a:bodyPr anchor="ctr"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РЕЦЕПТИВНОСТЬ ЭНДОМЕТРИЯ И ИМПЛАНТАЦИЯ</a:t>
            </a:r>
            <a:endParaRPr lang="ru-RU" sz="3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57158" y="1285860"/>
            <a:ext cx="8429684" cy="2801938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экспериментах с использованием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эмбриональных систем </a:t>
            </a:r>
            <a:r>
              <a:rPr lang="ru-RU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ru-RU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vitro</a:t>
            </a:r>
            <a:r>
              <a:rPr lang="ru-RU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было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продемонстрировано:</a:t>
            </a:r>
          </a:p>
          <a:p>
            <a:pPr marL="0" indent="0">
              <a:lnSpc>
                <a:spcPct val="100000"/>
              </a:lnSpc>
              <a:buNone/>
            </a:pP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00034" y="5214950"/>
            <a:ext cx="8094322" cy="12146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188913" indent="-188913" algn="l" defTabSz="457200" rtl="0" eaLnBrk="1" latinLnBrk="0" hangingPunct="1">
              <a:lnSpc>
                <a:spcPts val="3200"/>
              </a:lnSpc>
              <a:spcBef>
                <a:spcPts val="0"/>
              </a:spcBef>
              <a:buSzPct val="150000"/>
              <a:buFont typeface="Arial"/>
              <a:buChar char="•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182563" algn="l" defTabSz="457200" rtl="0" eaLnBrk="1" latinLnBrk="0" hangingPunct="1">
              <a:lnSpc>
                <a:spcPts val="3200"/>
              </a:lnSpc>
              <a:spcBef>
                <a:spcPts val="0"/>
              </a:spcBef>
              <a:buSzPct val="150000"/>
              <a:buFont typeface="Arial"/>
              <a:buChar char="•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Font typeface="Arial"/>
              <a:buNone/>
            </a:pPr>
            <a:endParaRPr lang="ru-RU" sz="2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30000"/>
              </a:lnSpc>
              <a:buFont typeface="Arial"/>
              <a:buNone/>
            </a:pPr>
            <a:r>
              <a:rPr lang="ru-RU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Улипристал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не влияет на </a:t>
            </a:r>
            <a:r>
              <a:rPr lang="ru-RU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рецептивность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эндометрия и процесс имплантации эмбрионов</a:t>
            </a:r>
            <a:endParaRPr lang="ru-RU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03" y="3469651"/>
            <a:ext cx="3222256" cy="129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104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32000" y="0"/>
            <a:ext cx="8280000" cy="1080000"/>
          </a:xfrm>
        </p:spPr>
        <p:txBody>
          <a:bodyPr anchor="ctr">
            <a:norm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АКТУАЛЬНОСТЬ ПРОБЛЕМЫ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8153400" cy="4876800"/>
          </a:xfrm>
        </p:spPr>
        <p:txBody>
          <a:bodyPr>
            <a:normAutofit lnSpcReduction="10000"/>
          </a:bodyPr>
          <a:lstStyle/>
          <a:p>
            <a:pPr marL="457200" indent="-457200"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Средний возраст женщин с данной проблемой составляет 25-29 лет</a:t>
            </a:r>
          </a:p>
          <a:p>
            <a:pPr marL="457200" indent="-457200"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можно обнаружить при лапароскопии у 10 -15 % женщин</a:t>
            </a:r>
          </a:p>
          <a:p>
            <a:pPr marL="457200" indent="-457200"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у 80% женщин с синдромом хронических тазовых болей</a:t>
            </a:r>
          </a:p>
          <a:p>
            <a:pPr marL="457200" indent="-457200"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- 60% женщин с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эндометриозом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страдают бесплодием</a:t>
            </a:r>
          </a:p>
          <a:p>
            <a:pPr eaLnBrk="1" hangingPunct="1"/>
            <a:endParaRPr lang="ru-RU" sz="2400" dirty="0" smtClean="0"/>
          </a:p>
          <a:p>
            <a:pPr eaLnBrk="1" hangingPunct="1">
              <a:buFontTx/>
              <a:buNone/>
            </a:pPr>
            <a:endParaRPr lang="ru-RU" sz="2400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14480" y="6513464"/>
            <a:ext cx="74295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«Клинические рекомендации для практикующих врачей» ГЭОТАР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0"/>
            <a:ext cx="8280400" cy="1080000"/>
          </a:xfrm>
        </p:spPr>
        <p:txBody>
          <a:bodyPr anchor="ctr">
            <a:normAutofit/>
          </a:bodyPr>
          <a:lstStyle/>
          <a:p>
            <a:pPr algn="ctr"/>
            <a:r>
              <a:rPr lang="ru-RU" sz="25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НАСКОЛЬКО УПА БЕЗОПАСЕН ДЛЯ ПАЦИЕНТОК, ПЛАНИРУЮЩИХ БЕРЕМЕННОСТЬ?</a:t>
            </a:r>
            <a:endParaRPr lang="ru-RU" sz="25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85720" y="1547826"/>
            <a:ext cx="8572560" cy="3810000"/>
          </a:xfrm>
        </p:spPr>
        <p:txBody>
          <a:bodyPr>
            <a:noAutofit/>
          </a:bodyPr>
          <a:lstStyle/>
          <a:p>
            <a:pPr marL="457200" lvl="1" indent="-457200" algn="just" defTabSz="7143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Улипристал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вызывает СМПР-ассоциированные 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изменения эндометрия (PAEC), т.е. кистозные изменения и утолщение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эндометрия.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-457200" algn="just" defTabSz="7143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завершения лечения толщина эндометрия восстанавливается до исходного уровня,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PAEC является обратимым 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фармакодинамическим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ответом. </a:t>
            </a:r>
          </a:p>
          <a:p>
            <a:pPr marL="457200" lvl="1" indent="-457200" algn="just" defTabSz="7143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  <a:tabLst>
                <a:tab pos="361950" algn="l"/>
              </a:tabLst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представленном 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клиническом случае УПА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способствовал формированию 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правильной структуры </a:t>
            </a:r>
            <a:r>
              <a:rPr lang="ru-RU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эндометриального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слоя и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улучшению </a:t>
            </a:r>
            <a:r>
              <a:rPr lang="ru-RU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эхоструктуры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миометрия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744" y="5565491"/>
            <a:ext cx="3222256" cy="129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6734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623094" y="428604"/>
            <a:ext cx="7897813" cy="2143140"/>
          </a:xfrm>
        </p:spPr>
        <p:txBody>
          <a:bodyPr/>
          <a:lstStyle/>
          <a:p>
            <a:pPr algn="ctr">
              <a:spcBef>
                <a:spcPct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 можно не </a:t>
            </a:r>
            <a:r>
              <a:rPr lang="ru-RU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раньше, чем через 3</a:t>
            </a:r>
            <a:r>
              <a:rPr lang="ru-RU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месяца после окончания лечения</a:t>
            </a:r>
            <a:endParaRPr lang="ru-RU" dirty="0"/>
          </a:p>
        </p:txBody>
      </p:sp>
      <p:pic>
        <p:nvPicPr>
          <p:cNvPr id="103426" name="Picture 2" descr="Картинки по запросу Эко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0" y="2553116"/>
            <a:ext cx="5643570" cy="4304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5491"/>
            <a:ext cx="3222256" cy="129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859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2000" y="0"/>
            <a:ext cx="8280000" cy="1800000"/>
          </a:xfrm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ru-RU" sz="3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УЛИПРИСТАЛ В ЛЕЧЕНИИ ПАЦИЕНТОК С ММ И НАРУШЕНИЕМ ФЕРТИЛЬНОСТИ</a:t>
            </a:r>
            <a:endParaRPr lang="ru-RU" sz="3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480624957"/>
              </p:ext>
            </p:extLst>
          </p:nvPr>
        </p:nvGraphicFramePr>
        <p:xfrm>
          <a:off x="368490" y="1060671"/>
          <a:ext cx="8665151" cy="536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5491"/>
            <a:ext cx="3222256" cy="129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910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uaua.info/pictures/news/cropr_610x375/0042175_1441385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84" y="2143116"/>
            <a:ext cx="6026633" cy="3704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108" b="77016"/>
          <a:stretch/>
        </p:blipFill>
        <p:spPr bwMode="auto">
          <a:xfrm>
            <a:off x="0" y="6022427"/>
            <a:ext cx="4585648" cy="83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2000" y="200240"/>
            <a:ext cx="8280000" cy="1800000"/>
          </a:xfrm>
          <a:prstGeom prst="rect">
            <a:avLst/>
          </a:prstGeom>
        </p:spPr>
        <p:txBody>
          <a:bodyPr vert="horz" lIns="0" rIns="0" bIns="0" anchor="ctr">
            <a:noAutofit/>
          </a:bodyPr>
          <a:lstStyle/>
          <a:p>
            <a:pPr marL="274320" lvl="0" indent="-274320" algn="ctr">
              <a:spcBef>
                <a:spcPct val="0"/>
              </a:spcBef>
              <a:buClr>
                <a:schemeClr val="accent3"/>
              </a:buClr>
              <a:buSzPct val="95000"/>
              <a:defRPr/>
            </a:pPr>
            <a:r>
              <a:rPr lang="ru-RU" sz="3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После лечения </a:t>
            </a:r>
            <a:r>
              <a:rPr lang="ru-RU" sz="35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улипристалом</a:t>
            </a:r>
            <a:r>
              <a:rPr lang="ru-RU" sz="3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во время беременности                                           </a:t>
            </a:r>
            <a:r>
              <a:rPr lang="ru-RU" sz="35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миоматозные</a:t>
            </a:r>
            <a:r>
              <a:rPr lang="ru-RU" sz="3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узлы не увеличиваются </a:t>
            </a:r>
            <a:endParaRPr lang="ru-RU" sz="3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579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00034" y="0"/>
            <a:ext cx="8280000" cy="1800000"/>
          </a:xfrm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ru-RU" sz="3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ПОЧЕМУ НЕ РАСТУТ УЗЛЫ                                                 ВО ВРЕМЯ БЕРЕМЕННОСТИ ПОСЛЕ УПА?</a:t>
            </a:r>
            <a:endParaRPr lang="ru-RU" sz="3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0" y="1571612"/>
            <a:ext cx="7897813" cy="3810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После первичного </a:t>
            </a:r>
            <a:r>
              <a:rPr lang="ru-RU" sz="1800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апоптоза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под действием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УПА формируется </a:t>
            </a:r>
            <a:r>
              <a:rPr lang="ru-RU" sz="18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популяция клеток, которые менее восприимчивы к гормональной стимуляции прогестероном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что может приводить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к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отсутствию роста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миомы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 время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беременности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58370" name="Picture 2" descr="Картинки по запросу рост миомы во время беременно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8198"/>
            <a:ext cx="6094425" cy="38598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24" y="5567742"/>
            <a:ext cx="3595076" cy="129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966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85720" y="2071678"/>
            <a:ext cx="4786346" cy="371477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Дополнительный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курс </a:t>
            </a:r>
            <a:r>
              <a:rPr lang="ru-RU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улипристала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после операции </a:t>
            </a:r>
            <a:b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улучшает состояние полости матки за счет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воздействия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небольшие диффузные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интрамуральные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ММ, которые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невозможно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удалить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хирургическим путем.</a:t>
            </a:r>
            <a:endParaRPr lang="ru-RU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108" b="77016"/>
          <a:stretch/>
        </p:blipFill>
        <p:spPr bwMode="auto">
          <a:xfrm>
            <a:off x="0" y="6079519"/>
            <a:ext cx="4272455" cy="77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107" t="47506"/>
          <a:stretch/>
        </p:blipFill>
        <p:spPr bwMode="auto">
          <a:xfrm>
            <a:off x="5357819" y="3012219"/>
            <a:ext cx="3786182" cy="3845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2000" y="0"/>
            <a:ext cx="8280000" cy="1800000"/>
          </a:xfrm>
          <a:prstGeom prst="rect">
            <a:avLst/>
          </a:prstGeom>
        </p:spPr>
        <p:txBody>
          <a:bodyPr vert="horz" lIns="0" rIns="0" bIns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000" b="1" dirty="0" smtClean="0">
                <a:solidFill>
                  <a:srgbClr val="FFFFCC"/>
                </a:solidFill>
                <a:latin typeface="Arial" pitchFamily="34" charset="0"/>
                <a:ea typeface="+mj-ea"/>
                <a:cs typeface="Arial" pitchFamily="34" charset="0"/>
              </a:rPr>
              <a:t>УПА СПОСОБСТВУЕТ ВОССТАНОВЛЕНИЮ АНАТОМИЧЕСКОЙ СТРУКТУРЫ ДЕФОРМИРОВАННОЙ ПОЛОСТИ МАТКИ</a:t>
            </a:r>
            <a:endParaRPr lang="ru-RU" sz="3000" b="1" dirty="0">
              <a:solidFill>
                <a:srgbClr val="FFFFC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53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68" r="3019" b="2148"/>
          <a:stretch>
            <a:fillRect/>
          </a:stretch>
        </p:blipFill>
        <p:spPr bwMode="auto">
          <a:xfrm>
            <a:off x="50164" y="0"/>
            <a:ext cx="9043672" cy="542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18" y="5936643"/>
            <a:ext cx="4014482" cy="92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485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32000" y="0"/>
            <a:ext cx="8280000" cy="720000"/>
          </a:xfrm>
        </p:spPr>
        <p:txBody>
          <a:bodyPr anchor="ctr">
            <a:noAutofit/>
          </a:bodyPr>
          <a:lstStyle/>
          <a:p>
            <a:pPr algn="ctr"/>
            <a:r>
              <a:rPr lang="en-GB" sz="25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ЭСМИЯ</a:t>
            </a:r>
            <a:r>
              <a:rPr lang="en-GB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ПОКАЗАНИЯ И РЕЖИМ ДОЗИРОВАНИЯ</a:t>
            </a:r>
            <a:endParaRPr lang="en-GB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57158" y="642918"/>
            <a:ext cx="8358246" cy="4214842"/>
          </a:xfrm>
        </p:spPr>
        <p:txBody>
          <a:bodyPr>
            <a:noAutofit/>
          </a:bodyPr>
          <a:lstStyle/>
          <a:p>
            <a:pPr marL="0" indent="0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17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ЭСМИЯ</a:t>
            </a:r>
            <a:r>
              <a:rPr lang="en-GB" sz="17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</a:t>
            </a:r>
            <a:r>
              <a:rPr lang="en-GB" sz="17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показана</a:t>
            </a:r>
            <a:r>
              <a:rPr lang="en-GB" sz="17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взрослым</a:t>
            </a:r>
            <a:r>
              <a:rPr lang="en-GB" sz="17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женщинам</a:t>
            </a:r>
            <a:r>
              <a:rPr lang="en-GB" sz="17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репродуктивного</a:t>
            </a:r>
            <a:r>
              <a:rPr lang="en-GB" sz="17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возраста</a:t>
            </a:r>
            <a:r>
              <a:rPr lang="en-GB" sz="17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lang="en-GB" sz="17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540000" lvl="1" indent="-540000">
              <a:lnSpc>
                <a:spcPct val="95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en-GB" sz="1700" b="1" kern="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предоперационной </a:t>
            </a:r>
            <a:r>
              <a:rPr lang="en-GB" sz="1700" b="1" kern="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терапии</a:t>
            </a:r>
            <a:r>
              <a:rPr lang="en-GB" sz="1700" b="1" kern="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симптомов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миомы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матки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умеренных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тяжелых</a:t>
            </a:r>
            <a:endParaRPr lang="en-GB" sz="17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lvl="1" indent="-540000">
              <a:lnSpc>
                <a:spcPct val="95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1700" b="1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курсовой </a:t>
            </a:r>
            <a:r>
              <a:rPr lang="en-GB" sz="1700" b="1" kern="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терапии</a:t>
            </a:r>
            <a:r>
              <a:rPr lang="en-GB" sz="1700" b="1" kern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симптомов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миомы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матки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умеренных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</a:t>
            </a:r>
            <a:r>
              <a:rPr lang="en-GB" sz="17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тяжелых</a:t>
            </a:r>
            <a:endParaRPr lang="en-GB" sz="17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17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ЭСМИЯ</a:t>
            </a:r>
            <a:r>
              <a:rPr lang="en-GB" sz="17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</a:t>
            </a:r>
            <a:r>
              <a:rPr lang="en-GB" sz="1700" b="1" kern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имеет</a:t>
            </a:r>
            <a:r>
              <a:rPr lang="ru-RU" sz="17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</a:t>
            </a:r>
            <a:r>
              <a:rPr lang="en-GB" sz="1700" b="1" kern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простой</a:t>
            </a:r>
            <a:r>
              <a:rPr lang="en-GB" sz="17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курсовой </a:t>
            </a:r>
            <a:r>
              <a:rPr lang="en-GB" sz="1700" b="1" kern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режим</a:t>
            </a:r>
            <a:r>
              <a:rPr lang="en-GB" sz="17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b="1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дозирования</a:t>
            </a:r>
            <a:endParaRPr lang="en-GB" sz="17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lvl="1" indent="-540000">
              <a:lnSpc>
                <a:spcPct val="95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одна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таблетка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мг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один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день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течение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курсов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лечения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3-х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месяцев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каждый</a:t>
            </a:r>
            <a:endParaRPr lang="en-GB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lvl="1" indent="-540000">
              <a:lnSpc>
                <a:spcPct val="95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первый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курс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лечения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следует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начинать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течение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первой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недели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менструации</a:t>
            </a:r>
            <a:endParaRPr lang="en-GB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lvl="1" indent="-540000">
              <a:lnSpc>
                <a:spcPct val="95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повторные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курсы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лечения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следует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начинать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можно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раньше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течение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первой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недели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второй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менструации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после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окончания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предыдущего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курса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лечения</a:t>
            </a:r>
            <a:endParaRPr lang="en-GB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540000" lvl="1" indent="-540000">
              <a:lnSpc>
                <a:spcPct val="95000"/>
              </a:lnSpc>
              <a:spcAft>
                <a:spcPts val="600"/>
              </a:spcAft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ru-RU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курсовая </a:t>
            </a:r>
            <a:r>
              <a:rPr lang="en-GB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терапия</a:t>
            </a:r>
            <a:r>
              <a:rPr lang="en-GB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изучена</a:t>
            </a:r>
            <a:r>
              <a:rPr lang="en-GB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течение</a:t>
            </a:r>
            <a:r>
              <a:rPr lang="en-GB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7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четырех</a:t>
            </a:r>
            <a:r>
              <a:rPr lang="en-GB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3-месячных </a:t>
            </a:r>
            <a:r>
              <a:rPr lang="en-GB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курсов</a:t>
            </a:r>
            <a:endParaRPr lang="en-GB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57158" y="5000636"/>
            <a:ext cx="8467251" cy="1815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340336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rtleo.com/images/201208/artleo.com_30659.jpg"/>
          <p:cNvPicPr>
            <a:picLocks noChangeAspect="1" noChangeArrowheads="1"/>
          </p:cNvPicPr>
          <p:nvPr/>
        </p:nvPicPr>
        <p:blipFill>
          <a:blip r:embed="rId2" cstate="print"/>
          <a:srcRect l="5556" r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589240"/>
            <a:ext cx="7772400" cy="9144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Благодарю за внимание!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>
            <p:ph idx="1"/>
          </p:nvPr>
        </p:nvSpPr>
        <p:spPr>
          <a:xfrm>
            <a:off x="432000" y="1916833"/>
            <a:ext cx="8280000" cy="3024335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Прогрессирование заболевания ухудшает показатели фертильности: кумулятивная частота наступления беременности  в течение ожидаемого зачатия от 50 до 20% при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I-II 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стадии эндометриоза и снижается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 4% каждый последующий год.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751138" y="796925"/>
            <a:ext cx="1841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Garamond" pitchFamily="18" charset="0"/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216775" y="1085850"/>
            <a:ext cx="2413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Garamond" pitchFamily="18" charset="0"/>
              </a:rPr>
              <a:t> 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642910" y="0"/>
            <a:ext cx="7885113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algn="ctr">
              <a:spcBef>
                <a:spcPct val="0"/>
              </a:spcBef>
            </a:pPr>
            <a:r>
              <a:rPr lang="ru-RU" sz="3000" b="1" dirty="0" smtClean="0">
                <a:solidFill>
                  <a:srgbClr val="FFFFCC"/>
                </a:solidFill>
                <a:latin typeface="Arial" pitchFamily="34" charset="0"/>
                <a:ea typeface="+mj-ea"/>
                <a:cs typeface="Arial" pitchFamily="34" charset="0"/>
              </a:rPr>
              <a:t>АЛГОРИТМ ВЕДЕНИЯ БОЛЬНЫХ </a:t>
            </a:r>
            <a:r>
              <a:rPr lang="en-US" sz="3000" b="1" dirty="0" smtClean="0">
                <a:solidFill>
                  <a:srgbClr val="FFFFCC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US" sz="3000" b="1" dirty="0" smtClean="0">
                <a:solidFill>
                  <a:srgbClr val="FFFFCC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000" b="1" dirty="0" smtClean="0">
                <a:solidFill>
                  <a:srgbClr val="FFFFCC"/>
                </a:solidFill>
                <a:latin typeface="Arial" pitchFamily="34" charset="0"/>
                <a:ea typeface="+mj-ea"/>
                <a:cs typeface="Arial" pitchFamily="34" charset="0"/>
              </a:rPr>
              <a:t>С ЭНДОМЕТРИОЗОМ</a:t>
            </a:r>
            <a:endParaRPr lang="ru-RU" sz="3000" b="1" dirty="0">
              <a:solidFill>
                <a:srgbClr val="FFFFC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539750" y="1628775"/>
            <a:ext cx="4537075" cy="504825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Боль, характер менструального цикла</a:t>
            </a:r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5651500" y="1628775"/>
            <a:ext cx="2233613" cy="936625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Бесплодие </a:t>
            </a:r>
            <a:br>
              <a:rPr lang="ru-RU" sz="1400">
                <a:solidFill>
                  <a:srgbClr val="002060"/>
                </a:solidFill>
                <a:latin typeface="Verdana" pitchFamily="34" charset="0"/>
              </a:rPr>
            </a:br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(при исключении </a:t>
            </a:r>
          </a:p>
          <a:p>
            <a:pPr algn="ctr" eaLnBrk="0" hangingPunct="0"/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других факторов </a:t>
            </a:r>
            <a:br>
              <a:rPr lang="ru-RU" sz="1400">
                <a:solidFill>
                  <a:srgbClr val="002060"/>
                </a:solidFill>
                <a:latin typeface="Verdana" pitchFamily="34" charset="0"/>
              </a:rPr>
            </a:br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бесплодия)</a:t>
            </a:r>
          </a:p>
        </p:txBody>
      </p:sp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539750" y="2276475"/>
            <a:ext cx="2087563" cy="504825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Лёгкой и средней </a:t>
            </a:r>
          </a:p>
          <a:p>
            <a:pPr algn="ctr" eaLnBrk="0" hangingPunct="0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тяжести</a:t>
            </a:r>
          </a:p>
        </p:txBody>
      </p:sp>
      <p:sp>
        <p:nvSpPr>
          <p:cNvPr id="27657" name="Rectangle 8"/>
          <p:cNvSpPr>
            <a:spLocks noChangeArrowheads="1"/>
          </p:cNvSpPr>
          <p:nvPr/>
        </p:nvSpPr>
        <p:spPr bwMode="auto">
          <a:xfrm>
            <a:off x="2843213" y="2276475"/>
            <a:ext cx="2233612" cy="504825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Средней и тяжёлой </a:t>
            </a:r>
          </a:p>
          <a:p>
            <a:pPr algn="ctr" eaLnBrk="0" hangingPunct="0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тяжести</a:t>
            </a:r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2843213" y="2924175"/>
            <a:ext cx="2233612" cy="504825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Лапароскопия</a:t>
            </a:r>
          </a:p>
        </p:txBody>
      </p:sp>
      <p:sp>
        <p:nvSpPr>
          <p:cNvPr id="27659" name="Rectangle 10"/>
          <p:cNvSpPr>
            <a:spLocks noChangeArrowheads="1"/>
          </p:cNvSpPr>
          <p:nvPr/>
        </p:nvSpPr>
        <p:spPr bwMode="auto">
          <a:xfrm>
            <a:off x="539750" y="2924175"/>
            <a:ext cx="2089150" cy="504825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КГК или прогестины</a:t>
            </a:r>
          </a:p>
        </p:txBody>
      </p:sp>
      <p:sp>
        <p:nvSpPr>
          <p:cNvPr id="27660" name="Rectangle 11"/>
          <p:cNvSpPr>
            <a:spLocks noChangeArrowheads="1"/>
          </p:cNvSpPr>
          <p:nvPr/>
        </p:nvSpPr>
        <p:spPr bwMode="auto">
          <a:xfrm>
            <a:off x="539750" y="3644900"/>
            <a:ext cx="4537075" cy="792163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Удаление </a:t>
            </a:r>
            <a:br>
              <a:rPr lang="ru-RU" sz="1400">
                <a:solidFill>
                  <a:schemeClr val="bg1"/>
                </a:solidFill>
                <a:latin typeface="Verdana" pitchFamily="34" charset="0"/>
              </a:rPr>
            </a:b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или прижигание очагов эндометриоза</a:t>
            </a: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2051050" y="5018088"/>
            <a:ext cx="1728788" cy="936625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1400">
              <a:solidFill>
                <a:schemeClr val="bg1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ГнРГ (6 мес), </a:t>
            </a:r>
          </a:p>
          <a:p>
            <a:pPr algn="ctr" eaLnBrk="0" hangingPunct="0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КГК</a:t>
            </a:r>
          </a:p>
          <a:p>
            <a:pPr algn="ctr"/>
            <a:r>
              <a:rPr lang="ru-RU" sz="1400">
                <a:solidFill>
                  <a:schemeClr val="bg1"/>
                </a:solidFill>
              </a:rPr>
              <a:t>12 (мес)</a:t>
            </a:r>
          </a:p>
          <a:p>
            <a:pPr algn="ctr" eaLnBrk="0" hangingPunct="0"/>
            <a:endParaRPr lang="ru-RU" sz="14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5651500" y="2708275"/>
            <a:ext cx="2233613" cy="504825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Диагностическая </a:t>
            </a:r>
          </a:p>
          <a:p>
            <a:pPr algn="ctr" eaLnBrk="0" hangingPunct="0"/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лапароскопия</a:t>
            </a: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5651500" y="3357563"/>
            <a:ext cx="2233613" cy="792162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Удаление </a:t>
            </a:r>
            <a:br>
              <a:rPr lang="ru-RU" sz="1400">
                <a:solidFill>
                  <a:srgbClr val="002060"/>
                </a:solidFill>
                <a:latin typeface="Verdana" pitchFamily="34" charset="0"/>
              </a:rPr>
            </a:br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или прижигание </a:t>
            </a:r>
          </a:p>
          <a:p>
            <a:pPr algn="ctr" eaLnBrk="0" hangingPunct="0"/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очагов эндометриоза</a:t>
            </a: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5651500" y="4292600"/>
            <a:ext cx="2233613" cy="720725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РОБ (12 месяцев)</a:t>
            </a:r>
          </a:p>
          <a:p>
            <a:pPr algn="ctr" eaLnBrk="0" hangingPunct="0"/>
            <a:r>
              <a:rPr lang="ru-RU" sz="1400">
                <a:solidFill>
                  <a:srgbClr val="002060"/>
                </a:solidFill>
                <a:latin typeface="Verdana" pitchFamily="34" charset="0"/>
              </a:rPr>
              <a:t> ЭКО </a:t>
            </a:r>
            <a:r>
              <a:rPr lang="ru-RU" sz="1400">
                <a:latin typeface="Verdana" pitchFamily="34" charset="0"/>
              </a:rPr>
              <a:t/>
            </a:r>
            <a:br>
              <a:rPr lang="ru-RU" sz="1400">
                <a:latin typeface="Verdana" pitchFamily="34" charset="0"/>
              </a:rPr>
            </a:br>
            <a:endParaRPr lang="ru-RU" sz="1400">
              <a:latin typeface="Verdana" pitchFamily="34" charset="0"/>
            </a:endParaRPr>
          </a:p>
        </p:txBody>
      </p:sp>
      <p:sp>
        <p:nvSpPr>
          <p:cNvPr id="27665" name="AutoShape 20"/>
          <p:cNvSpPr>
            <a:spLocks noChangeArrowheads="1"/>
          </p:cNvSpPr>
          <p:nvPr/>
        </p:nvSpPr>
        <p:spPr bwMode="auto">
          <a:xfrm>
            <a:off x="7896225" y="2349500"/>
            <a:ext cx="347663" cy="576263"/>
          </a:xfrm>
          <a:prstGeom prst="curvedLeftArrow">
            <a:avLst>
              <a:gd name="adj1" fmla="val 33151"/>
              <a:gd name="adj2" fmla="val 66301"/>
              <a:gd name="adj3" fmla="val 33333"/>
            </a:avLst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7666" name="AutoShape 21"/>
          <p:cNvSpPr>
            <a:spLocks noChangeArrowheads="1"/>
          </p:cNvSpPr>
          <p:nvPr/>
        </p:nvSpPr>
        <p:spPr bwMode="auto">
          <a:xfrm>
            <a:off x="7896225" y="3068638"/>
            <a:ext cx="347663" cy="576262"/>
          </a:xfrm>
          <a:prstGeom prst="curvedLeftArrow">
            <a:avLst>
              <a:gd name="adj1" fmla="val 33151"/>
              <a:gd name="adj2" fmla="val 66301"/>
              <a:gd name="adj3" fmla="val 33333"/>
            </a:avLst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7667" name="AutoShape 22"/>
          <p:cNvSpPr>
            <a:spLocks noChangeArrowheads="1"/>
          </p:cNvSpPr>
          <p:nvPr/>
        </p:nvSpPr>
        <p:spPr bwMode="auto">
          <a:xfrm>
            <a:off x="7896225" y="3789363"/>
            <a:ext cx="347663" cy="576262"/>
          </a:xfrm>
          <a:prstGeom prst="curvedLeftArrow">
            <a:avLst>
              <a:gd name="adj1" fmla="val 33151"/>
              <a:gd name="adj2" fmla="val 66301"/>
              <a:gd name="adj3" fmla="val 33333"/>
            </a:avLst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7668" name="AutoShape 23"/>
          <p:cNvSpPr>
            <a:spLocks noChangeArrowheads="1"/>
          </p:cNvSpPr>
          <p:nvPr/>
        </p:nvSpPr>
        <p:spPr bwMode="auto">
          <a:xfrm>
            <a:off x="5087938" y="1989138"/>
            <a:ext cx="347662" cy="576262"/>
          </a:xfrm>
          <a:prstGeom prst="curvedLeftArrow">
            <a:avLst>
              <a:gd name="adj1" fmla="val 33151"/>
              <a:gd name="adj2" fmla="val 66301"/>
              <a:gd name="adj3" fmla="val 33333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7669" name="AutoShape 24"/>
          <p:cNvSpPr>
            <a:spLocks noChangeArrowheads="1"/>
          </p:cNvSpPr>
          <p:nvPr/>
        </p:nvSpPr>
        <p:spPr bwMode="auto">
          <a:xfrm>
            <a:off x="5087938" y="2636838"/>
            <a:ext cx="347662" cy="576262"/>
          </a:xfrm>
          <a:prstGeom prst="curvedLeftArrow">
            <a:avLst>
              <a:gd name="adj1" fmla="val 33151"/>
              <a:gd name="adj2" fmla="val 66301"/>
              <a:gd name="adj3" fmla="val 33333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7670" name="AutoShape 25"/>
          <p:cNvSpPr>
            <a:spLocks noChangeArrowheads="1"/>
          </p:cNvSpPr>
          <p:nvPr/>
        </p:nvSpPr>
        <p:spPr bwMode="auto">
          <a:xfrm>
            <a:off x="5087938" y="3284538"/>
            <a:ext cx="347662" cy="576262"/>
          </a:xfrm>
          <a:prstGeom prst="curvedLeftArrow">
            <a:avLst>
              <a:gd name="adj1" fmla="val 33151"/>
              <a:gd name="adj2" fmla="val 66301"/>
              <a:gd name="adj3" fmla="val 33333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7671" name="AutoShape 27"/>
          <p:cNvSpPr>
            <a:spLocks noChangeArrowheads="1"/>
          </p:cNvSpPr>
          <p:nvPr/>
        </p:nvSpPr>
        <p:spPr bwMode="auto">
          <a:xfrm>
            <a:off x="179388" y="1989138"/>
            <a:ext cx="347662" cy="576262"/>
          </a:xfrm>
          <a:prstGeom prst="curvedRightArrow">
            <a:avLst>
              <a:gd name="adj1" fmla="val 33151"/>
              <a:gd name="adj2" fmla="val 66301"/>
              <a:gd name="adj3" fmla="val 33333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7672" name="AutoShape 28"/>
          <p:cNvSpPr>
            <a:spLocks noChangeArrowheads="1"/>
          </p:cNvSpPr>
          <p:nvPr/>
        </p:nvSpPr>
        <p:spPr bwMode="auto">
          <a:xfrm>
            <a:off x="179388" y="2636838"/>
            <a:ext cx="347662" cy="576262"/>
          </a:xfrm>
          <a:prstGeom prst="curvedRightArrow">
            <a:avLst>
              <a:gd name="adj1" fmla="val 33151"/>
              <a:gd name="adj2" fmla="val 66301"/>
              <a:gd name="adj3" fmla="val 33333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7673" name="AutoShape 29"/>
          <p:cNvSpPr>
            <a:spLocks noChangeArrowheads="1"/>
          </p:cNvSpPr>
          <p:nvPr/>
        </p:nvSpPr>
        <p:spPr bwMode="auto">
          <a:xfrm>
            <a:off x="1692275" y="4508500"/>
            <a:ext cx="347663" cy="576263"/>
          </a:xfrm>
          <a:prstGeom prst="curvedRightArrow">
            <a:avLst>
              <a:gd name="adj1" fmla="val 33151"/>
              <a:gd name="adj2" fmla="val 66301"/>
              <a:gd name="adj3" fmla="val 3333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/>
          </a:p>
        </p:txBody>
      </p:sp>
      <p:sp>
        <p:nvSpPr>
          <p:cNvPr id="27674" name="Text Box 33"/>
          <p:cNvSpPr txBox="1">
            <a:spLocks noChangeArrowheads="1"/>
          </p:cNvSpPr>
          <p:nvPr/>
        </p:nvSpPr>
        <p:spPr bwMode="auto">
          <a:xfrm>
            <a:off x="2133600" y="6156325"/>
            <a:ext cx="701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0" hangingPunct="0">
              <a:buFontTx/>
              <a:buAutoNum type="arabicPeriod"/>
            </a:pPr>
            <a:r>
              <a:rPr lang="ru-RU" sz="1000" b="1" i="1" dirty="0">
                <a:solidFill>
                  <a:schemeClr val="bg1"/>
                </a:solidFill>
              </a:rPr>
              <a:t>Гинекология под ред. </a:t>
            </a:r>
            <a:r>
              <a:rPr lang="ru-RU" sz="1000" b="1" i="1" dirty="0" err="1">
                <a:solidFill>
                  <a:schemeClr val="bg1"/>
                </a:solidFill>
              </a:rPr>
              <a:t>С.Кэмпбелла</a:t>
            </a:r>
            <a:r>
              <a:rPr lang="ru-RU" sz="1000" b="1" i="1" dirty="0">
                <a:solidFill>
                  <a:schemeClr val="bg1"/>
                </a:solidFill>
              </a:rPr>
              <a:t> и Э.Стюарта под ред. В.И.Кулакова  2003 МИА, Москва</a:t>
            </a:r>
          </a:p>
          <a:p>
            <a:pPr marL="342900" indent="-342900" algn="r"/>
            <a:r>
              <a:rPr lang="ru-RU" sz="1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 </a:t>
            </a:r>
            <a:r>
              <a:rPr lang="ru-RU" sz="1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Л.Г.Тумилович</a:t>
            </a:r>
            <a:r>
              <a:rPr lang="ru-RU" sz="1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М.А.Геворкян «Справочник гинеколога-эндокринолога», М., 2010 г., стр. 148-153</a:t>
            </a:r>
          </a:p>
          <a:p>
            <a:pPr marL="342900" indent="-342900" algn="r"/>
            <a:r>
              <a:rPr lang="ru-RU" sz="1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РОАГ «Гинекология. Национальное руководство», М., 2007 г., стр. 798-799</a:t>
            </a:r>
          </a:p>
          <a:p>
            <a:pPr marL="342900" indent="-342900" algn="r" eaLnBrk="0" hangingPunct="0">
              <a:buFontTx/>
              <a:buAutoNum type="arabicPeriod"/>
            </a:pPr>
            <a:endParaRPr lang="ru-RU" sz="1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0"/>
            <a:ext cx="7772400" cy="1143000"/>
          </a:xfrm>
        </p:spPr>
        <p:txBody>
          <a:bodyPr anchor="ctr">
            <a:no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ВРЕМЕННЫЕ ОГРАНИЧЕНИЯ ДЛЯ КОНСЕРВАТИВНЫХ МЕТОДОВ ЛЕЧЕНИЯ</a:t>
            </a:r>
            <a:endParaRPr lang="en-US" sz="2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 fontScale="92500"/>
          </a:bodyPr>
          <a:lstStyle/>
          <a:p>
            <a:pPr marL="540000" indent="-5400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Длительность консервативного</a:t>
            </a:r>
            <a:r>
              <a:rPr lang="en-US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оперативного лечения не более двух лет</a:t>
            </a:r>
          </a:p>
          <a:p>
            <a:pPr marL="540000" indent="-540000" algn="ctr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 возрасте 35 лет и старше - не более 1 года.  </a:t>
            </a:r>
            <a:r>
              <a:rPr lang="ru-RU" sz="28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                                   </a:t>
            </a:r>
          </a:p>
          <a:p>
            <a:pPr algn="ctr">
              <a:lnSpc>
                <a:spcPct val="140000"/>
              </a:lnSpc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 отсутствии беременности далее</a:t>
            </a:r>
            <a:r>
              <a:rPr lang="ru-RU" sz="28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применяются  методы вспомогательной репродукции</a:t>
            </a:r>
            <a:r>
              <a:rPr lang="ru-RU" sz="28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ru-RU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90000"/>
              </a:lnSpc>
              <a:buFontTx/>
              <a:buNone/>
            </a:pPr>
            <a:r>
              <a:rPr lang="ru-RU" sz="18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Точка зрения ВОЗ, ААРМ, РАРЧ</a:t>
            </a:r>
            <a:endParaRPr lang="en-US" sz="18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2919</TotalTime>
  <Words>3117</Words>
  <Application>Microsoft Office PowerPoint</Application>
  <PresentationFormat>Экран (4:3)</PresentationFormat>
  <Paragraphs>371</Paragraphs>
  <Slides>68</Slides>
  <Notes>28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68</vt:i4>
      </vt:variant>
    </vt:vector>
  </HeadingPairs>
  <TitlesOfParts>
    <vt:vector size="72" baseType="lpstr">
      <vt:lpstr>Поток</vt:lpstr>
      <vt:lpstr>Диаграмма Microsoft Graph</vt:lpstr>
      <vt:lpstr>Диаграмма</vt:lpstr>
      <vt:lpstr>Photo Editor Photo</vt:lpstr>
      <vt:lpstr>ПРЕГРАВИДАРНАЯ ПОДГОТОВКА К БЕРЕМЕННОСТИ В ПРОГРАММЕ ВРТ У БЕСПЛОДНЫХ ЖЕНЩИН С МИОМОЙ МАТКИ И ЭНДОМЕТРИОЗОМ</vt:lpstr>
      <vt:lpstr>ЭПИДЕМИОЛОГИЯ</vt:lpstr>
      <vt:lpstr>ВОЗРАСТ ЖЕНЩИНЫ И РОЖДЕНИЕ ПЕРВОГО РЕБЁНКА</vt:lpstr>
      <vt:lpstr>ЭПИДЕМИОЛОГИЯ ЭНДОМЕТРИОЗА</vt:lpstr>
      <vt:lpstr>ЧАСТОТА ВОЗНИКНОВЕНИЯ ЭНДОМЕТРИОЗА КОРРЕЛИРУЕТ С УВЕЛИЧЕНИЕМ ВОЗРАСТА</vt:lpstr>
      <vt:lpstr>АКТУАЛЬНОСТЬ ПРОБЛЕМЫ</vt:lpstr>
      <vt:lpstr>Слайд 7</vt:lpstr>
      <vt:lpstr>Слайд 8</vt:lpstr>
      <vt:lpstr>ВРЕМЕННЫЕ ОГРАНИЧЕНИЯ ДЛЯ КОНСЕРВАТИВНЫХ МЕТОДОВ ЛЕЧЕНИЯ</vt:lpstr>
      <vt:lpstr>ЭНДОМЕТРИОЗ: ДИАГНОСТИКА</vt:lpstr>
      <vt:lpstr>Слайд 11</vt:lpstr>
      <vt:lpstr>ОВАРИАЛЬНЫЙ РЕЗЕРВ. ПРОГНОСТИЧЕСКИЕ МАРКЕРЫ.</vt:lpstr>
      <vt:lpstr>УЗИ – ДИАГНОСТИКА ПРИ ЭНДОМЕТРИОЗЕ</vt:lpstr>
      <vt:lpstr>Значение онкоантигенов СА 19-9, РЭА и СА 125 при эндометриозе</vt:lpstr>
      <vt:lpstr>ХИРУРГИЧЕСКОЕ ЛЕЧЕНИЕ ЭНДОМЕТРИОЗА</vt:lpstr>
      <vt:lpstr>Слайд 16</vt:lpstr>
      <vt:lpstr>Слайд 17</vt:lpstr>
      <vt:lpstr>Слайд 18</vt:lpstr>
      <vt:lpstr>Слайд 19</vt:lpstr>
      <vt:lpstr>ЗАРУБЕЖНЫЕ РЕКОМЕНДАЦИИ ПО ЛЕЧЕНИЮ ЭНДОМЕТРИОЗА</vt:lpstr>
      <vt:lpstr>ЗАРУБЕЖНЫЕ РЕКОМЕНДАЦИИ ПО ЛЕЧЕНИЮ ЭНДОМЕТРИОЗА</vt:lpstr>
      <vt:lpstr>«НИША» ГОРМОНОТЕРАПИИ ПРИ ЛЕЧЕНИЕ БЕСПЛОДИЯ У ПАЦИЕНТОК С ЭНДОМЕТРИОЗОМ</vt:lpstr>
      <vt:lpstr>КГК В СТАНДАРТНОМ РЕЖИМЕ (21+7)</vt:lpstr>
      <vt:lpstr>КГК В НЕПРЕРЫВНОМ РЕЖИМЕ</vt:lpstr>
      <vt:lpstr>ИСХОДЫ БЕРЕМЕННОСТЕЙ У ЖЕНЩИН С ЭНДОМЕТРИОМАМИ, ЗАБЕРЕМЕНЕВШИХ В ПРОГРАММЕ ЭКО (Laura Bengalia et al., 2012)</vt:lpstr>
      <vt:lpstr>Слайд 26</vt:lpstr>
      <vt:lpstr>Слайд 27</vt:lpstr>
      <vt:lpstr>Слайд 28</vt:lpstr>
      <vt:lpstr>Слайд 29</vt:lpstr>
      <vt:lpstr>ЗАРУБЕЖНЫЕ РЕКОМЕНДАЦИИ ПО ЛЕЧЕНИЮ ЭНДОМЕТРИОЗА</vt:lpstr>
      <vt:lpstr>ОТЕЧЕСТВЕННЫЕ КЛИНИЧЕСКИЕ РЕКОМЕНДАЦИИ ОТНОСИТЕЛЬНО ГОРМОНАЛЬНОЙ ТЕРАПИИ</vt:lpstr>
      <vt:lpstr>Слайд 32</vt:lpstr>
      <vt:lpstr>Медикаментозное лечение</vt:lpstr>
      <vt:lpstr>ВСЕ ЛИ АГОНИСТЫ ГОНАДОЛИБЕРИНА ОДИНАКОВЫ?</vt:lpstr>
      <vt:lpstr>ЧТО ПРОИСХОДИТ В РЕЗУЛЬТАТЕ ИЗМЕНЕНИЯ В МОЛЕКУЛЕ АГОНИСТА ГОНАДОЛИБЕРИНА?</vt:lpstr>
      <vt:lpstr>ВСЕ ЛИ АГОНИСТЫ ГОНАДОЛИБЕРИНА ОДИНАКОВО УСТОЙЧИВЫ?</vt:lpstr>
      <vt:lpstr>Слайд 37</vt:lpstr>
      <vt:lpstr>профилактика побочных эффектов при терапии а-гнрг</vt:lpstr>
      <vt:lpstr>Слайд 39</vt:lpstr>
      <vt:lpstr>Преимущества использования а-ГнРГ в схемах стимуляции суперовуляции у больных генитальным эндометриозом*</vt:lpstr>
      <vt:lpstr>Реализация репродуктивных планов у пациенток с миомой матки</vt:lpstr>
      <vt:lpstr>МИОМА МАТКИ – САМАЯ РАСПРОСТРАНЕННАЯ ОПУХОЛЬ У ЖЕНЩИН</vt:lpstr>
      <vt:lpstr>ВОЗРАСТНОЕ РАСПРЕДЕЛЕНИЕ  БОЛЬНЫХ МИОМОЙ МАТКИ</vt:lpstr>
      <vt:lpstr>РАСПРОСТРАНЕННОСТЬ  </vt:lpstr>
      <vt:lpstr>ПАТОГЕНЕЗ МИОМЫ МАТКИ</vt:lpstr>
      <vt:lpstr>КЛЮЧЕВЫЕ ФАКТОРЫ  ПАТОГЕНЕЗА МИОМЫ МАТКИ</vt:lpstr>
      <vt:lpstr>Слайд 47</vt:lpstr>
      <vt:lpstr>ТИПЫ МИОМЫ МАТКИ</vt:lpstr>
      <vt:lpstr>ВЛИЯНИЕ НА ФЕРТИЛЬНОСТЬ</vt:lpstr>
      <vt:lpstr>МИОМА МАТКИ И БЕРЕМЕННОСТЬ</vt:lpstr>
      <vt:lpstr>Слайд 51</vt:lpstr>
      <vt:lpstr>Новое медикаментозное лечение миомы матки, может обеспечить альтернативу хирургическому вмешательству у различных типов пациенток</vt:lpstr>
      <vt:lpstr>Слайд 53</vt:lpstr>
      <vt:lpstr>Предоперационное лечение Эсмией  облегчает полную резекцию ММ и избавляет от необходимости проводить операцию повторно</vt:lpstr>
      <vt:lpstr>Обычно полная резекция миомы  достигается в 60% случаев</vt:lpstr>
      <vt:lpstr>Слайд 56</vt:lpstr>
      <vt:lpstr>В настоящее время настоятельно рекомендуется проводить хирургическую коррекцию полости матки перед ВРТ </vt:lpstr>
      <vt:lpstr>Миомэктомия может быть связана со специфическими хирургическими рисками </vt:lpstr>
      <vt:lpstr>РЕЦЕПТИВНОСТЬ ЭНДОМЕТРИЯ И ИМПЛАНТАЦИЯ</vt:lpstr>
      <vt:lpstr>НАСКОЛЬКО УПА БЕЗОПАСЕН ДЛЯ ПАЦИЕНТОК, ПЛАНИРУЮЩИХ БЕРЕМЕННОСТЬ?</vt:lpstr>
      <vt:lpstr>Слайд 61</vt:lpstr>
      <vt:lpstr>УЛИПРИСТАЛ В ЛЕЧЕНИИ ПАЦИЕНТОК С ММ И НАРУШЕНИЕМ ФЕРТИЛЬНОСТИ</vt:lpstr>
      <vt:lpstr>Слайд 63</vt:lpstr>
      <vt:lpstr>ПОЧЕМУ НЕ РАСТУТ УЗЛЫ                                                 ВО ВРЕМЯ БЕРЕМЕННОСТИ ПОСЛЕ УПА?</vt:lpstr>
      <vt:lpstr>Слайд 65</vt:lpstr>
      <vt:lpstr>Слайд 66</vt:lpstr>
      <vt:lpstr>ЭСМИЯ ПОКАЗАНИЯ И РЕЖИМ ДОЗИРОВАНИЯ</vt:lpstr>
      <vt:lpstr>Благодарю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 Sony</dc:creator>
  <cp:lastModifiedBy>1</cp:lastModifiedBy>
  <cp:revision>392</cp:revision>
  <dcterms:created xsi:type="dcterms:W3CDTF">2017-07-06T06:49:32Z</dcterms:created>
  <dcterms:modified xsi:type="dcterms:W3CDTF">2017-09-16T04:04:39Z</dcterms:modified>
</cp:coreProperties>
</file>